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2" r:id="rId4"/>
    <p:sldId id="263" r:id="rId5"/>
    <p:sldId id="264" r:id="rId6"/>
    <p:sldId id="260" r:id="rId7"/>
    <p:sldId id="257" r:id="rId8"/>
    <p:sldId id="259" r:id="rId9"/>
    <p:sldId id="266" r:id="rId10"/>
    <p:sldId id="271" r:id="rId11"/>
    <p:sldId id="272" r:id="rId12"/>
    <p:sldId id="267" r:id="rId13"/>
    <p:sldId id="268" r:id="rId14"/>
    <p:sldId id="273" r:id="rId15"/>
    <p:sldId id="269" r:id="rId16"/>
    <p:sldId id="270"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t Johnson" initials="KJ" lastIdx="0" clrIdx="0">
    <p:extLst>
      <p:ext uri="{19B8F6BF-5375-455C-9EA6-DF929625EA0E}">
        <p15:presenceInfo xmlns:p15="http://schemas.microsoft.com/office/powerpoint/2012/main" userId="S-1-5-21-1696161068-3869126379-3565456742-1547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3F87"/>
    <a:srgbClr val="9B9B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115" d="100"/>
          <a:sy n="115" d="100"/>
        </p:scale>
        <p:origin x="25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E682AA-1FE1-4827-8A41-2BAE96E5C106}"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US"/>
        </a:p>
      </dgm:t>
    </dgm:pt>
    <dgm:pt modelId="{3DDE7BE6-7F05-4B93-88DB-04378B068CD9}">
      <dgm:prSet phldrT="[Text]"/>
      <dgm:spPr>
        <a:solidFill>
          <a:schemeClr val="accent4">
            <a:lumMod val="75000"/>
          </a:schemeClr>
        </a:solidFill>
      </dgm:spPr>
      <dgm:t>
        <a:bodyPr/>
        <a:lstStyle/>
        <a:p>
          <a:r>
            <a:rPr lang="en-US" dirty="0" smtClean="0"/>
            <a:t>Observation </a:t>
          </a:r>
          <a:endParaRPr lang="en-US" dirty="0"/>
        </a:p>
      </dgm:t>
    </dgm:pt>
    <dgm:pt modelId="{DCE63E82-B61D-4265-A6DF-D8D0A1154C5C}" type="parTrans" cxnId="{937FE9CB-DE10-4E02-8D19-FC66F79B0404}">
      <dgm:prSet/>
      <dgm:spPr/>
      <dgm:t>
        <a:bodyPr/>
        <a:lstStyle/>
        <a:p>
          <a:endParaRPr lang="en-US"/>
        </a:p>
      </dgm:t>
    </dgm:pt>
    <dgm:pt modelId="{D2344D1D-8FF2-407E-A350-39654A078421}" type="sibTrans" cxnId="{937FE9CB-DE10-4E02-8D19-FC66F79B0404}">
      <dgm:prSet/>
      <dgm:spPr/>
      <dgm:t>
        <a:bodyPr/>
        <a:lstStyle/>
        <a:p>
          <a:endParaRPr lang="en-US"/>
        </a:p>
      </dgm:t>
    </dgm:pt>
    <dgm:pt modelId="{5DB0142F-CD18-41FB-B757-727159E8CE6F}">
      <dgm:prSet phldrT="[Text]" custT="1"/>
      <dgm:spPr/>
      <dgm:t>
        <a:bodyPr/>
        <a:lstStyle/>
        <a:p>
          <a:r>
            <a:rPr lang="en-US" sz="3200" dirty="0" smtClean="0"/>
            <a:t>Current State of Knowing</a:t>
          </a:r>
        </a:p>
        <a:p>
          <a:r>
            <a:rPr lang="en-US" sz="2000" dirty="0" smtClean="0"/>
            <a:t>Assessment of at beginning of the curriculum relative to expected SLOs</a:t>
          </a:r>
          <a:endParaRPr lang="en-US" sz="2000" dirty="0"/>
        </a:p>
      </dgm:t>
    </dgm:pt>
    <dgm:pt modelId="{2A629AC9-D946-47F0-9EA6-AFEB6C65EA55}" type="parTrans" cxnId="{3CB2BA1D-EF85-4087-8A15-F69F709DDAAF}">
      <dgm:prSet/>
      <dgm:spPr/>
      <dgm:t>
        <a:bodyPr/>
        <a:lstStyle/>
        <a:p>
          <a:endParaRPr lang="en-US"/>
        </a:p>
      </dgm:t>
    </dgm:pt>
    <dgm:pt modelId="{5D5AAC09-CEBB-494C-B141-C75908CF8764}" type="sibTrans" cxnId="{3CB2BA1D-EF85-4087-8A15-F69F709DDAAF}">
      <dgm:prSet/>
      <dgm:spPr/>
      <dgm:t>
        <a:bodyPr/>
        <a:lstStyle/>
        <a:p>
          <a:endParaRPr lang="en-US"/>
        </a:p>
      </dgm:t>
    </dgm:pt>
    <dgm:pt modelId="{9929007A-5510-4050-AD01-4CF82FB62756}">
      <dgm:prSet phldrT="[Text]"/>
      <dgm:spPr>
        <a:solidFill>
          <a:schemeClr val="accent4">
            <a:lumMod val="75000"/>
          </a:schemeClr>
        </a:solidFill>
      </dgm:spPr>
      <dgm:t>
        <a:bodyPr/>
        <a:lstStyle/>
        <a:p>
          <a:r>
            <a:rPr lang="en-US" dirty="0" smtClean="0"/>
            <a:t>treatment</a:t>
          </a:r>
          <a:endParaRPr lang="en-US" dirty="0"/>
        </a:p>
      </dgm:t>
    </dgm:pt>
    <dgm:pt modelId="{9C7A1220-6990-4FEB-81B2-1999D92F7256}" type="parTrans" cxnId="{A2595E87-7CB7-49B6-B6E4-2DC7F9E4F806}">
      <dgm:prSet/>
      <dgm:spPr/>
      <dgm:t>
        <a:bodyPr/>
        <a:lstStyle/>
        <a:p>
          <a:endParaRPr lang="en-US"/>
        </a:p>
      </dgm:t>
    </dgm:pt>
    <dgm:pt modelId="{0B86A0C4-40BD-41E9-8B0F-3C38F5AD33AC}" type="sibTrans" cxnId="{A2595E87-7CB7-49B6-B6E4-2DC7F9E4F806}">
      <dgm:prSet/>
      <dgm:spPr/>
      <dgm:t>
        <a:bodyPr/>
        <a:lstStyle/>
        <a:p>
          <a:endParaRPr lang="en-US"/>
        </a:p>
      </dgm:t>
    </dgm:pt>
    <dgm:pt modelId="{CBEF825D-ED24-41E5-BEC6-8BC94552D1F6}">
      <dgm:prSet phldrT="[Text]" custT="1"/>
      <dgm:spPr/>
      <dgm:t>
        <a:bodyPr/>
        <a:lstStyle/>
        <a:p>
          <a:r>
            <a:rPr lang="en-US" sz="3200" dirty="0" smtClean="0"/>
            <a:t>Common Learning*</a:t>
          </a:r>
        </a:p>
        <a:p>
          <a:r>
            <a:rPr lang="en-US" sz="2000" dirty="0" smtClean="0"/>
            <a:t>Sequence of learning experiences shared by all students in a program</a:t>
          </a:r>
        </a:p>
        <a:p>
          <a:r>
            <a:rPr lang="en-US" sz="4000" dirty="0" smtClean="0"/>
            <a:t>	</a:t>
          </a:r>
          <a:endParaRPr lang="en-US" sz="4000" dirty="0"/>
        </a:p>
      </dgm:t>
    </dgm:pt>
    <dgm:pt modelId="{70375A63-21AA-4971-9202-F710DF803C73}" type="parTrans" cxnId="{C43E4662-5742-45BE-A2B2-F03F48806A22}">
      <dgm:prSet/>
      <dgm:spPr/>
      <dgm:t>
        <a:bodyPr/>
        <a:lstStyle/>
        <a:p>
          <a:endParaRPr lang="en-US"/>
        </a:p>
      </dgm:t>
    </dgm:pt>
    <dgm:pt modelId="{868D02B0-E3DE-4871-8B66-D606B434B035}" type="sibTrans" cxnId="{C43E4662-5742-45BE-A2B2-F03F48806A22}">
      <dgm:prSet/>
      <dgm:spPr/>
      <dgm:t>
        <a:bodyPr/>
        <a:lstStyle/>
        <a:p>
          <a:endParaRPr lang="en-US"/>
        </a:p>
      </dgm:t>
    </dgm:pt>
    <dgm:pt modelId="{2ACEC2CD-DBB8-4865-A535-B3217D9CC1F0}">
      <dgm:prSet phldrT="[Text]"/>
      <dgm:spPr>
        <a:solidFill>
          <a:schemeClr val="accent4">
            <a:lumMod val="75000"/>
          </a:schemeClr>
        </a:solidFill>
      </dgm:spPr>
      <dgm:t>
        <a:bodyPr/>
        <a:lstStyle/>
        <a:p>
          <a:r>
            <a:rPr lang="en-US" dirty="0" smtClean="0"/>
            <a:t>observation</a:t>
          </a:r>
          <a:endParaRPr lang="en-US" dirty="0"/>
        </a:p>
      </dgm:t>
    </dgm:pt>
    <dgm:pt modelId="{E9CD7C4D-1794-4417-B39F-D9B9F6C0675F}" type="parTrans" cxnId="{77316799-DCCA-480D-927F-CB2B3123F7DB}">
      <dgm:prSet/>
      <dgm:spPr/>
      <dgm:t>
        <a:bodyPr/>
        <a:lstStyle/>
        <a:p>
          <a:endParaRPr lang="en-US"/>
        </a:p>
      </dgm:t>
    </dgm:pt>
    <dgm:pt modelId="{ED59BC5A-473E-4B28-8D02-E9DF5EFCE9AC}" type="sibTrans" cxnId="{77316799-DCCA-480D-927F-CB2B3123F7DB}">
      <dgm:prSet/>
      <dgm:spPr/>
      <dgm:t>
        <a:bodyPr/>
        <a:lstStyle/>
        <a:p>
          <a:endParaRPr lang="en-US"/>
        </a:p>
      </dgm:t>
    </dgm:pt>
    <dgm:pt modelId="{2B868C51-E9EB-4883-94FF-45034028EFEE}">
      <dgm:prSet phldrT="[Text]" custT="1"/>
      <dgm:spPr/>
      <dgm:t>
        <a:bodyPr/>
        <a:lstStyle/>
        <a:p>
          <a:r>
            <a:rPr lang="en-US" sz="3200" dirty="0" smtClean="0"/>
            <a:t>Student Product</a:t>
          </a:r>
        </a:p>
        <a:p>
          <a:r>
            <a:rPr lang="en-US" sz="2000" dirty="0" smtClean="0"/>
            <a:t>Assessment in context of learning expected as students matriculate through the curriculum</a:t>
          </a:r>
        </a:p>
        <a:p>
          <a:endParaRPr lang="en-US" sz="4000" dirty="0">
            <a:solidFill>
              <a:srgbClr val="003F87"/>
            </a:solidFill>
          </a:endParaRPr>
        </a:p>
      </dgm:t>
    </dgm:pt>
    <dgm:pt modelId="{04ACF173-8782-4003-ACFA-25E4E1371F63}" type="parTrans" cxnId="{5F8415A5-5917-453F-9F71-1DDA7B76DC3E}">
      <dgm:prSet/>
      <dgm:spPr/>
      <dgm:t>
        <a:bodyPr/>
        <a:lstStyle/>
        <a:p>
          <a:endParaRPr lang="en-US"/>
        </a:p>
      </dgm:t>
    </dgm:pt>
    <dgm:pt modelId="{757E4DE3-BB13-41DA-A4B5-61FAA895A101}" type="sibTrans" cxnId="{5F8415A5-5917-453F-9F71-1DDA7B76DC3E}">
      <dgm:prSet/>
      <dgm:spPr/>
      <dgm:t>
        <a:bodyPr/>
        <a:lstStyle/>
        <a:p>
          <a:endParaRPr lang="en-US"/>
        </a:p>
      </dgm:t>
    </dgm:pt>
    <dgm:pt modelId="{9C3E8020-7FB6-4087-AF98-E2B13094BFDD}" type="pres">
      <dgm:prSet presAssocID="{DCE682AA-1FE1-4827-8A41-2BAE96E5C106}" presName="Name0" presStyleCnt="0">
        <dgm:presLayoutVars>
          <dgm:dir/>
          <dgm:animLvl val="lvl"/>
          <dgm:resizeHandles val="exact"/>
        </dgm:presLayoutVars>
      </dgm:prSet>
      <dgm:spPr/>
      <dgm:t>
        <a:bodyPr/>
        <a:lstStyle/>
        <a:p>
          <a:endParaRPr lang="en-US"/>
        </a:p>
      </dgm:t>
    </dgm:pt>
    <dgm:pt modelId="{61E4AEDB-B1EA-45BD-8572-9C88E6C075F2}" type="pres">
      <dgm:prSet presAssocID="{3DDE7BE6-7F05-4B93-88DB-04378B068CD9}" presName="compositeNode" presStyleCnt="0">
        <dgm:presLayoutVars>
          <dgm:bulletEnabled val="1"/>
        </dgm:presLayoutVars>
      </dgm:prSet>
      <dgm:spPr/>
    </dgm:pt>
    <dgm:pt modelId="{A4E6636A-9FBE-47A7-B26B-0966B0BCFC56}" type="pres">
      <dgm:prSet presAssocID="{3DDE7BE6-7F05-4B93-88DB-04378B068CD9}" presName="bgRect" presStyleLbl="node1" presStyleIdx="0" presStyleCnt="3" custScaleY="100244" custLinFactNeighborX="1057" custLinFactNeighborY="-800"/>
      <dgm:spPr/>
      <dgm:t>
        <a:bodyPr/>
        <a:lstStyle/>
        <a:p>
          <a:endParaRPr lang="en-US"/>
        </a:p>
      </dgm:t>
    </dgm:pt>
    <dgm:pt modelId="{BB9C5631-BB96-4355-8D1C-9C82ED1D79C4}" type="pres">
      <dgm:prSet presAssocID="{3DDE7BE6-7F05-4B93-88DB-04378B068CD9}" presName="parentNode" presStyleLbl="node1" presStyleIdx="0" presStyleCnt="3">
        <dgm:presLayoutVars>
          <dgm:chMax val="0"/>
          <dgm:bulletEnabled val="1"/>
        </dgm:presLayoutVars>
      </dgm:prSet>
      <dgm:spPr/>
      <dgm:t>
        <a:bodyPr/>
        <a:lstStyle/>
        <a:p>
          <a:endParaRPr lang="en-US"/>
        </a:p>
      </dgm:t>
    </dgm:pt>
    <dgm:pt modelId="{F6B2A798-66F4-4EBA-A8C2-9C3CC461C6A9}" type="pres">
      <dgm:prSet presAssocID="{3DDE7BE6-7F05-4B93-88DB-04378B068CD9}" presName="childNode" presStyleLbl="node1" presStyleIdx="0" presStyleCnt="3">
        <dgm:presLayoutVars>
          <dgm:bulletEnabled val="1"/>
        </dgm:presLayoutVars>
      </dgm:prSet>
      <dgm:spPr/>
      <dgm:t>
        <a:bodyPr/>
        <a:lstStyle/>
        <a:p>
          <a:endParaRPr lang="en-US"/>
        </a:p>
      </dgm:t>
    </dgm:pt>
    <dgm:pt modelId="{79FB8301-ADCF-4A5F-A817-6B96AB0D76AC}" type="pres">
      <dgm:prSet presAssocID="{D2344D1D-8FF2-407E-A350-39654A078421}" presName="hSp" presStyleCnt="0"/>
      <dgm:spPr/>
    </dgm:pt>
    <dgm:pt modelId="{A5A9BAFC-EA0B-45B4-8DF9-4CF6B17C992A}" type="pres">
      <dgm:prSet presAssocID="{D2344D1D-8FF2-407E-A350-39654A078421}" presName="vProcSp" presStyleCnt="0"/>
      <dgm:spPr/>
    </dgm:pt>
    <dgm:pt modelId="{59655075-125B-49DF-94F8-212549EEEFC4}" type="pres">
      <dgm:prSet presAssocID="{D2344D1D-8FF2-407E-A350-39654A078421}" presName="vSp1" presStyleCnt="0"/>
      <dgm:spPr/>
    </dgm:pt>
    <dgm:pt modelId="{39ED2DD6-C53C-4B98-9236-F497CE73CE9C}" type="pres">
      <dgm:prSet presAssocID="{D2344D1D-8FF2-407E-A350-39654A078421}" presName="simulatedConn" presStyleLbl="solidFgAcc1" presStyleIdx="0" presStyleCnt="2"/>
      <dgm:spPr>
        <a:solidFill>
          <a:srgbClr val="9B9B9C"/>
        </a:solidFill>
        <a:ln>
          <a:solidFill>
            <a:srgbClr val="003F87"/>
          </a:solidFill>
        </a:ln>
      </dgm:spPr>
    </dgm:pt>
    <dgm:pt modelId="{C0942DD4-D588-48F5-AFEA-149AAF16C7FC}" type="pres">
      <dgm:prSet presAssocID="{D2344D1D-8FF2-407E-A350-39654A078421}" presName="vSp2" presStyleCnt="0"/>
      <dgm:spPr/>
    </dgm:pt>
    <dgm:pt modelId="{F25AD3DD-17E0-4B9E-A518-EA9FCABA08D5}" type="pres">
      <dgm:prSet presAssocID="{D2344D1D-8FF2-407E-A350-39654A078421}" presName="sibTrans" presStyleCnt="0"/>
      <dgm:spPr/>
    </dgm:pt>
    <dgm:pt modelId="{E3237573-0CA0-4061-A40A-8CC0619E85C2}" type="pres">
      <dgm:prSet presAssocID="{9929007A-5510-4050-AD01-4CF82FB62756}" presName="compositeNode" presStyleCnt="0">
        <dgm:presLayoutVars>
          <dgm:bulletEnabled val="1"/>
        </dgm:presLayoutVars>
      </dgm:prSet>
      <dgm:spPr/>
    </dgm:pt>
    <dgm:pt modelId="{60914E8E-6AE3-4BA3-91DE-C7B9C121F7F3}" type="pres">
      <dgm:prSet presAssocID="{9929007A-5510-4050-AD01-4CF82FB62756}" presName="bgRect" presStyleLbl="node1" presStyleIdx="1" presStyleCnt="3"/>
      <dgm:spPr/>
      <dgm:t>
        <a:bodyPr/>
        <a:lstStyle/>
        <a:p>
          <a:endParaRPr lang="en-US"/>
        </a:p>
      </dgm:t>
    </dgm:pt>
    <dgm:pt modelId="{0F111BD5-971E-4C16-BC66-BB293EADC871}" type="pres">
      <dgm:prSet presAssocID="{9929007A-5510-4050-AD01-4CF82FB62756}" presName="parentNode" presStyleLbl="node1" presStyleIdx="1" presStyleCnt="3">
        <dgm:presLayoutVars>
          <dgm:chMax val="0"/>
          <dgm:bulletEnabled val="1"/>
        </dgm:presLayoutVars>
      </dgm:prSet>
      <dgm:spPr/>
      <dgm:t>
        <a:bodyPr/>
        <a:lstStyle/>
        <a:p>
          <a:endParaRPr lang="en-US"/>
        </a:p>
      </dgm:t>
    </dgm:pt>
    <dgm:pt modelId="{F91EE2B8-5220-4E95-9426-5891E7A798EF}" type="pres">
      <dgm:prSet presAssocID="{9929007A-5510-4050-AD01-4CF82FB62756}" presName="childNode" presStyleLbl="node1" presStyleIdx="1" presStyleCnt="3">
        <dgm:presLayoutVars>
          <dgm:bulletEnabled val="1"/>
        </dgm:presLayoutVars>
      </dgm:prSet>
      <dgm:spPr/>
      <dgm:t>
        <a:bodyPr/>
        <a:lstStyle/>
        <a:p>
          <a:endParaRPr lang="en-US"/>
        </a:p>
      </dgm:t>
    </dgm:pt>
    <dgm:pt modelId="{32E85BFE-6868-49DC-9888-852337A417AA}" type="pres">
      <dgm:prSet presAssocID="{0B86A0C4-40BD-41E9-8B0F-3C38F5AD33AC}" presName="hSp" presStyleCnt="0"/>
      <dgm:spPr/>
    </dgm:pt>
    <dgm:pt modelId="{D3BC39AD-9180-42F7-816E-CF9131D4DE86}" type="pres">
      <dgm:prSet presAssocID="{0B86A0C4-40BD-41E9-8B0F-3C38F5AD33AC}" presName="vProcSp" presStyleCnt="0"/>
      <dgm:spPr/>
    </dgm:pt>
    <dgm:pt modelId="{E2ADEC9D-F91A-406C-AF7A-624106A247B8}" type="pres">
      <dgm:prSet presAssocID="{0B86A0C4-40BD-41E9-8B0F-3C38F5AD33AC}" presName="vSp1" presStyleCnt="0"/>
      <dgm:spPr/>
    </dgm:pt>
    <dgm:pt modelId="{C77B636F-654B-4326-B16B-223CBE624AA7}" type="pres">
      <dgm:prSet presAssocID="{0B86A0C4-40BD-41E9-8B0F-3C38F5AD33AC}" presName="simulatedConn" presStyleLbl="solidFgAcc1" presStyleIdx="1" presStyleCnt="2"/>
      <dgm:spPr>
        <a:solidFill>
          <a:srgbClr val="9B9B9C"/>
        </a:solidFill>
        <a:ln>
          <a:solidFill>
            <a:srgbClr val="003F87"/>
          </a:solidFill>
        </a:ln>
      </dgm:spPr>
    </dgm:pt>
    <dgm:pt modelId="{5BF9FA28-B3C9-4C1F-8070-3468D8FC5A1B}" type="pres">
      <dgm:prSet presAssocID="{0B86A0C4-40BD-41E9-8B0F-3C38F5AD33AC}" presName="vSp2" presStyleCnt="0"/>
      <dgm:spPr/>
    </dgm:pt>
    <dgm:pt modelId="{5ADF5B53-191F-4D43-BB37-F01D80AAB206}" type="pres">
      <dgm:prSet presAssocID="{0B86A0C4-40BD-41E9-8B0F-3C38F5AD33AC}" presName="sibTrans" presStyleCnt="0"/>
      <dgm:spPr/>
    </dgm:pt>
    <dgm:pt modelId="{A78A8595-9B33-4EB0-9806-6DF23AF6A6FE}" type="pres">
      <dgm:prSet presAssocID="{2ACEC2CD-DBB8-4865-A535-B3217D9CC1F0}" presName="compositeNode" presStyleCnt="0">
        <dgm:presLayoutVars>
          <dgm:bulletEnabled val="1"/>
        </dgm:presLayoutVars>
      </dgm:prSet>
      <dgm:spPr/>
    </dgm:pt>
    <dgm:pt modelId="{A65BC1C7-5460-47A4-98E2-AEFC04F03BC5}" type="pres">
      <dgm:prSet presAssocID="{2ACEC2CD-DBB8-4865-A535-B3217D9CC1F0}" presName="bgRect" presStyleLbl="node1" presStyleIdx="2" presStyleCnt="3"/>
      <dgm:spPr/>
      <dgm:t>
        <a:bodyPr/>
        <a:lstStyle/>
        <a:p>
          <a:endParaRPr lang="en-US"/>
        </a:p>
      </dgm:t>
    </dgm:pt>
    <dgm:pt modelId="{C441C7CA-4E18-4550-A4F1-C49025E14813}" type="pres">
      <dgm:prSet presAssocID="{2ACEC2CD-DBB8-4865-A535-B3217D9CC1F0}" presName="parentNode" presStyleLbl="node1" presStyleIdx="2" presStyleCnt="3">
        <dgm:presLayoutVars>
          <dgm:chMax val="0"/>
          <dgm:bulletEnabled val="1"/>
        </dgm:presLayoutVars>
      </dgm:prSet>
      <dgm:spPr/>
      <dgm:t>
        <a:bodyPr/>
        <a:lstStyle/>
        <a:p>
          <a:endParaRPr lang="en-US"/>
        </a:p>
      </dgm:t>
    </dgm:pt>
    <dgm:pt modelId="{B7B69AEC-703D-4565-9CC0-F00E8FBA9FF4}" type="pres">
      <dgm:prSet presAssocID="{2ACEC2CD-DBB8-4865-A535-B3217D9CC1F0}" presName="childNode" presStyleLbl="node1" presStyleIdx="2" presStyleCnt="3">
        <dgm:presLayoutVars>
          <dgm:bulletEnabled val="1"/>
        </dgm:presLayoutVars>
      </dgm:prSet>
      <dgm:spPr/>
      <dgm:t>
        <a:bodyPr/>
        <a:lstStyle/>
        <a:p>
          <a:endParaRPr lang="en-US"/>
        </a:p>
      </dgm:t>
    </dgm:pt>
  </dgm:ptLst>
  <dgm:cxnLst>
    <dgm:cxn modelId="{99D5F4AC-12E8-4442-BA90-7DD1E9BB8D31}" type="presOf" srcId="{5DB0142F-CD18-41FB-B757-727159E8CE6F}" destId="{F6B2A798-66F4-4EBA-A8C2-9C3CC461C6A9}" srcOrd="0" destOrd="0" presId="urn:microsoft.com/office/officeart/2005/8/layout/hProcess7"/>
    <dgm:cxn modelId="{77316799-DCCA-480D-927F-CB2B3123F7DB}" srcId="{DCE682AA-1FE1-4827-8A41-2BAE96E5C106}" destId="{2ACEC2CD-DBB8-4865-A535-B3217D9CC1F0}" srcOrd="2" destOrd="0" parTransId="{E9CD7C4D-1794-4417-B39F-D9B9F6C0675F}" sibTransId="{ED59BC5A-473E-4B28-8D02-E9DF5EFCE9AC}"/>
    <dgm:cxn modelId="{85BFDFC4-8370-4C30-B4C8-32EA3C4C2F47}" type="presOf" srcId="{2ACEC2CD-DBB8-4865-A535-B3217D9CC1F0}" destId="{A65BC1C7-5460-47A4-98E2-AEFC04F03BC5}" srcOrd="0" destOrd="0" presId="urn:microsoft.com/office/officeart/2005/8/layout/hProcess7"/>
    <dgm:cxn modelId="{A3E11B7C-5BAE-4099-9503-6DD2F3A163A8}" type="presOf" srcId="{3DDE7BE6-7F05-4B93-88DB-04378B068CD9}" destId="{A4E6636A-9FBE-47A7-B26B-0966B0BCFC56}" srcOrd="0" destOrd="0" presId="urn:microsoft.com/office/officeart/2005/8/layout/hProcess7"/>
    <dgm:cxn modelId="{5896BE6B-FDB6-4AB0-AF61-DB7081411595}" type="presOf" srcId="{CBEF825D-ED24-41E5-BEC6-8BC94552D1F6}" destId="{F91EE2B8-5220-4E95-9426-5891E7A798EF}" srcOrd="0" destOrd="0" presId="urn:microsoft.com/office/officeart/2005/8/layout/hProcess7"/>
    <dgm:cxn modelId="{FFDD58E3-79A9-4161-B7AB-8A06EA8F1F67}" type="presOf" srcId="{DCE682AA-1FE1-4827-8A41-2BAE96E5C106}" destId="{9C3E8020-7FB6-4087-AF98-E2B13094BFDD}" srcOrd="0" destOrd="0" presId="urn:microsoft.com/office/officeart/2005/8/layout/hProcess7"/>
    <dgm:cxn modelId="{3142F51D-6FC2-4B45-9CF7-093AF510EEC2}" type="presOf" srcId="{2B868C51-E9EB-4883-94FF-45034028EFEE}" destId="{B7B69AEC-703D-4565-9CC0-F00E8FBA9FF4}" srcOrd="0" destOrd="0" presId="urn:microsoft.com/office/officeart/2005/8/layout/hProcess7"/>
    <dgm:cxn modelId="{C43E4662-5742-45BE-A2B2-F03F48806A22}" srcId="{9929007A-5510-4050-AD01-4CF82FB62756}" destId="{CBEF825D-ED24-41E5-BEC6-8BC94552D1F6}" srcOrd="0" destOrd="0" parTransId="{70375A63-21AA-4971-9202-F710DF803C73}" sibTransId="{868D02B0-E3DE-4871-8B66-D606B434B035}"/>
    <dgm:cxn modelId="{937FE9CB-DE10-4E02-8D19-FC66F79B0404}" srcId="{DCE682AA-1FE1-4827-8A41-2BAE96E5C106}" destId="{3DDE7BE6-7F05-4B93-88DB-04378B068CD9}" srcOrd="0" destOrd="0" parTransId="{DCE63E82-B61D-4265-A6DF-D8D0A1154C5C}" sibTransId="{D2344D1D-8FF2-407E-A350-39654A078421}"/>
    <dgm:cxn modelId="{3CB2BA1D-EF85-4087-8A15-F69F709DDAAF}" srcId="{3DDE7BE6-7F05-4B93-88DB-04378B068CD9}" destId="{5DB0142F-CD18-41FB-B757-727159E8CE6F}" srcOrd="0" destOrd="0" parTransId="{2A629AC9-D946-47F0-9EA6-AFEB6C65EA55}" sibTransId="{5D5AAC09-CEBB-494C-B141-C75908CF8764}"/>
    <dgm:cxn modelId="{5F8415A5-5917-453F-9F71-1DDA7B76DC3E}" srcId="{2ACEC2CD-DBB8-4865-A535-B3217D9CC1F0}" destId="{2B868C51-E9EB-4883-94FF-45034028EFEE}" srcOrd="0" destOrd="0" parTransId="{04ACF173-8782-4003-ACFA-25E4E1371F63}" sibTransId="{757E4DE3-BB13-41DA-A4B5-61FAA895A101}"/>
    <dgm:cxn modelId="{84A93D10-3740-444C-80FF-1D676E51D915}" type="presOf" srcId="{3DDE7BE6-7F05-4B93-88DB-04378B068CD9}" destId="{BB9C5631-BB96-4355-8D1C-9C82ED1D79C4}" srcOrd="1" destOrd="0" presId="urn:microsoft.com/office/officeart/2005/8/layout/hProcess7"/>
    <dgm:cxn modelId="{FD109565-0031-466F-8389-6B0936BDAAB6}" type="presOf" srcId="{9929007A-5510-4050-AD01-4CF82FB62756}" destId="{60914E8E-6AE3-4BA3-91DE-C7B9C121F7F3}" srcOrd="0" destOrd="0" presId="urn:microsoft.com/office/officeart/2005/8/layout/hProcess7"/>
    <dgm:cxn modelId="{577868A0-1F81-44BB-8CDC-848DE104DF1A}" type="presOf" srcId="{9929007A-5510-4050-AD01-4CF82FB62756}" destId="{0F111BD5-971E-4C16-BC66-BB293EADC871}" srcOrd="1" destOrd="0" presId="urn:microsoft.com/office/officeart/2005/8/layout/hProcess7"/>
    <dgm:cxn modelId="{A2595E87-7CB7-49B6-B6E4-2DC7F9E4F806}" srcId="{DCE682AA-1FE1-4827-8A41-2BAE96E5C106}" destId="{9929007A-5510-4050-AD01-4CF82FB62756}" srcOrd="1" destOrd="0" parTransId="{9C7A1220-6990-4FEB-81B2-1999D92F7256}" sibTransId="{0B86A0C4-40BD-41E9-8B0F-3C38F5AD33AC}"/>
    <dgm:cxn modelId="{C0A6B5C9-71EA-425A-A9E2-91FE884D1BAE}" type="presOf" srcId="{2ACEC2CD-DBB8-4865-A535-B3217D9CC1F0}" destId="{C441C7CA-4E18-4550-A4F1-C49025E14813}" srcOrd="1" destOrd="0" presId="urn:microsoft.com/office/officeart/2005/8/layout/hProcess7"/>
    <dgm:cxn modelId="{8A77A7F7-A67D-41E3-BE46-6D8E1B1597DC}" type="presParOf" srcId="{9C3E8020-7FB6-4087-AF98-E2B13094BFDD}" destId="{61E4AEDB-B1EA-45BD-8572-9C88E6C075F2}" srcOrd="0" destOrd="0" presId="urn:microsoft.com/office/officeart/2005/8/layout/hProcess7"/>
    <dgm:cxn modelId="{98350D25-4F9A-4A26-8D5D-D522BA4360EC}" type="presParOf" srcId="{61E4AEDB-B1EA-45BD-8572-9C88E6C075F2}" destId="{A4E6636A-9FBE-47A7-B26B-0966B0BCFC56}" srcOrd="0" destOrd="0" presId="urn:microsoft.com/office/officeart/2005/8/layout/hProcess7"/>
    <dgm:cxn modelId="{338E85D7-9F0E-4C45-BE4A-67C8CD7991A3}" type="presParOf" srcId="{61E4AEDB-B1EA-45BD-8572-9C88E6C075F2}" destId="{BB9C5631-BB96-4355-8D1C-9C82ED1D79C4}" srcOrd="1" destOrd="0" presId="urn:microsoft.com/office/officeart/2005/8/layout/hProcess7"/>
    <dgm:cxn modelId="{2FC9E5EB-7807-43A3-88E8-ADA73575288D}" type="presParOf" srcId="{61E4AEDB-B1EA-45BD-8572-9C88E6C075F2}" destId="{F6B2A798-66F4-4EBA-A8C2-9C3CC461C6A9}" srcOrd="2" destOrd="0" presId="urn:microsoft.com/office/officeart/2005/8/layout/hProcess7"/>
    <dgm:cxn modelId="{BAE04397-ED38-410D-BA7C-BE0056390DF9}" type="presParOf" srcId="{9C3E8020-7FB6-4087-AF98-E2B13094BFDD}" destId="{79FB8301-ADCF-4A5F-A817-6B96AB0D76AC}" srcOrd="1" destOrd="0" presId="urn:microsoft.com/office/officeart/2005/8/layout/hProcess7"/>
    <dgm:cxn modelId="{B6455A54-E6AC-4BA1-A6C6-6EFF35214E57}" type="presParOf" srcId="{9C3E8020-7FB6-4087-AF98-E2B13094BFDD}" destId="{A5A9BAFC-EA0B-45B4-8DF9-4CF6B17C992A}" srcOrd="2" destOrd="0" presId="urn:microsoft.com/office/officeart/2005/8/layout/hProcess7"/>
    <dgm:cxn modelId="{CD9C1343-0526-4C36-A495-3D99052B67D2}" type="presParOf" srcId="{A5A9BAFC-EA0B-45B4-8DF9-4CF6B17C992A}" destId="{59655075-125B-49DF-94F8-212549EEEFC4}" srcOrd="0" destOrd="0" presId="urn:microsoft.com/office/officeart/2005/8/layout/hProcess7"/>
    <dgm:cxn modelId="{CDD494FB-7FCF-4EC3-994C-3BA640CD3902}" type="presParOf" srcId="{A5A9BAFC-EA0B-45B4-8DF9-4CF6B17C992A}" destId="{39ED2DD6-C53C-4B98-9236-F497CE73CE9C}" srcOrd="1" destOrd="0" presId="urn:microsoft.com/office/officeart/2005/8/layout/hProcess7"/>
    <dgm:cxn modelId="{4FAFE31C-BE22-4AE9-9801-D26137435908}" type="presParOf" srcId="{A5A9BAFC-EA0B-45B4-8DF9-4CF6B17C992A}" destId="{C0942DD4-D588-48F5-AFEA-149AAF16C7FC}" srcOrd="2" destOrd="0" presId="urn:microsoft.com/office/officeart/2005/8/layout/hProcess7"/>
    <dgm:cxn modelId="{9E90871C-1CA7-4B52-8AE0-C07238734118}" type="presParOf" srcId="{9C3E8020-7FB6-4087-AF98-E2B13094BFDD}" destId="{F25AD3DD-17E0-4B9E-A518-EA9FCABA08D5}" srcOrd="3" destOrd="0" presId="urn:microsoft.com/office/officeart/2005/8/layout/hProcess7"/>
    <dgm:cxn modelId="{FAEBFBCE-0BC0-4ED0-A693-BEF85CF58AD6}" type="presParOf" srcId="{9C3E8020-7FB6-4087-AF98-E2B13094BFDD}" destId="{E3237573-0CA0-4061-A40A-8CC0619E85C2}" srcOrd="4" destOrd="0" presId="urn:microsoft.com/office/officeart/2005/8/layout/hProcess7"/>
    <dgm:cxn modelId="{D22BC0E2-D7BC-403B-8F6C-6FEA2E3E8CF0}" type="presParOf" srcId="{E3237573-0CA0-4061-A40A-8CC0619E85C2}" destId="{60914E8E-6AE3-4BA3-91DE-C7B9C121F7F3}" srcOrd="0" destOrd="0" presId="urn:microsoft.com/office/officeart/2005/8/layout/hProcess7"/>
    <dgm:cxn modelId="{B5CBAB66-933B-485B-9C05-FD66C2F8C19A}" type="presParOf" srcId="{E3237573-0CA0-4061-A40A-8CC0619E85C2}" destId="{0F111BD5-971E-4C16-BC66-BB293EADC871}" srcOrd="1" destOrd="0" presId="urn:microsoft.com/office/officeart/2005/8/layout/hProcess7"/>
    <dgm:cxn modelId="{C725E274-12A2-4450-BFCA-267C889D65D2}" type="presParOf" srcId="{E3237573-0CA0-4061-A40A-8CC0619E85C2}" destId="{F91EE2B8-5220-4E95-9426-5891E7A798EF}" srcOrd="2" destOrd="0" presId="urn:microsoft.com/office/officeart/2005/8/layout/hProcess7"/>
    <dgm:cxn modelId="{22DBBD2E-16C3-40F7-A3EC-35FFF01825C2}" type="presParOf" srcId="{9C3E8020-7FB6-4087-AF98-E2B13094BFDD}" destId="{32E85BFE-6868-49DC-9888-852337A417AA}" srcOrd="5" destOrd="0" presId="urn:microsoft.com/office/officeart/2005/8/layout/hProcess7"/>
    <dgm:cxn modelId="{75DC983F-7643-40CC-B26D-4ACFF6E847D5}" type="presParOf" srcId="{9C3E8020-7FB6-4087-AF98-E2B13094BFDD}" destId="{D3BC39AD-9180-42F7-816E-CF9131D4DE86}" srcOrd="6" destOrd="0" presId="urn:microsoft.com/office/officeart/2005/8/layout/hProcess7"/>
    <dgm:cxn modelId="{06DB5DB9-A509-4453-8983-6A9857ACA4DA}" type="presParOf" srcId="{D3BC39AD-9180-42F7-816E-CF9131D4DE86}" destId="{E2ADEC9D-F91A-406C-AF7A-624106A247B8}" srcOrd="0" destOrd="0" presId="urn:microsoft.com/office/officeart/2005/8/layout/hProcess7"/>
    <dgm:cxn modelId="{0BB1B1D1-9330-4ED1-9390-B38E472892B3}" type="presParOf" srcId="{D3BC39AD-9180-42F7-816E-CF9131D4DE86}" destId="{C77B636F-654B-4326-B16B-223CBE624AA7}" srcOrd="1" destOrd="0" presId="urn:microsoft.com/office/officeart/2005/8/layout/hProcess7"/>
    <dgm:cxn modelId="{7258BA19-3BDF-446B-A2AB-92C425316045}" type="presParOf" srcId="{D3BC39AD-9180-42F7-816E-CF9131D4DE86}" destId="{5BF9FA28-B3C9-4C1F-8070-3468D8FC5A1B}" srcOrd="2" destOrd="0" presId="urn:microsoft.com/office/officeart/2005/8/layout/hProcess7"/>
    <dgm:cxn modelId="{4813D7F8-38B0-4566-9CCF-086A3F13639B}" type="presParOf" srcId="{9C3E8020-7FB6-4087-AF98-E2B13094BFDD}" destId="{5ADF5B53-191F-4D43-BB37-F01D80AAB206}" srcOrd="7" destOrd="0" presId="urn:microsoft.com/office/officeart/2005/8/layout/hProcess7"/>
    <dgm:cxn modelId="{47E72F96-2979-4B6A-AD06-B51BD432B186}" type="presParOf" srcId="{9C3E8020-7FB6-4087-AF98-E2B13094BFDD}" destId="{A78A8595-9B33-4EB0-9806-6DF23AF6A6FE}" srcOrd="8" destOrd="0" presId="urn:microsoft.com/office/officeart/2005/8/layout/hProcess7"/>
    <dgm:cxn modelId="{B6D4AF32-D903-4032-B8A2-239FB29F7165}" type="presParOf" srcId="{A78A8595-9B33-4EB0-9806-6DF23AF6A6FE}" destId="{A65BC1C7-5460-47A4-98E2-AEFC04F03BC5}" srcOrd="0" destOrd="0" presId="urn:microsoft.com/office/officeart/2005/8/layout/hProcess7"/>
    <dgm:cxn modelId="{FA46AF53-5B44-4256-A1F0-D68EF3B0BA6E}" type="presParOf" srcId="{A78A8595-9B33-4EB0-9806-6DF23AF6A6FE}" destId="{C441C7CA-4E18-4550-A4F1-C49025E14813}" srcOrd="1" destOrd="0" presId="urn:microsoft.com/office/officeart/2005/8/layout/hProcess7"/>
    <dgm:cxn modelId="{F87EB4DF-DD31-45F9-9A3E-727229C1B6EA}" type="presParOf" srcId="{A78A8595-9B33-4EB0-9806-6DF23AF6A6FE}" destId="{B7B69AEC-703D-4565-9CC0-F00E8FBA9FF4}"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DCE682AA-1FE1-4827-8A41-2BAE96E5C106}"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US"/>
        </a:p>
      </dgm:t>
    </dgm:pt>
    <dgm:pt modelId="{3DDE7BE6-7F05-4B93-88DB-04378B068CD9}">
      <dgm:prSet phldrT="[Text]"/>
      <dgm:spPr>
        <a:solidFill>
          <a:schemeClr val="accent4">
            <a:lumMod val="75000"/>
          </a:schemeClr>
        </a:solidFill>
      </dgm:spPr>
      <dgm:t>
        <a:bodyPr/>
        <a:lstStyle/>
        <a:p>
          <a:r>
            <a:rPr lang="en-US" dirty="0" smtClean="0"/>
            <a:t>Observation </a:t>
          </a:r>
          <a:endParaRPr lang="en-US" dirty="0"/>
        </a:p>
      </dgm:t>
    </dgm:pt>
    <dgm:pt modelId="{DCE63E82-B61D-4265-A6DF-D8D0A1154C5C}" type="parTrans" cxnId="{937FE9CB-DE10-4E02-8D19-FC66F79B0404}">
      <dgm:prSet/>
      <dgm:spPr/>
      <dgm:t>
        <a:bodyPr/>
        <a:lstStyle/>
        <a:p>
          <a:endParaRPr lang="en-US"/>
        </a:p>
      </dgm:t>
    </dgm:pt>
    <dgm:pt modelId="{D2344D1D-8FF2-407E-A350-39654A078421}" type="sibTrans" cxnId="{937FE9CB-DE10-4E02-8D19-FC66F79B0404}">
      <dgm:prSet/>
      <dgm:spPr/>
      <dgm:t>
        <a:bodyPr/>
        <a:lstStyle/>
        <a:p>
          <a:endParaRPr lang="en-US"/>
        </a:p>
      </dgm:t>
    </dgm:pt>
    <dgm:pt modelId="{5DB0142F-CD18-41FB-B757-727159E8CE6F}">
      <dgm:prSet phldrT="[Text]" custT="1"/>
      <dgm:spPr/>
      <dgm:t>
        <a:bodyPr/>
        <a:lstStyle/>
        <a:p>
          <a:r>
            <a:rPr lang="en-US" sz="3200" dirty="0" smtClean="0"/>
            <a:t>Current State of Knowing</a:t>
          </a:r>
        </a:p>
        <a:p>
          <a:r>
            <a:rPr lang="en-US" sz="2000" dirty="0" smtClean="0"/>
            <a:t>Assessment of current level of knowledge relative to expected SLOs</a:t>
          </a:r>
          <a:endParaRPr lang="en-US" sz="2000" dirty="0"/>
        </a:p>
      </dgm:t>
    </dgm:pt>
    <dgm:pt modelId="{2A629AC9-D946-47F0-9EA6-AFEB6C65EA55}" type="parTrans" cxnId="{3CB2BA1D-EF85-4087-8A15-F69F709DDAAF}">
      <dgm:prSet/>
      <dgm:spPr/>
      <dgm:t>
        <a:bodyPr/>
        <a:lstStyle/>
        <a:p>
          <a:endParaRPr lang="en-US"/>
        </a:p>
      </dgm:t>
    </dgm:pt>
    <dgm:pt modelId="{5D5AAC09-CEBB-494C-B141-C75908CF8764}" type="sibTrans" cxnId="{3CB2BA1D-EF85-4087-8A15-F69F709DDAAF}">
      <dgm:prSet/>
      <dgm:spPr/>
      <dgm:t>
        <a:bodyPr/>
        <a:lstStyle/>
        <a:p>
          <a:endParaRPr lang="en-US"/>
        </a:p>
      </dgm:t>
    </dgm:pt>
    <dgm:pt modelId="{9929007A-5510-4050-AD01-4CF82FB62756}">
      <dgm:prSet phldrT="[Text]"/>
      <dgm:spPr>
        <a:solidFill>
          <a:schemeClr val="accent4">
            <a:lumMod val="75000"/>
          </a:schemeClr>
        </a:solidFill>
      </dgm:spPr>
      <dgm:t>
        <a:bodyPr/>
        <a:lstStyle/>
        <a:p>
          <a:r>
            <a:rPr lang="en-US" dirty="0" smtClean="0"/>
            <a:t>treatment</a:t>
          </a:r>
          <a:endParaRPr lang="en-US" dirty="0"/>
        </a:p>
      </dgm:t>
    </dgm:pt>
    <dgm:pt modelId="{9C7A1220-6990-4FEB-81B2-1999D92F7256}" type="parTrans" cxnId="{A2595E87-7CB7-49B6-B6E4-2DC7F9E4F806}">
      <dgm:prSet/>
      <dgm:spPr/>
      <dgm:t>
        <a:bodyPr/>
        <a:lstStyle/>
        <a:p>
          <a:endParaRPr lang="en-US"/>
        </a:p>
      </dgm:t>
    </dgm:pt>
    <dgm:pt modelId="{0B86A0C4-40BD-41E9-8B0F-3C38F5AD33AC}" type="sibTrans" cxnId="{A2595E87-7CB7-49B6-B6E4-2DC7F9E4F806}">
      <dgm:prSet/>
      <dgm:spPr/>
      <dgm:t>
        <a:bodyPr/>
        <a:lstStyle/>
        <a:p>
          <a:endParaRPr lang="en-US"/>
        </a:p>
      </dgm:t>
    </dgm:pt>
    <dgm:pt modelId="{CBEF825D-ED24-41E5-BEC6-8BC94552D1F6}">
      <dgm:prSet phldrT="[Text]" custT="1"/>
      <dgm:spPr/>
      <dgm:t>
        <a:bodyPr/>
        <a:lstStyle/>
        <a:p>
          <a:r>
            <a:rPr lang="en-US" sz="3200" dirty="0" smtClean="0"/>
            <a:t>Learning Activity</a:t>
          </a:r>
        </a:p>
        <a:p>
          <a:r>
            <a:rPr lang="en-US" sz="2000" dirty="0" smtClean="0"/>
            <a:t>Leading to “product” demonstrating expected learning relative to SLO</a:t>
          </a:r>
          <a:r>
            <a:rPr lang="en-US" sz="4000" dirty="0" smtClean="0"/>
            <a:t>	</a:t>
          </a:r>
          <a:endParaRPr lang="en-US" sz="4000" dirty="0"/>
        </a:p>
      </dgm:t>
    </dgm:pt>
    <dgm:pt modelId="{70375A63-21AA-4971-9202-F710DF803C73}" type="parTrans" cxnId="{C43E4662-5742-45BE-A2B2-F03F48806A22}">
      <dgm:prSet/>
      <dgm:spPr/>
      <dgm:t>
        <a:bodyPr/>
        <a:lstStyle/>
        <a:p>
          <a:endParaRPr lang="en-US"/>
        </a:p>
      </dgm:t>
    </dgm:pt>
    <dgm:pt modelId="{868D02B0-E3DE-4871-8B66-D606B434B035}" type="sibTrans" cxnId="{C43E4662-5742-45BE-A2B2-F03F48806A22}">
      <dgm:prSet/>
      <dgm:spPr/>
      <dgm:t>
        <a:bodyPr/>
        <a:lstStyle/>
        <a:p>
          <a:endParaRPr lang="en-US"/>
        </a:p>
      </dgm:t>
    </dgm:pt>
    <dgm:pt modelId="{2ACEC2CD-DBB8-4865-A535-B3217D9CC1F0}">
      <dgm:prSet phldrT="[Text]"/>
      <dgm:spPr>
        <a:solidFill>
          <a:schemeClr val="accent4">
            <a:lumMod val="75000"/>
          </a:schemeClr>
        </a:solidFill>
      </dgm:spPr>
      <dgm:t>
        <a:bodyPr/>
        <a:lstStyle/>
        <a:p>
          <a:r>
            <a:rPr lang="en-US" dirty="0" smtClean="0"/>
            <a:t>observation</a:t>
          </a:r>
          <a:endParaRPr lang="en-US" dirty="0"/>
        </a:p>
      </dgm:t>
    </dgm:pt>
    <dgm:pt modelId="{E9CD7C4D-1794-4417-B39F-D9B9F6C0675F}" type="parTrans" cxnId="{77316799-DCCA-480D-927F-CB2B3123F7DB}">
      <dgm:prSet/>
      <dgm:spPr/>
      <dgm:t>
        <a:bodyPr/>
        <a:lstStyle/>
        <a:p>
          <a:endParaRPr lang="en-US"/>
        </a:p>
      </dgm:t>
    </dgm:pt>
    <dgm:pt modelId="{ED59BC5A-473E-4B28-8D02-E9DF5EFCE9AC}" type="sibTrans" cxnId="{77316799-DCCA-480D-927F-CB2B3123F7DB}">
      <dgm:prSet/>
      <dgm:spPr/>
      <dgm:t>
        <a:bodyPr/>
        <a:lstStyle/>
        <a:p>
          <a:endParaRPr lang="en-US"/>
        </a:p>
      </dgm:t>
    </dgm:pt>
    <dgm:pt modelId="{2B868C51-E9EB-4883-94FF-45034028EFEE}">
      <dgm:prSet phldrT="[Text]" custT="1"/>
      <dgm:spPr/>
      <dgm:t>
        <a:bodyPr/>
        <a:lstStyle/>
        <a:p>
          <a:r>
            <a:rPr lang="en-US" sz="3200" dirty="0" smtClean="0"/>
            <a:t>Student Product</a:t>
          </a:r>
        </a:p>
        <a:p>
          <a:r>
            <a:rPr lang="en-US" sz="2000" dirty="0" smtClean="0"/>
            <a:t>Assessment in context of expected learning relative to SLOs</a:t>
          </a:r>
        </a:p>
        <a:p>
          <a:endParaRPr lang="en-US" sz="4000" dirty="0">
            <a:solidFill>
              <a:srgbClr val="003F87"/>
            </a:solidFill>
          </a:endParaRPr>
        </a:p>
      </dgm:t>
    </dgm:pt>
    <dgm:pt modelId="{04ACF173-8782-4003-ACFA-25E4E1371F63}" type="parTrans" cxnId="{5F8415A5-5917-453F-9F71-1DDA7B76DC3E}">
      <dgm:prSet/>
      <dgm:spPr/>
      <dgm:t>
        <a:bodyPr/>
        <a:lstStyle/>
        <a:p>
          <a:endParaRPr lang="en-US"/>
        </a:p>
      </dgm:t>
    </dgm:pt>
    <dgm:pt modelId="{757E4DE3-BB13-41DA-A4B5-61FAA895A101}" type="sibTrans" cxnId="{5F8415A5-5917-453F-9F71-1DDA7B76DC3E}">
      <dgm:prSet/>
      <dgm:spPr/>
      <dgm:t>
        <a:bodyPr/>
        <a:lstStyle/>
        <a:p>
          <a:endParaRPr lang="en-US"/>
        </a:p>
      </dgm:t>
    </dgm:pt>
    <dgm:pt modelId="{9C3E8020-7FB6-4087-AF98-E2B13094BFDD}" type="pres">
      <dgm:prSet presAssocID="{DCE682AA-1FE1-4827-8A41-2BAE96E5C106}" presName="Name0" presStyleCnt="0">
        <dgm:presLayoutVars>
          <dgm:dir/>
          <dgm:animLvl val="lvl"/>
          <dgm:resizeHandles val="exact"/>
        </dgm:presLayoutVars>
      </dgm:prSet>
      <dgm:spPr/>
      <dgm:t>
        <a:bodyPr/>
        <a:lstStyle/>
        <a:p>
          <a:endParaRPr lang="en-US"/>
        </a:p>
      </dgm:t>
    </dgm:pt>
    <dgm:pt modelId="{61E4AEDB-B1EA-45BD-8572-9C88E6C075F2}" type="pres">
      <dgm:prSet presAssocID="{3DDE7BE6-7F05-4B93-88DB-04378B068CD9}" presName="compositeNode" presStyleCnt="0">
        <dgm:presLayoutVars>
          <dgm:bulletEnabled val="1"/>
        </dgm:presLayoutVars>
      </dgm:prSet>
      <dgm:spPr/>
    </dgm:pt>
    <dgm:pt modelId="{A4E6636A-9FBE-47A7-B26B-0966B0BCFC56}" type="pres">
      <dgm:prSet presAssocID="{3DDE7BE6-7F05-4B93-88DB-04378B068CD9}" presName="bgRect" presStyleLbl="node1" presStyleIdx="0" presStyleCnt="3" custScaleY="100244" custLinFactNeighborX="1057" custLinFactNeighborY="-800"/>
      <dgm:spPr/>
      <dgm:t>
        <a:bodyPr/>
        <a:lstStyle/>
        <a:p>
          <a:endParaRPr lang="en-US"/>
        </a:p>
      </dgm:t>
    </dgm:pt>
    <dgm:pt modelId="{BB9C5631-BB96-4355-8D1C-9C82ED1D79C4}" type="pres">
      <dgm:prSet presAssocID="{3DDE7BE6-7F05-4B93-88DB-04378B068CD9}" presName="parentNode" presStyleLbl="node1" presStyleIdx="0" presStyleCnt="3">
        <dgm:presLayoutVars>
          <dgm:chMax val="0"/>
          <dgm:bulletEnabled val="1"/>
        </dgm:presLayoutVars>
      </dgm:prSet>
      <dgm:spPr/>
      <dgm:t>
        <a:bodyPr/>
        <a:lstStyle/>
        <a:p>
          <a:endParaRPr lang="en-US"/>
        </a:p>
      </dgm:t>
    </dgm:pt>
    <dgm:pt modelId="{F6B2A798-66F4-4EBA-A8C2-9C3CC461C6A9}" type="pres">
      <dgm:prSet presAssocID="{3DDE7BE6-7F05-4B93-88DB-04378B068CD9}" presName="childNode" presStyleLbl="node1" presStyleIdx="0" presStyleCnt="3">
        <dgm:presLayoutVars>
          <dgm:bulletEnabled val="1"/>
        </dgm:presLayoutVars>
      </dgm:prSet>
      <dgm:spPr/>
      <dgm:t>
        <a:bodyPr/>
        <a:lstStyle/>
        <a:p>
          <a:endParaRPr lang="en-US"/>
        </a:p>
      </dgm:t>
    </dgm:pt>
    <dgm:pt modelId="{79FB8301-ADCF-4A5F-A817-6B96AB0D76AC}" type="pres">
      <dgm:prSet presAssocID="{D2344D1D-8FF2-407E-A350-39654A078421}" presName="hSp" presStyleCnt="0"/>
      <dgm:spPr/>
    </dgm:pt>
    <dgm:pt modelId="{A5A9BAFC-EA0B-45B4-8DF9-4CF6B17C992A}" type="pres">
      <dgm:prSet presAssocID="{D2344D1D-8FF2-407E-A350-39654A078421}" presName="vProcSp" presStyleCnt="0"/>
      <dgm:spPr/>
    </dgm:pt>
    <dgm:pt modelId="{59655075-125B-49DF-94F8-212549EEEFC4}" type="pres">
      <dgm:prSet presAssocID="{D2344D1D-8FF2-407E-A350-39654A078421}" presName="vSp1" presStyleCnt="0"/>
      <dgm:spPr/>
    </dgm:pt>
    <dgm:pt modelId="{39ED2DD6-C53C-4B98-9236-F497CE73CE9C}" type="pres">
      <dgm:prSet presAssocID="{D2344D1D-8FF2-407E-A350-39654A078421}" presName="simulatedConn" presStyleLbl="solidFgAcc1" presStyleIdx="0" presStyleCnt="2"/>
      <dgm:spPr>
        <a:solidFill>
          <a:srgbClr val="9B9B9C"/>
        </a:solidFill>
        <a:ln>
          <a:solidFill>
            <a:srgbClr val="003F87"/>
          </a:solidFill>
        </a:ln>
      </dgm:spPr>
    </dgm:pt>
    <dgm:pt modelId="{C0942DD4-D588-48F5-AFEA-149AAF16C7FC}" type="pres">
      <dgm:prSet presAssocID="{D2344D1D-8FF2-407E-A350-39654A078421}" presName="vSp2" presStyleCnt="0"/>
      <dgm:spPr/>
    </dgm:pt>
    <dgm:pt modelId="{F25AD3DD-17E0-4B9E-A518-EA9FCABA08D5}" type="pres">
      <dgm:prSet presAssocID="{D2344D1D-8FF2-407E-A350-39654A078421}" presName="sibTrans" presStyleCnt="0"/>
      <dgm:spPr/>
    </dgm:pt>
    <dgm:pt modelId="{E3237573-0CA0-4061-A40A-8CC0619E85C2}" type="pres">
      <dgm:prSet presAssocID="{9929007A-5510-4050-AD01-4CF82FB62756}" presName="compositeNode" presStyleCnt="0">
        <dgm:presLayoutVars>
          <dgm:bulletEnabled val="1"/>
        </dgm:presLayoutVars>
      </dgm:prSet>
      <dgm:spPr/>
    </dgm:pt>
    <dgm:pt modelId="{60914E8E-6AE3-4BA3-91DE-C7B9C121F7F3}" type="pres">
      <dgm:prSet presAssocID="{9929007A-5510-4050-AD01-4CF82FB62756}" presName="bgRect" presStyleLbl="node1" presStyleIdx="1" presStyleCnt="3"/>
      <dgm:spPr/>
      <dgm:t>
        <a:bodyPr/>
        <a:lstStyle/>
        <a:p>
          <a:endParaRPr lang="en-US"/>
        </a:p>
      </dgm:t>
    </dgm:pt>
    <dgm:pt modelId="{0F111BD5-971E-4C16-BC66-BB293EADC871}" type="pres">
      <dgm:prSet presAssocID="{9929007A-5510-4050-AD01-4CF82FB62756}" presName="parentNode" presStyleLbl="node1" presStyleIdx="1" presStyleCnt="3">
        <dgm:presLayoutVars>
          <dgm:chMax val="0"/>
          <dgm:bulletEnabled val="1"/>
        </dgm:presLayoutVars>
      </dgm:prSet>
      <dgm:spPr/>
      <dgm:t>
        <a:bodyPr/>
        <a:lstStyle/>
        <a:p>
          <a:endParaRPr lang="en-US"/>
        </a:p>
      </dgm:t>
    </dgm:pt>
    <dgm:pt modelId="{F91EE2B8-5220-4E95-9426-5891E7A798EF}" type="pres">
      <dgm:prSet presAssocID="{9929007A-5510-4050-AD01-4CF82FB62756}" presName="childNode" presStyleLbl="node1" presStyleIdx="1" presStyleCnt="3">
        <dgm:presLayoutVars>
          <dgm:bulletEnabled val="1"/>
        </dgm:presLayoutVars>
      </dgm:prSet>
      <dgm:spPr/>
      <dgm:t>
        <a:bodyPr/>
        <a:lstStyle/>
        <a:p>
          <a:endParaRPr lang="en-US"/>
        </a:p>
      </dgm:t>
    </dgm:pt>
    <dgm:pt modelId="{32E85BFE-6868-49DC-9888-852337A417AA}" type="pres">
      <dgm:prSet presAssocID="{0B86A0C4-40BD-41E9-8B0F-3C38F5AD33AC}" presName="hSp" presStyleCnt="0"/>
      <dgm:spPr/>
    </dgm:pt>
    <dgm:pt modelId="{D3BC39AD-9180-42F7-816E-CF9131D4DE86}" type="pres">
      <dgm:prSet presAssocID="{0B86A0C4-40BD-41E9-8B0F-3C38F5AD33AC}" presName="vProcSp" presStyleCnt="0"/>
      <dgm:spPr/>
    </dgm:pt>
    <dgm:pt modelId="{E2ADEC9D-F91A-406C-AF7A-624106A247B8}" type="pres">
      <dgm:prSet presAssocID="{0B86A0C4-40BD-41E9-8B0F-3C38F5AD33AC}" presName="vSp1" presStyleCnt="0"/>
      <dgm:spPr/>
    </dgm:pt>
    <dgm:pt modelId="{C77B636F-654B-4326-B16B-223CBE624AA7}" type="pres">
      <dgm:prSet presAssocID="{0B86A0C4-40BD-41E9-8B0F-3C38F5AD33AC}" presName="simulatedConn" presStyleLbl="solidFgAcc1" presStyleIdx="1" presStyleCnt="2"/>
      <dgm:spPr>
        <a:solidFill>
          <a:srgbClr val="9B9B9C"/>
        </a:solidFill>
        <a:ln>
          <a:solidFill>
            <a:srgbClr val="003F87"/>
          </a:solidFill>
        </a:ln>
      </dgm:spPr>
    </dgm:pt>
    <dgm:pt modelId="{5BF9FA28-B3C9-4C1F-8070-3468D8FC5A1B}" type="pres">
      <dgm:prSet presAssocID="{0B86A0C4-40BD-41E9-8B0F-3C38F5AD33AC}" presName="vSp2" presStyleCnt="0"/>
      <dgm:spPr/>
    </dgm:pt>
    <dgm:pt modelId="{5ADF5B53-191F-4D43-BB37-F01D80AAB206}" type="pres">
      <dgm:prSet presAssocID="{0B86A0C4-40BD-41E9-8B0F-3C38F5AD33AC}" presName="sibTrans" presStyleCnt="0"/>
      <dgm:spPr/>
    </dgm:pt>
    <dgm:pt modelId="{A78A8595-9B33-4EB0-9806-6DF23AF6A6FE}" type="pres">
      <dgm:prSet presAssocID="{2ACEC2CD-DBB8-4865-A535-B3217D9CC1F0}" presName="compositeNode" presStyleCnt="0">
        <dgm:presLayoutVars>
          <dgm:bulletEnabled val="1"/>
        </dgm:presLayoutVars>
      </dgm:prSet>
      <dgm:spPr/>
    </dgm:pt>
    <dgm:pt modelId="{A65BC1C7-5460-47A4-98E2-AEFC04F03BC5}" type="pres">
      <dgm:prSet presAssocID="{2ACEC2CD-DBB8-4865-A535-B3217D9CC1F0}" presName="bgRect" presStyleLbl="node1" presStyleIdx="2" presStyleCnt="3"/>
      <dgm:spPr/>
      <dgm:t>
        <a:bodyPr/>
        <a:lstStyle/>
        <a:p>
          <a:endParaRPr lang="en-US"/>
        </a:p>
      </dgm:t>
    </dgm:pt>
    <dgm:pt modelId="{C441C7CA-4E18-4550-A4F1-C49025E14813}" type="pres">
      <dgm:prSet presAssocID="{2ACEC2CD-DBB8-4865-A535-B3217D9CC1F0}" presName="parentNode" presStyleLbl="node1" presStyleIdx="2" presStyleCnt="3">
        <dgm:presLayoutVars>
          <dgm:chMax val="0"/>
          <dgm:bulletEnabled val="1"/>
        </dgm:presLayoutVars>
      </dgm:prSet>
      <dgm:spPr/>
      <dgm:t>
        <a:bodyPr/>
        <a:lstStyle/>
        <a:p>
          <a:endParaRPr lang="en-US"/>
        </a:p>
      </dgm:t>
    </dgm:pt>
    <dgm:pt modelId="{B7B69AEC-703D-4565-9CC0-F00E8FBA9FF4}" type="pres">
      <dgm:prSet presAssocID="{2ACEC2CD-DBB8-4865-A535-B3217D9CC1F0}" presName="childNode" presStyleLbl="node1" presStyleIdx="2" presStyleCnt="3">
        <dgm:presLayoutVars>
          <dgm:bulletEnabled val="1"/>
        </dgm:presLayoutVars>
      </dgm:prSet>
      <dgm:spPr/>
      <dgm:t>
        <a:bodyPr/>
        <a:lstStyle/>
        <a:p>
          <a:endParaRPr lang="en-US"/>
        </a:p>
      </dgm:t>
    </dgm:pt>
  </dgm:ptLst>
  <dgm:cxnLst>
    <dgm:cxn modelId="{12B15F64-D35B-48F1-8C3E-332D21F6D907}" type="presOf" srcId="{3DDE7BE6-7F05-4B93-88DB-04378B068CD9}" destId="{A4E6636A-9FBE-47A7-B26B-0966B0BCFC56}" srcOrd="0" destOrd="0" presId="urn:microsoft.com/office/officeart/2005/8/layout/hProcess7"/>
    <dgm:cxn modelId="{8A17AC43-B38B-4402-A721-7E247F6C595A}" type="presOf" srcId="{DCE682AA-1FE1-4827-8A41-2BAE96E5C106}" destId="{9C3E8020-7FB6-4087-AF98-E2B13094BFDD}" srcOrd="0" destOrd="0" presId="urn:microsoft.com/office/officeart/2005/8/layout/hProcess7"/>
    <dgm:cxn modelId="{530C5A71-6B8D-4D0E-91C3-5B37D69E7C7E}" type="presOf" srcId="{5DB0142F-CD18-41FB-B757-727159E8CE6F}" destId="{F6B2A798-66F4-4EBA-A8C2-9C3CC461C6A9}" srcOrd="0" destOrd="0" presId="urn:microsoft.com/office/officeart/2005/8/layout/hProcess7"/>
    <dgm:cxn modelId="{77316799-DCCA-480D-927F-CB2B3123F7DB}" srcId="{DCE682AA-1FE1-4827-8A41-2BAE96E5C106}" destId="{2ACEC2CD-DBB8-4865-A535-B3217D9CC1F0}" srcOrd="2" destOrd="0" parTransId="{E9CD7C4D-1794-4417-B39F-D9B9F6C0675F}" sibTransId="{ED59BC5A-473E-4B28-8D02-E9DF5EFCE9AC}"/>
    <dgm:cxn modelId="{C43E4662-5742-45BE-A2B2-F03F48806A22}" srcId="{9929007A-5510-4050-AD01-4CF82FB62756}" destId="{CBEF825D-ED24-41E5-BEC6-8BC94552D1F6}" srcOrd="0" destOrd="0" parTransId="{70375A63-21AA-4971-9202-F710DF803C73}" sibTransId="{868D02B0-E3DE-4871-8B66-D606B434B035}"/>
    <dgm:cxn modelId="{937FE9CB-DE10-4E02-8D19-FC66F79B0404}" srcId="{DCE682AA-1FE1-4827-8A41-2BAE96E5C106}" destId="{3DDE7BE6-7F05-4B93-88DB-04378B068CD9}" srcOrd="0" destOrd="0" parTransId="{DCE63E82-B61D-4265-A6DF-D8D0A1154C5C}" sibTransId="{D2344D1D-8FF2-407E-A350-39654A078421}"/>
    <dgm:cxn modelId="{C1504B3A-4EF3-4B35-9F7B-ADDF18F54B0F}" type="presOf" srcId="{9929007A-5510-4050-AD01-4CF82FB62756}" destId="{0F111BD5-971E-4C16-BC66-BB293EADC871}" srcOrd="1" destOrd="0" presId="urn:microsoft.com/office/officeart/2005/8/layout/hProcess7"/>
    <dgm:cxn modelId="{3CB2BA1D-EF85-4087-8A15-F69F709DDAAF}" srcId="{3DDE7BE6-7F05-4B93-88DB-04378B068CD9}" destId="{5DB0142F-CD18-41FB-B757-727159E8CE6F}" srcOrd="0" destOrd="0" parTransId="{2A629AC9-D946-47F0-9EA6-AFEB6C65EA55}" sibTransId="{5D5AAC09-CEBB-494C-B141-C75908CF8764}"/>
    <dgm:cxn modelId="{93F2499E-9E1D-42CF-AD5D-D69404CE0013}" type="presOf" srcId="{2B868C51-E9EB-4883-94FF-45034028EFEE}" destId="{B7B69AEC-703D-4565-9CC0-F00E8FBA9FF4}" srcOrd="0" destOrd="0" presId="urn:microsoft.com/office/officeart/2005/8/layout/hProcess7"/>
    <dgm:cxn modelId="{5F8415A5-5917-453F-9F71-1DDA7B76DC3E}" srcId="{2ACEC2CD-DBB8-4865-A535-B3217D9CC1F0}" destId="{2B868C51-E9EB-4883-94FF-45034028EFEE}" srcOrd="0" destOrd="0" parTransId="{04ACF173-8782-4003-ACFA-25E4E1371F63}" sibTransId="{757E4DE3-BB13-41DA-A4B5-61FAA895A101}"/>
    <dgm:cxn modelId="{B2A31DCF-133C-4C7D-BEE3-8D0A597550F8}" type="presOf" srcId="{3DDE7BE6-7F05-4B93-88DB-04378B068CD9}" destId="{BB9C5631-BB96-4355-8D1C-9C82ED1D79C4}" srcOrd="1" destOrd="0" presId="urn:microsoft.com/office/officeart/2005/8/layout/hProcess7"/>
    <dgm:cxn modelId="{EC87D47A-6672-4FAB-A9AE-439F3C06F6E6}" type="presOf" srcId="{CBEF825D-ED24-41E5-BEC6-8BC94552D1F6}" destId="{F91EE2B8-5220-4E95-9426-5891E7A798EF}" srcOrd="0" destOrd="0" presId="urn:microsoft.com/office/officeart/2005/8/layout/hProcess7"/>
    <dgm:cxn modelId="{BC792761-6570-49F6-AE69-FDC4A669C2E6}" type="presOf" srcId="{2ACEC2CD-DBB8-4865-A535-B3217D9CC1F0}" destId="{A65BC1C7-5460-47A4-98E2-AEFC04F03BC5}" srcOrd="0" destOrd="0" presId="urn:microsoft.com/office/officeart/2005/8/layout/hProcess7"/>
    <dgm:cxn modelId="{B28DD448-A3EE-4E68-B5B0-45AA7970EE4D}" type="presOf" srcId="{9929007A-5510-4050-AD01-4CF82FB62756}" destId="{60914E8E-6AE3-4BA3-91DE-C7B9C121F7F3}" srcOrd="0" destOrd="0" presId="urn:microsoft.com/office/officeart/2005/8/layout/hProcess7"/>
    <dgm:cxn modelId="{419AFCB9-E22F-4A53-9034-9D4D7F43A957}" type="presOf" srcId="{2ACEC2CD-DBB8-4865-A535-B3217D9CC1F0}" destId="{C441C7CA-4E18-4550-A4F1-C49025E14813}" srcOrd="1" destOrd="0" presId="urn:microsoft.com/office/officeart/2005/8/layout/hProcess7"/>
    <dgm:cxn modelId="{A2595E87-7CB7-49B6-B6E4-2DC7F9E4F806}" srcId="{DCE682AA-1FE1-4827-8A41-2BAE96E5C106}" destId="{9929007A-5510-4050-AD01-4CF82FB62756}" srcOrd="1" destOrd="0" parTransId="{9C7A1220-6990-4FEB-81B2-1999D92F7256}" sibTransId="{0B86A0C4-40BD-41E9-8B0F-3C38F5AD33AC}"/>
    <dgm:cxn modelId="{42DA227D-A649-493E-BF72-140DDD5B6265}" type="presParOf" srcId="{9C3E8020-7FB6-4087-AF98-E2B13094BFDD}" destId="{61E4AEDB-B1EA-45BD-8572-9C88E6C075F2}" srcOrd="0" destOrd="0" presId="urn:microsoft.com/office/officeart/2005/8/layout/hProcess7"/>
    <dgm:cxn modelId="{5D3F4A0D-ECF8-47B4-B363-A21C89044B04}" type="presParOf" srcId="{61E4AEDB-B1EA-45BD-8572-9C88E6C075F2}" destId="{A4E6636A-9FBE-47A7-B26B-0966B0BCFC56}" srcOrd="0" destOrd="0" presId="urn:microsoft.com/office/officeart/2005/8/layout/hProcess7"/>
    <dgm:cxn modelId="{56E7A7EC-52B1-452F-B5EB-850DA986878B}" type="presParOf" srcId="{61E4AEDB-B1EA-45BD-8572-9C88E6C075F2}" destId="{BB9C5631-BB96-4355-8D1C-9C82ED1D79C4}" srcOrd="1" destOrd="0" presId="urn:microsoft.com/office/officeart/2005/8/layout/hProcess7"/>
    <dgm:cxn modelId="{946B1442-E863-47D2-A08A-3EC3A37A4EA0}" type="presParOf" srcId="{61E4AEDB-B1EA-45BD-8572-9C88E6C075F2}" destId="{F6B2A798-66F4-4EBA-A8C2-9C3CC461C6A9}" srcOrd="2" destOrd="0" presId="urn:microsoft.com/office/officeart/2005/8/layout/hProcess7"/>
    <dgm:cxn modelId="{2390155C-ABF9-4AD0-99DA-35FF97721BD5}" type="presParOf" srcId="{9C3E8020-7FB6-4087-AF98-E2B13094BFDD}" destId="{79FB8301-ADCF-4A5F-A817-6B96AB0D76AC}" srcOrd="1" destOrd="0" presId="urn:microsoft.com/office/officeart/2005/8/layout/hProcess7"/>
    <dgm:cxn modelId="{CBAED695-E598-4681-B108-47F51C8445E9}" type="presParOf" srcId="{9C3E8020-7FB6-4087-AF98-E2B13094BFDD}" destId="{A5A9BAFC-EA0B-45B4-8DF9-4CF6B17C992A}" srcOrd="2" destOrd="0" presId="urn:microsoft.com/office/officeart/2005/8/layout/hProcess7"/>
    <dgm:cxn modelId="{1D79F8CB-8D15-4EA6-AC44-CF07F233E7F1}" type="presParOf" srcId="{A5A9BAFC-EA0B-45B4-8DF9-4CF6B17C992A}" destId="{59655075-125B-49DF-94F8-212549EEEFC4}" srcOrd="0" destOrd="0" presId="urn:microsoft.com/office/officeart/2005/8/layout/hProcess7"/>
    <dgm:cxn modelId="{A54BAAA4-D979-4C80-BA38-4FF0EBF100B9}" type="presParOf" srcId="{A5A9BAFC-EA0B-45B4-8DF9-4CF6B17C992A}" destId="{39ED2DD6-C53C-4B98-9236-F497CE73CE9C}" srcOrd="1" destOrd="0" presId="urn:microsoft.com/office/officeart/2005/8/layout/hProcess7"/>
    <dgm:cxn modelId="{27EC769D-A9C7-4129-952C-C511BBB11572}" type="presParOf" srcId="{A5A9BAFC-EA0B-45B4-8DF9-4CF6B17C992A}" destId="{C0942DD4-D588-48F5-AFEA-149AAF16C7FC}" srcOrd="2" destOrd="0" presId="urn:microsoft.com/office/officeart/2005/8/layout/hProcess7"/>
    <dgm:cxn modelId="{F3267D7B-CD4C-449A-85E7-02C52C98301B}" type="presParOf" srcId="{9C3E8020-7FB6-4087-AF98-E2B13094BFDD}" destId="{F25AD3DD-17E0-4B9E-A518-EA9FCABA08D5}" srcOrd="3" destOrd="0" presId="urn:microsoft.com/office/officeart/2005/8/layout/hProcess7"/>
    <dgm:cxn modelId="{5D6931DE-A000-46A5-A54B-174E9B344BB8}" type="presParOf" srcId="{9C3E8020-7FB6-4087-AF98-E2B13094BFDD}" destId="{E3237573-0CA0-4061-A40A-8CC0619E85C2}" srcOrd="4" destOrd="0" presId="urn:microsoft.com/office/officeart/2005/8/layout/hProcess7"/>
    <dgm:cxn modelId="{F7828CB2-7212-4C31-BA0E-6D3F2DE2BC22}" type="presParOf" srcId="{E3237573-0CA0-4061-A40A-8CC0619E85C2}" destId="{60914E8E-6AE3-4BA3-91DE-C7B9C121F7F3}" srcOrd="0" destOrd="0" presId="urn:microsoft.com/office/officeart/2005/8/layout/hProcess7"/>
    <dgm:cxn modelId="{9C001D5C-6E27-4FB6-BDCF-EF5EC82E353F}" type="presParOf" srcId="{E3237573-0CA0-4061-A40A-8CC0619E85C2}" destId="{0F111BD5-971E-4C16-BC66-BB293EADC871}" srcOrd="1" destOrd="0" presId="urn:microsoft.com/office/officeart/2005/8/layout/hProcess7"/>
    <dgm:cxn modelId="{6E53ACBE-EE45-4701-975F-CB03E71BC924}" type="presParOf" srcId="{E3237573-0CA0-4061-A40A-8CC0619E85C2}" destId="{F91EE2B8-5220-4E95-9426-5891E7A798EF}" srcOrd="2" destOrd="0" presId="urn:microsoft.com/office/officeart/2005/8/layout/hProcess7"/>
    <dgm:cxn modelId="{3E19AD10-2DE6-4CDC-8D85-D4099C4F30E8}" type="presParOf" srcId="{9C3E8020-7FB6-4087-AF98-E2B13094BFDD}" destId="{32E85BFE-6868-49DC-9888-852337A417AA}" srcOrd="5" destOrd="0" presId="urn:microsoft.com/office/officeart/2005/8/layout/hProcess7"/>
    <dgm:cxn modelId="{DF7AFCBA-D436-4907-AD37-C288CD7068A5}" type="presParOf" srcId="{9C3E8020-7FB6-4087-AF98-E2B13094BFDD}" destId="{D3BC39AD-9180-42F7-816E-CF9131D4DE86}" srcOrd="6" destOrd="0" presId="urn:microsoft.com/office/officeart/2005/8/layout/hProcess7"/>
    <dgm:cxn modelId="{6C4314F8-C914-44A2-946B-1B36F2242976}" type="presParOf" srcId="{D3BC39AD-9180-42F7-816E-CF9131D4DE86}" destId="{E2ADEC9D-F91A-406C-AF7A-624106A247B8}" srcOrd="0" destOrd="0" presId="urn:microsoft.com/office/officeart/2005/8/layout/hProcess7"/>
    <dgm:cxn modelId="{8F5B4128-FF69-4191-8006-645D23B916D9}" type="presParOf" srcId="{D3BC39AD-9180-42F7-816E-CF9131D4DE86}" destId="{C77B636F-654B-4326-B16B-223CBE624AA7}" srcOrd="1" destOrd="0" presId="urn:microsoft.com/office/officeart/2005/8/layout/hProcess7"/>
    <dgm:cxn modelId="{0EC59B2C-D9DA-4E88-8DF2-EA6D8CF62C43}" type="presParOf" srcId="{D3BC39AD-9180-42F7-816E-CF9131D4DE86}" destId="{5BF9FA28-B3C9-4C1F-8070-3468D8FC5A1B}" srcOrd="2" destOrd="0" presId="urn:microsoft.com/office/officeart/2005/8/layout/hProcess7"/>
    <dgm:cxn modelId="{334F34E6-38D8-4918-901C-EBBF124973C1}" type="presParOf" srcId="{9C3E8020-7FB6-4087-AF98-E2B13094BFDD}" destId="{5ADF5B53-191F-4D43-BB37-F01D80AAB206}" srcOrd="7" destOrd="0" presId="urn:microsoft.com/office/officeart/2005/8/layout/hProcess7"/>
    <dgm:cxn modelId="{904A63C0-61BE-406E-AF78-9C4D29D807B7}" type="presParOf" srcId="{9C3E8020-7FB6-4087-AF98-E2B13094BFDD}" destId="{A78A8595-9B33-4EB0-9806-6DF23AF6A6FE}" srcOrd="8" destOrd="0" presId="urn:microsoft.com/office/officeart/2005/8/layout/hProcess7"/>
    <dgm:cxn modelId="{6DC68B27-0945-40BC-AEDC-7B9BD4AD4994}" type="presParOf" srcId="{A78A8595-9B33-4EB0-9806-6DF23AF6A6FE}" destId="{A65BC1C7-5460-47A4-98E2-AEFC04F03BC5}" srcOrd="0" destOrd="0" presId="urn:microsoft.com/office/officeart/2005/8/layout/hProcess7"/>
    <dgm:cxn modelId="{BFB5C786-1B02-4317-89F4-DF6DA02A993E}" type="presParOf" srcId="{A78A8595-9B33-4EB0-9806-6DF23AF6A6FE}" destId="{C441C7CA-4E18-4550-A4F1-C49025E14813}" srcOrd="1" destOrd="0" presId="urn:microsoft.com/office/officeart/2005/8/layout/hProcess7"/>
    <dgm:cxn modelId="{EF5EEA1A-5EB8-4B69-B597-E4117B6EBD6A}" type="presParOf" srcId="{A78A8595-9B33-4EB0-9806-6DF23AF6A6FE}" destId="{B7B69AEC-703D-4565-9CC0-F00E8FBA9FF4}"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E6636A-9FBE-47A7-B26B-0966B0BCFC56}">
      <dsp:nvSpPr>
        <dsp:cNvPr id="0" name=""/>
        <dsp:cNvSpPr/>
      </dsp:nvSpPr>
      <dsp:spPr>
        <a:xfrm>
          <a:off x="28595" y="1091751"/>
          <a:ext cx="2647156" cy="3184338"/>
        </a:xfrm>
        <a:prstGeom prst="roundRect">
          <a:avLst>
            <a:gd name="adj" fmla="val 5000"/>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en-US" sz="3000" kern="1200" dirty="0" smtClean="0"/>
            <a:t>Observation </a:t>
          </a:r>
          <a:endParaRPr lang="en-US" sz="3000" kern="1200" dirty="0"/>
        </a:p>
      </dsp:txBody>
      <dsp:txXfrm rot="16200000">
        <a:off x="-1012267" y="2132614"/>
        <a:ext cx="2611157" cy="529431"/>
      </dsp:txXfrm>
    </dsp:sp>
    <dsp:sp modelId="{F6B2A798-66F4-4EBA-A8C2-9C3CC461C6A9}">
      <dsp:nvSpPr>
        <dsp:cNvPr id="0" name=""/>
        <dsp:cNvSpPr/>
      </dsp:nvSpPr>
      <dsp:spPr>
        <a:xfrm>
          <a:off x="558026" y="1091751"/>
          <a:ext cx="1972131" cy="318433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09728" rIns="0" bIns="0" numCol="1" spcCol="1270" anchor="t" anchorCtr="0">
          <a:noAutofit/>
        </a:bodyPr>
        <a:lstStyle/>
        <a:p>
          <a:pPr lvl="0" algn="l" defTabSz="1422400">
            <a:lnSpc>
              <a:spcPct val="90000"/>
            </a:lnSpc>
            <a:spcBef>
              <a:spcPct val="0"/>
            </a:spcBef>
            <a:spcAft>
              <a:spcPct val="35000"/>
            </a:spcAft>
          </a:pPr>
          <a:r>
            <a:rPr lang="en-US" sz="3200" kern="1200" dirty="0" smtClean="0"/>
            <a:t>Current State of Knowing</a:t>
          </a:r>
        </a:p>
        <a:p>
          <a:pPr lvl="0" algn="l" defTabSz="1422400">
            <a:lnSpc>
              <a:spcPct val="90000"/>
            </a:lnSpc>
            <a:spcBef>
              <a:spcPct val="0"/>
            </a:spcBef>
            <a:spcAft>
              <a:spcPct val="35000"/>
            </a:spcAft>
          </a:pPr>
          <a:r>
            <a:rPr lang="en-US" sz="2000" kern="1200" dirty="0" smtClean="0"/>
            <a:t>Assessment of at beginning of the curriculum relative to expected SLOs</a:t>
          </a:r>
          <a:endParaRPr lang="en-US" sz="2000" kern="1200" dirty="0"/>
        </a:p>
      </dsp:txBody>
      <dsp:txXfrm>
        <a:off x="558026" y="1091751"/>
        <a:ext cx="1972131" cy="3184338"/>
      </dsp:txXfrm>
    </dsp:sp>
    <dsp:sp modelId="{60914E8E-6AE3-4BA3-91DE-C7B9C121F7F3}">
      <dsp:nvSpPr>
        <dsp:cNvPr id="0" name=""/>
        <dsp:cNvSpPr/>
      </dsp:nvSpPr>
      <dsp:spPr>
        <a:xfrm>
          <a:off x="2740421" y="1117164"/>
          <a:ext cx="2647156" cy="3176587"/>
        </a:xfrm>
        <a:prstGeom prst="roundRect">
          <a:avLst>
            <a:gd name="adj" fmla="val 5000"/>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en-US" sz="3000" kern="1200" dirty="0" smtClean="0"/>
            <a:t>treatment</a:t>
          </a:r>
          <a:endParaRPr lang="en-US" sz="3000" kern="1200" dirty="0"/>
        </a:p>
      </dsp:txBody>
      <dsp:txXfrm rot="16200000">
        <a:off x="1702736" y="2154849"/>
        <a:ext cx="2604801" cy="529431"/>
      </dsp:txXfrm>
    </dsp:sp>
    <dsp:sp modelId="{39ED2DD6-C53C-4B98-9236-F497CE73CE9C}">
      <dsp:nvSpPr>
        <dsp:cNvPr id="0" name=""/>
        <dsp:cNvSpPr/>
      </dsp:nvSpPr>
      <dsp:spPr>
        <a:xfrm rot="5400000">
          <a:off x="2520299" y="3641135"/>
          <a:ext cx="466715" cy="397073"/>
        </a:xfrm>
        <a:prstGeom prst="flowChartExtract">
          <a:avLst/>
        </a:prstGeom>
        <a:solidFill>
          <a:srgbClr val="9B9B9C"/>
        </a:solidFill>
        <a:ln w="12700" cap="flat" cmpd="sng" algn="ctr">
          <a:solidFill>
            <a:srgbClr val="003F87"/>
          </a:solidFill>
          <a:prstDash val="solid"/>
          <a:miter lim="800000"/>
        </a:ln>
        <a:effectLst/>
      </dsp:spPr>
      <dsp:style>
        <a:lnRef idx="2">
          <a:scrgbClr r="0" g="0" b="0"/>
        </a:lnRef>
        <a:fillRef idx="1">
          <a:scrgbClr r="0" g="0" b="0"/>
        </a:fillRef>
        <a:effectRef idx="0">
          <a:scrgbClr r="0" g="0" b="0"/>
        </a:effectRef>
        <a:fontRef idx="minor"/>
      </dsp:style>
    </dsp:sp>
    <dsp:sp modelId="{F91EE2B8-5220-4E95-9426-5891E7A798EF}">
      <dsp:nvSpPr>
        <dsp:cNvPr id="0" name=""/>
        <dsp:cNvSpPr/>
      </dsp:nvSpPr>
      <dsp:spPr>
        <a:xfrm>
          <a:off x="3269853" y="1117164"/>
          <a:ext cx="1972131" cy="317658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09728" rIns="0" bIns="0" numCol="1" spcCol="1270" anchor="t" anchorCtr="0">
          <a:noAutofit/>
        </a:bodyPr>
        <a:lstStyle/>
        <a:p>
          <a:pPr lvl="0" algn="l" defTabSz="1422400">
            <a:lnSpc>
              <a:spcPct val="90000"/>
            </a:lnSpc>
            <a:spcBef>
              <a:spcPct val="0"/>
            </a:spcBef>
            <a:spcAft>
              <a:spcPct val="35000"/>
            </a:spcAft>
          </a:pPr>
          <a:r>
            <a:rPr lang="en-US" sz="3200" kern="1200" dirty="0" smtClean="0"/>
            <a:t>Common Learning*</a:t>
          </a:r>
        </a:p>
        <a:p>
          <a:pPr lvl="0" algn="l" defTabSz="1422400">
            <a:lnSpc>
              <a:spcPct val="90000"/>
            </a:lnSpc>
            <a:spcBef>
              <a:spcPct val="0"/>
            </a:spcBef>
            <a:spcAft>
              <a:spcPct val="35000"/>
            </a:spcAft>
          </a:pPr>
          <a:r>
            <a:rPr lang="en-US" sz="2000" kern="1200" dirty="0" smtClean="0"/>
            <a:t>Sequence of learning experiences shared by all students in a program</a:t>
          </a:r>
        </a:p>
        <a:p>
          <a:pPr lvl="0" algn="l" defTabSz="1422400">
            <a:lnSpc>
              <a:spcPct val="90000"/>
            </a:lnSpc>
            <a:spcBef>
              <a:spcPct val="0"/>
            </a:spcBef>
            <a:spcAft>
              <a:spcPct val="35000"/>
            </a:spcAft>
          </a:pPr>
          <a:r>
            <a:rPr lang="en-US" sz="4000" kern="1200" dirty="0" smtClean="0"/>
            <a:t>	</a:t>
          </a:r>
          <a:endParaRPr lang="en-US" sz="4000" kern="1200" dirty="0"/>
        </a:p>
      </dsp:txBody>
      <dsp:txXfrm>
        <a:off x="3269853" y="1117164"/>
        <a:ext cx="1972131" cy="3176587"/>
      </dsp:txXfrm>
    </dsp:sp>
    <dsp:sp modelId="{A65BC1C7-5460-47A4-98E2-AEFC04F03BC5}">
      <dsp:nvSpPr>
        <dsp:cNvPr id="0" name=""/>
        <dsp:cNvSpPr/>
      </dsp:nvSpPr>
      <dsp:spPr>
        <a:xfrm>
          <a:off x="5480228" y="1117164"/>
          <a:ext cx="2647156" cy="3176587"/>
        </a:xfrm>
        <a:prstGeom prst="roundRect">
          <a:avLst>
            <a:gd name="adj" fmla="val 5000"/>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en-US" sz="3000" kern="1200" dirty="0" smtClean="0"/>
            <a:t>observation</a:t>
          </a:r>
          <a:endParaRPr lang="en-US" sz="3000" kern="1200" dirty="0"/>
        </a:p>
      </dsp:txBody>
      <dsp:txXfrm rot="16200000">
        <a:off x="4442543" y="2154849"/>
        <a:ext cx="2604801" cy="529431"/>
      </dsp:txXfrm>
    </dsp:sp>
    <dsp:sp modelId="{C77B636F-654B-4326-B16B-223CBE624AA7}">
      <dsp:nvSpPr>
        <dsp:cNvPr id="0" name=""/>
        <dsp:cNvSpPr/>
      </dsp:nvSpPr>
      <dsp:spPr>
        <a:xfrm rot="5400000">
          <a:off x="5260106" y="3641135"/>
          <a:ext cx="466715" cy="397073"/>
        </a:xfrm>
        <a:prstGeom prst="flowChartExtract">
          <a:avLst/>
        </a:prstGeom>
        <a:solidFill>
          <a:srgbClr val="9B9B9C"/>
        </a:solidFill>
        <a:ln w="12700" cap="flat" cmpd="sng" algn="ctr">
          <a:solidFill>
            <a:srgbClr val="003F87"/>
          </a:solidFill>
          <a:prstDash val="solid"/>
          <a:miter lim="800000"/>
        </a:ln>
        <a:effectLst/>
      </dsp:spPr>
      <dsp:style>
        <a:lnRef idx="2">
          <a:scrgbClr r="0" g="0" b="0"/>
        </a:lnRef>
        <a:fillRef idx="1">
          <a:scrgbClr r="0" g="0" b="0"/>
        </a:fillRef>
        <a:effectRef idx="0">
          <a:scrgbClr r="0" g="0" b="0"/>
        </a:effectRef>
        <a:fontRef idx="minor"/>
      </dsp:style>
    </dsp:sp>
    <dsp:sp modelId="{B7B69AEC-703D-4565-9CC0-F00E8FBA9FF4}">
      <dsp:nvSpPr>
        <dsp:cNvPr id="0" name=""/>
        <dsp:cNvSpPr/>
      </dsp:nvSpPr>
      <dsp:spPr>
        <a:xfrm>
          <a:off x="6009659" y="1117164"/>
          <a:ext cx="1972131" cy="317658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09728" rIns="0" bIns="0" numCol="1" spcCol="1270" anchor="t" anchorCtr="0">
          <a:noAutofit/>
        </a:bodyPr>
        <a:lstStyle/>
        <a:p>
          <a:pPr lvl="0" algn="l" defTabSz="1422400">
            <a:lnSpc>
              <a:spcPct val="90000"/>
            </a:lnSpc>
            <a:spcBef>
              <a:spcPct val="0"/>
            </a:spcBef>
            <a:spcAft>
              <a:spcPct val="35000"/>
            </a:spcAft>
          </a:pPr>
          <a:r>
            <a:rPr lang="en-US" sz="3200" kern="1200" dirty="0" smtClean="0"/>
            <a:t>Student Product</a:t>
          </a:r>
        </a:p>
        <a:p>
          <a:pPr lvl="0" algn="l" defTabSz="1422400">
            <a:lnSpc>
              <a:spcPct val="90000"/>
            </a:lnSpc>
            <a:spcBef>
              <a:spcPct val="0"/>
            </a:spcBef>
            <a:spcAft>
              <a:spcPct val="35000"/>
            </a:spcAft>
          </a:pPr>
          <a:r>
            <a:rPr lang="en-US" sz="2000" kern="1200" dirty="0" smtClean="0"/>
            <a:t>Assessment in context of learning expected as students matriculate through the curriculum</a:t>
          </a:r>
        </a:p>
        <a:p>
          <a:pPr lvl="0" algn="l" defTabSz="1422400">
            <a:lnSpc>
              <a:spcPct val="90000"/>
            </a:lnSpc>
            <a:spcBef>
              <a:spcPct val="0"/>
            </a:spcBef>
            <a:spcAft>
              <a:spcPct val="35000"/>
            </a:spcAft>
          </a:pPr>
          <a:endParaRPr lang="en-US" sz="4000" kern="1200" dirty="0">
            <a:solidFill>
              <a:srgbClr val="003F87"/>
            </a:solidFill>
          </a:endParaRPr>
        </a:p>
      </dsp:txBody>
      <dsp:txXfrm>
        <a:off x="6009659" y="1117164"/>
        <a:ext cx="1972131" cy="31765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E6636A-9FBE-47A7-B26B-0966B0BCFC56}">
      <dsp:nvSpPr>
        <dsp:cNvPr id="0" name=""/>
        <dsp:cNvSpPr/>
      </dsp:nvSpPr>
      <dsp:spPr>
        <a:xfrm>
          <a:off x="28595" y="1091751"/>
          <a:ext cx="2647156" cy="3184338"/>
        </a:xfrm>
        <a:prstGeom prst="roundRect">
          <a:avLst>
            <a:gd name="adj" fmla="val 5000"/>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en-US" sz="3000" kern="1200" dirty="0" smtClean="0"/>
            <a:t>Observation </a:t>
          </a:r>
          <a:endParaRPr lang="en-US" sz="3000" kern="1200" dirty="0"/>
        </a:p>
      </dsp:txBody>
      <dsp:txXfrm rot="16200000">
        <a:off x="-1012267" y="2132614"/>
        <a:ext cx="2611157" cy="529431"/>
      </dsp:txXfrm>
    </dsp:sp>
    <dsp:sp modelId="{F6B2A798-66F4-4EBA-A8C2-9C3CC461C6A9}">
      <dsp:nvSpPr>
        <dsp:cNvPr id="0" name=""/>
        <dsp:cNvSpPr/>
      </dsp:nvSpPr>
      <dsp:spPr>
        <a:xfrm>
          <a:off x="558026" y="1091751"/>
          <a:ext cx="1972131" cy="3184338"/>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09728" rIns="0" bIns="0" numCol="1" spcCol="1270" anchor="t" anchorCtr="0">
          <a:noAutofit/>
        </a:bodyPr>
        <a:lstStyle/>
        <a:p>
          <a:pPr lvl="0" algn="l" defTabSz="1422400">
            <a:lnSpc>
              <a:spcPct val="90000"/>
            </a:lnSpc>
            <a:spcBef>
              <a:spcPct val="0"/>
            </a:spcBef>
            <a:spcAft>
              <a:spcPct val="35000"/>
            </a:spcAft>
          </a:pPr>
          <a:r>
            <a:rPr lang="en-US" sz="3200" kern="1200" dirty="0" smtClean="0"/>
            <a:t>Current State of Knowing</a:t>
          </a:r>
        </a:p>
        <a:p>
          <a:pPr lvl="0" algn="l" defTabSz="1422400">
            <a:lnSpc>
              <a:spcPct val="90000"/>
            </a:lnSpc>
            <a:spcBef>
              <a:spcPct val="0"/>
            </a:spcBef>
            <a:spcAft>
              <a:spcPct val="35000"/>
            </a:spcAft>
          </a:pPr>
          <a:r>
            <a:rPr lang="en-US" sz="2000" kern="1200" dirty="0" smtClean="0"/>
            <a:t>Assessment of current level of knowledge relative to expected SLOs</a:t>
          </a:r>
          <a:endParaRPr lang="en-US" sz="2000" kern="1200" dirty="0"/>
        </a:p>
      </dsp:txBody>
      <dsp:txXfrm>
        <a:off x="558026" y="1091751"/>
        <a:ext cx="1972131" cy="3184338"/>
      </dsp:txXfrm>
    </dsp:sp>
    <dsp:sp modelId="{60914E8E-6AE3-4BA3-91DE-C7B9C121F7F3}">
      <dsp:nvSpPr>
        <dsp:cNvPr id="0" name=""/>
        <dsp:cNvSpPr/>
      </dsp:nvSpPr>
      <dsp:spPr>
        <a:xfrm>
          <a:off x="2740421" y="1117164"/>
          <a:ext cx="2647156" cy="3176587"/>
        </a:xfrm>
        <a:prstGeom prst="roundRect">
          <a:avLst>
            <a:gd name="adj" fmla="val 5000"/>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en-US" sz="3000" kern="1200" dirty="0" smtClean="0"/>
            <a:t>treatment</a:t>
          </a:r>
          <a:endParaRPr lang="en-US" sz="3000" kern="1200" dirty="0"/>
        </a:p>
      </dsp:txBody>
      <dsp:txXfrm rot="16200000">
        <a:off x="1702736" y="2154849"/>
        <a:ext cx="2604801" cy="529431"/>
      </dsp:txXfrm>
    </dsp:sp>
    <dsp:sp modelId="{39ED2DD6-C53C-4B98-9236-F497CE73CE9C}">
      <dsp:nvSpPr>
        <dsp:cNvPr id="0" name=""/>
        <dsp:cNvSpPr/>
      </dsp:nvSpPr>
      <dsp:spPr>
        <a:xfrm rot="5400000">
          <a:off x="2520299" y="3641135"/>
          <a:ext cx="466715" cy="397073"/>
        </a:xfrm>
        <a:prstGeom prst="flowChartExtract">
          <a:avLst/>
        </a:prstGeom>
        <a:solidFill>
          <a:srgbClr val="9B9B9C"/>
        </a:solidFill>
        <a:ln w="12700" cap="flat" cmpd="sng" algn="ctr">
          <a:solidFill>
            <a:srgbClr val="003F87"/>
          </a:solidFill>
          <a:prstDash val="solid"/>
          <a:miter lim="800000"/>
        </a:ln>
        <a:effectLst/>
      </dsp:spPr>
      <dsp:style>
        <a:lnRef idx="2">
          <a:scrgbClr r="0" g="0" b="0"/>
        </a:lnRef>
        <a:fillRef idx="1">
          <a:scrgbClr r="0" g="0" b="0"/>
        </a:fillRef>
        <a:effectRef idx="0">
          <a:scrgbClr r="0" g="0" b="0"/>
        </a:effectRef>
        <a:fontRef idx="minor"/>
      </dsp:style>
    </dsp:sp>
    <dsp:sp modelId="{F91EE2B8-5220-4E95-9426-5891E7A798EF}">
      <dsp:nvSpPr>
        <dsp:cNvPr id="0" name=""/>
        <dsp:cNvSpPr/>
      </dsp:nvSpPr>
      <dsp:spPr>
        <a:xfrm>
          <a:off x="3269853" y="1117164"/>
          <a:ext cx="1972131" cy="317658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09728" rIns="0" bIns="0" numCol="1" spcCol="1270" anchor="t" anchorCtr="0">
          <a:noAutofit/>
        </a:bodyPr>
        <a:lstStyle/>
        <a:p>
          <a:pPr lvl="0" algn="l" defTabSz="1422400">
            <a:lnSpc>
              <a:spcPct val="90000"/>
            </a:lnSpc>
            <a:spcBef>
              <a:spcPct val="0"/>
            </a:spcBef>
            <a:spcAft>
              <a:spcPct val="35000"/>
            </a:spcAft>
          </a:pPr>
          <a:r>
            <a:rPr lang="en-US" sz="3200" kern="1200" dirty="0" smtClean="0"/>
            <a:t>Learning Activity</a:t>
          </a:r>
        </a:p>
        <a:p>
          <a:pPr lvl="0" algn="l" defTabSz="1422400">
            <a:lnSpc>
              <a:spcPct val="90000"/>
            </a:lnSpc>
            <a:spcBef>
              <a:spcPct val="0"/>
            </a:spcBef>
            <a:spcAft>
              <a:spcPct val="35000"/>
            </a:spcAft>
          </a:pPr>
          <a:r>
            <a:rPr lang="en-US" sz="2000" kern="1200" dirty="0" smtClean="0"/>
            <a:t>Leading to “product” demonstrating expected learning relative to SLO</a:t>
          </a:r>
          <a:r>
            <a:rPr lang="en-US" sz="4000" kern="1200" dirty="0" smtClean="0"/>
            <a:t>	</a:t>
          </a:r>
          <a:endParaRPr lang="en-US" sz="4000" kern="1200" dirty="0"/>
        </a:p>
      </dsp:txBody>
      <dsp:txXfrm>
        <a:off x="3269853" y="1117164"/>
        <a:ext cx="1972131" cy="3176587"/>
      </dsp:txXfrm>
    </dsp:sp>
    <dsp:sp modelId="{A65BC1C7-5460-47A4-98E2-AEFC04F03BC5}">
      <dsp:nvSpPr>
        <dsp:cNvPr id="0" name=""/>
        <dsp:cNvSpPr/>
      </dsp:nvSpPr>
      <dsp:spPr>
        <a:xfrm>
          <a:off x="5480228" y="1117164"/>
          <a:ext cx="2647156" cy="3176587"/>
        </a:xfrm>
        <a:prstGeom prst="roundRect">
          <a:avLst>
            <a:gd name="adj" fmla="val 5000"/>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en-US" sz="3000" kern="1200" dirty="0" smtClean="0"/>
            <a:t>observation</a:t>
          </a:r>
          <a:endParaRPr lang="en-US" sz="3000" kern="1200" dirty="0"/>
        </a:p>
      </dsp:txBody>
      <dsp:txXfrm rot="16200000">
        <a:off x="4442543" y="2154849"/>
        <a:ext cx="2604801" cy="529431"/>
      </dsp:txXfrm>
    </dsp:sp>
    <dsp:sp modelId="{C77B636F-654B-4326-B16B-223CBE624AA7}">
      <dsp:nvSpPr>
        <dsp:cNvPr id="0" name=""/>
        <dsp:cNvSpPr/>
      </dsp:nvSpPr>
      <dsp:spPr>
        <a:xfrm rot="5400000">
          <a:off x="5260106" y="3641135"/>
          <a:ext cx="466715" cy="397073"/>
        </a:xfrm>
        <a:prstGeom prst="flowChartExtract">
          <a:avLst/>
        </a:prstGeom>
        <a:solidFill>
          <a:srgbClr val="9B9B9C"/>
        </a:solidFill>
        <a:ln w="12700" cap="flat" cmpd="sng" algn="ctr">
          <a:solidFill>
            <a:srgbClr val="003F87"/>
          </a:solidFill>
          <a:prstDash val="solid"/>
          <a:miter lim="800000"/>
        </a:ln>
        <a:effectLst/>
      </dsp:spPr>
      <dsp:style>
        <a:lnRef idx="2">
          <a:scrgbClr r="0" g="0" b="0"/>
        </a:lnRef>
        <a:fillRef idx="1">
          <a:scrgbClr r="0" g="0" b="0"/>
        </a:fillRef>
        <a:effectRef idx="0">
          <a:scrgbClr r="0" g="0" b="0"/>
        </a:effectRef>
        <a:fontRef idx="minor"/>
      </dsp:style>
    </dsp:sp>
    <dsp:sp modelId="{B7B69AEC-703D-4565-9CC0-F00E8FBA9FF4}">
      <dsp:nvSpPr>
        <dsp:cNvPr id="0" name=""/>
        <dsp:cNvSpPr/>
      </dsp:nvSpPr>
      <dsp:spPr>
        <a:xfrm>
          <a:off x="6009659" y="1117164"/>
          <a:ext cx="1972131" cy="317658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09728" rIns="0" bIns="0" numCol="1" spcCol="1270" anchor="t" anchorCtr="0">
          <a:noAutofit/>
        </a:bodyPr>
        <a:lstStyle/>
        <a:p>
          <a:pPr lvl="0" algn="l" defTabSz="1422400">
            <a:lnSpc>
              <a:spcPct val="90000"/>
            </a:lnSpc>
            <a:spcBef>
              <a:spcPct val="0"/>
            </a:spcBef>
            <a:spcAft>
              <a:spcPct val="35000"/>
            </a:spcAft>
          </a:pPr>
          <a:r>
            <a:rPr lang="en-US" sz="3200" kern="1200" dirty="0" smtClean="0"/>
            <a:t>Student Product</a:t>
          </a:r>
        </a:p>
        <a:p>
          <a:pPr lvl="0" algn="l" defTabSz="1422400">
            <a:lnSpc>
              <a:spcPct val="90000"/>
            </a:lnSpc>
            <a:spcBef>
              <a:spcPct val="0"/>
            </a:spcBef>
            <a:spcAft>
              <a:spcPct val="35000"/>
            </a:spcAft>
          </a:pPr>
          <a:r>
            <a:rPr lang="en-US" sz="2000" kern="1200" dirty="0" smtClean="0"/>
            <a:t>Assessment in context of expected learning relative to SLOs</a:t>
          </a:r>
        </a:p>
        <a:p>
          <a:pPr lvl="0" algn="l" defTabSz="1422400">
            <a:lnSpc>
              <a:spcPct val="90000"/>
            </a:lnSpc>
            <a:spcBef>
              <a:spcPct val="0"/>
            </a:spcBef>
            <a:spcAft>
              <a:spcPct val="35000"/>
            </a:spcAft>
          </a:pPr>
          <a:endParaRPr lang="en-US" sz="4000" kern="1200" dirty="0">
            <a:solidFill>
              <a:srgbClr val="003F87"/>
            </a:solidFill>
          </a:endParaRPr>
        </a:p>
      </dsp:txBody>
      <dsp:txXfrm>
        <a:off x="6009659" y="1117164"/>
        <a:ext cx="1972131" cy="317658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381C7A-44C3-4F36-AF2D-8F48FA160382}"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121846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381C7A-44C3-4F36-AF2D-8F48FA160382}"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3659814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381C7A-44C3-4F36-AF2D-8F48FA160382}"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2618737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381C7A-44C3-4F36-AF2D-8F48FA160382}"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3994492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381C7A-44C3-4F36-AF2D-8F48FA160382}" type="datetimeFigureOut">
              <a:rPr lang="en-US" smtClean="0"/>
              <a:t>10/3/2019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1837964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381C7A-44C3-4F36-AF2D-8F48FA160382}"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2096916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381C7A-44C3-4F36-AF2D-8F48FA160382}" type="datetimeFigureOut">
              <a:rPr lang="en-US" smtClean="0"/>
              <a:t>10/3/2019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516143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381C7A-44C3-4F36-AF2D-8F48FA160382}" type="datetimeFigureOut">
              <a:rPr lang="en-US" smtClean="0"/>
              <a:t>10/3/2019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2753391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381C7A-44C3-4F36-AF2D-8F48FA160382}" type="datetimeFigureOut">
              <a:rPr lang="en-US" smtClean="0"/>
              <a:t>10/3/2019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4220257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381C7A-44C3-4F36-AF2D-8F48FA160382}"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3158191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381C7A-44C3-4F36-AF2D-8F48FA160382}" type="datetimeFigureOut">
              <a:rPr lang="en-US" smtClean="0"/>
              <a:t>10/3/2019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15962C-B5C4-4799-B477-FCA7D4285FE0}" type="slidenum">
              <a:rPr lang="en-US" smtClean="0"/>
              <a:t>‹#›</a:t>
            </a:fld>
            <a:endParaRPr lang="en-US"/>
          </a:p>
        </p:txBody>
      </p:sp>
    </p:spTree>
    <p:extLst>
      <p:ext uri="{BB962C8B-B14F-4D97-AF65-F5344CB8AC3E}">
        <p14:creationId xmlns:p14="http://schemas.microsoft.com/office/powerpoint/2010/main" val="3927233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81C7A-44C3-4F36-AF2D-8F48FA160382}" type="datetimeFigureOut">
              <a:rPr lang="en-US" smtClean="0"/>
              <a:t>10/3/2019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15962C-B5C4-4799-B477-FCA7D4285FE0}" type="slidenum">
              <a:rPr lang="en-US" smtClean="0"/>
              <a:t>‹#›</a:t>
            </a:fld>
            <a:endParaRPr lang="en-US"/>
          </a:p>
        </p:txBody>
      </p:sp>
    </p:spTree>
    <p:extLst>
      <p:ext uri="{BB962C8B-B14F-4D97-AF65-F5344CB8AC3E}">
        <p14:creationId xmlns:p14="http://schemas.microsoft.com/office/powerpoint/2010/main" val="749178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learningoutcomesassessment.org/documents/Occasional_Paper_23.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pfw.edu/offices/assessment/reports/pdf/PPOL-ASMT-RPT-2017-18.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The PFW Assessment Plan Embedding Assessment in a Culture of Learning</a:t>
            </a:r>
            <a:endParaRPr lang="en-US" dirty="0"/>
          </a:p>
        </p:txBody>
      </p:sp>
      <p:sp>
        <p:nvSpPr>
          <p:cNvPr id="3" name="Subtitle 2"/>
          <p:cNvSpPr>
            <a:spLocks noGrp="1"/>
          </p:cNvSpPr>
          <p:nvPr>
            <p:ph type="subTitle" idx="1"/>
          </p:nvPr>
        </p:nvSpPr>
        <p:spPr/>
        <p:txBody>
          <a:bodyPr/>
          <a:lstStyle/>
          <a:p>
            <a:r>
              <a:rPr lang="en-US" dirty="0" smtClean="0"/>
              <a:t>An Integrative View of Teaching, Learning, and Assessment </a:t>
            </a:r>
          </a:p>
          <a:p>
            <a:r>
              <a:rPr lang="en-US" dirty="0" smtClean="0"/>
              <a:t>D. Kent Johnson, PhD</a:t>
            </a:r>
          </a:p>
          <a:p>
            <a:endParaRPr lang="en-US" dirty="0"/>
          </a:p>
        </p:txBody>
      </p:sp>
    </p:spTree>
    <p:extLst>
      <p:ext uri="{BB962C8B-B14F-4D97-AF65-F5344CB8AC3E}">
        <p14:creationId xmlns:p14="http://schemas.microsoft.com/office/powerpoint/2010/main" val="2851610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Comprehensive Program Review</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953098"/>
            <a:ext cx="10515600" cy="4096392"/>
          </a:xfrm>
        </p:spPr>
      </p:pic>
    </p:spTree>
    <p:extLst>
      <p:ext uri="{BB962C8B-B14F-4D97-AF65-F5344CB8AC3E}">
        <p14:creationId xmlns:p14="http://schemas.microsoft.com/office/powerpoint/2010/main" val="1021417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Framework</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19591" y="2445172"/>
            <a:ext cx="4952818" cy="3112244"/>
          </a:xfrm>
        </p:spPr>
      </p:pic>
    </p:spTree>
    <p:extLst>
      <p:ext uri="{BB962C8B-B14F-4D97-AF65-F5344CB8AC3E}">
        <p14:creationId xmlns:p14="http://schemas.microsoft.com/office/powerpoint/2010/main" val="2365571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Overview of the Assessment Plan at PFW</a:t>
            </a:r>
            <a:br>
              <a:rPr lang="en-US" dirty="0" smtClean="0"/>
            </a:br>
            <a:r>
              <a:rPr lang="en-US" dirty="0" smtClean="0"/>
              <a:t>(Annual Assessment Report)</a:t>
            </a:r>
            <a:endParaRPr lang="en-US" dirty="0"/>
          </a:p>
        </p:txBody>
      </p:sp>
      <p:sp>
        <p:nvSpPr>
          <p:cNvPr id="3" name="Content Placeholder 2"/>
          <p:cNvSpPr>
            <a:spLocks noGrp="1"/>
          </p:cNvSpPr>
          <p:nvPr>
            <p:ph idx="1"/>
          </p:nvPr>
        </p:nvSpPr>
        <p:spPr/>
        <p:txBody>
          <a:bodyPr/>
          <a:lstStyle/>
          <a:p>
            <a:pPr marL="0" indent="0">
              <a:buNone/>
            </a:pPr>
            <a:r>
              <a:rPr lang="en-US" dirty="0" smtClean="0"/>
              <a:t>Annual Assessment Report Outline:</a:t>
            </a:r>
          </a:p>
          <a:p>
            <a:pPr marL="514350" indent="-514350">
              <a:buAutoNum type="arabicPeriod"/>
            </a:pPr>
            <a:r>
              <a:rPr lang="en-US" dirty="0" smtClean="0"/>
              <a:t>SLO’s for the Program</a:t>
            </a:r>
          </a:p>
          <a:p>
            <a:pPr marL="514350" indent="-514350">
              <a:buAutoNum type="arabicPeriod"/>
            </a:pPr>
            <a:r>
              <a:rPr lang="en-US" dirty="0" smtClean="0"/>
              <a:t>Curriculum Maps (Program and Map to Baccalaureate Framework)</a:t>
            </a:r>
          </a:p>
          <a:p>
            <a:pPr marL="514350" indent="-514350">
              <a:buAutoNum type="arabicPeriod"/>
            </a:pPr>
            <a:r>
              <a:rPr lang="en-US" dirty="0" smtClean="0"/>
              <a:t>Assessment Plan</a:t>
            </a:r>
          </a:p>
          <a:p>
            <a:pPr marL="514350" indent="-514350">
              <a:buAutoNum type="arabicPeriod"/>
            </a:pPr>
            <a:r>
              <a:rPr lang="en-US" dirty="0" smtClean="0"/>
              <a:t>Assessment Results</a:t>
            </a:r>
          </a:p>
          <a:p>
            <a:pPr marL="514350" indent="-514350">
              <a:buAutoNum type="arabicPeriod"/>
            </a:pPr>
            <a:r>
              <a:rPr lang="en-US" dirty="0" smtClean="0"/>
              <a:t>Conclusions and next steps (what changes do you anticipate making)</a:t>
            </a:r>
            <a:endParaRPr lang="en-US" dirty="0"/>
          </a:p>
        </p:txBody>
      </p:sp>
    </p:spTree>
    <p:extLst>
      <p:ext uri="{BB962C8B-B14F-4D97-AF65-F5344CB8AC3E}">
        <p14:creationId xmlns:p14="http://schemas.microsoft.com/office/powerpoint/2010/main" val="2925402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Reporting</a:t>
            </a:r>
            <a:endParaRPr lang="en-US" dirty="0"/>
          </a:p>
        </p:txBody>
      </p:sp>
      <p:sp>
        <p:nvSpPr>
          <p:cNvPr id="3" name="Content Placeholder 2"/>
          <p:cNvSpPr>
            <a:spLocks noGrp="1"/>
          </p:cNvSpPr>
          <p:nvPr>
            <p:ph idx="1"/>
          </p:nvPr>
        </p:nvSpPr>
        <p:spPr/>
        <p:txBody>
          <a:bodyPr/>
          <a:lstStyle/>
          <a:p>
            <a:pPr marL="285750" indent="-285750"/>
            <a:r>
              <a:rPr lang="en-US" dirty="0"/>
              <a:t>Sections 1,2, and 3 should be fairly static (require minimal changes) over time</a:t>
            </a:r>
          </a:p>
          <a:p>
            <a:pPr marL="285750" indent="-285750"/>
            <a:r>
              <a:rPr lang="en-US" dirty="0"/>
              <a:t>Section 4 reporting is informed by the PLAIR Model emphasizing a process of “assess-intervene-reassess” (</a:t>
            </a:r>
            <a:r>
              <a:rPr lang="en-US" dirty="0">
                <a:hlinkClick r:id="rId2"/>
              </a:rPr>
              <a:t>Fulcher, Good, Coleman, and Smith, 2015</a:t>
            </a:r>
            <a:r>
              <a:rPr lang="en-US" dirty="0"/>
              <a:t>).</a:t>
            </a:r>
          </a:p>
          <a:p>
            <a:pPr marL="285750" indent="-285750"/>
            <a:r>
              <a:rPr lang="en-US" dirty="0"/>
              <a:t>Sections 5 and 6 draw conclusions to demonstrate the improving quality of the program, suggest how the faculty plan on continuing to improve program support of student learning, and communicate to internal and external constituents what students are learning</a:t>
            </a:r>
            <a:endParaRPr lang="en-US" dirty="0">
              <a:solidFill>
                <a:prstClr val="black"/>
              </a:solidFill>
            </a:endParaRPr>
          </a:p>
          <a:p>
            <a:pPr marL="0" indent="0">
              <a:buNone/>
            </a:pPr>
            <a:endParaRPr lang="en-US" dirty="0"/>
          </a:p>
        </p:txBody>
      </p:sp>
    </p:spTree>
    <p:extLst>
      <p:ext uri="{BB962C8B-B14F-4D97-AF65-F5344CB8AC3E}">
        <p14:creationId xmlns:p14="http://schemas.microsoft.com/office/powerpoint/2010/main" val="2416316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PFW Version of PLAIR Model</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52602" y="2824792"/>
            <a:ext cx="4086795" cy="2353003"/>
          </a:xfrm>
        </p:spPr>
      </p:pic>
    </p:spTree>
    <p:extLst>
      <p:ext uri="{BB962C8B-B14F-4D97-AF65-F5344CB8AC3E}">
        <p14:creationId xmlns:p14="http://schemas.microsoft.com/office/powerpoint/2010/main" val="2215787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to develop Program Outcomes and Map to Courses</a:t>
            </a:r>
            <a:endParaRPr lang="en-US" dirty="0"/>
          </a:p>
        </p:txBody>
      </p:sp>
      <p:sp>
        <p:nvSpPr>
          <p:cNvPr id="3" name="Content Placeholder 2"/>
          <p:cNvSpPr>
            <a:spLocks noGrp="1"/>
          </p:cNvSpPr>
          <p:nvPr>
            <p:ph idx="1"/>
          </p:nvPr>
        </p:nvSpPr>
        <p:spPr/>
        <p:txBody>
          <a:bodyPr>
            <a:normAutofit/>
          </a:bodyPr>
          <a:lstStyle/>
          <a:p>
            <a:pPr marL="0" indent="0">
              <a:buNone/>
            </a:pPr>
            <a:r>
              <a:rPr lang="en-US" dirty="0">
                <a:hlinkClick r:id="rId2"/>
              </a:rPr>
              <a:t>https://</a:t>
            </a:r>
            <a:r>
              <a:rPr lang="en-US" dirty="0" smtClean="0">
                <a:hlinkClick r:id="rId2"/>
              </a:rPr>
              <a:t>www.pfw.edu/offices/assessment/reports/pdf/PPOL-ASMT-RPT-2017-18.pdf</a:t>
            </a:r>
            <a:endParaRPr lang="en-US" dirty="0" smtClean="0"/>
          </a:p>
          <a:p>
            <a:pPr marL="0" indent="0">
              <a:buNone/>
            </a:pPr>
            <a:endParaRPr lang="en-US" dirty="0" smtClean="0"/>
          </a:p>
          <a:p>
            <a:pPr marL="0" indent="0">
              <a:buNone/>
            </a:pPr>
            <a:r>
              <a:rPr lang="en-US" dirty="0" smtClean="0"/>
              <a:t>Divide in groups and map one outcome (goal) using the curriculum map in the workbook</a:t>
            </a:r>
          </a:p>
        </p:txBody>
      </p:sp>
    </p:spTree>
    <p:extLst>
      <p:ext uri="{BB962C8B-B14F-4D97-AF65-F5344CB8AC3E}">
        <p14:creationId xmlns:p14="http://schemas.microsoft.com/office/powerpoint/2010/main" val="1040732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existing Assessment Points</a:t>
            </a:r>
            <a:endParaRPr lang="en-US" dirty="0"/>
          </a:p>
        </p:txBody>
      </p:sp>
      <p:sp>
        <p:nvSpPr>
          <p:cNvPr id="3" name="Content Placeholder 2"/>
          <p:cNvSpPr>
            <a:spLocks noGrp="1"/>
          </p:cNvSpPr>
          <p:nvPr>
            <p:ph idx="1"/>
          </p:nvPr>
        </p:nvSpPr>
        <p:spPr/>
        <p:txBody>
          <a:bodyPr/>
          <a:lstStyle/>
          <a:p>
            <a:r>
              <a:rPr lang="en-US" dirty="0" smtClean="0"/>
              <a:t>Assignments in core courses</a:t>
            </a:r>
          </a:p>
          <a:p>
            <a:r>
              <a:rPr lang="en-US" dirty="0" smtClean="0"/>
              <a:t>Required out of class or experiential learning</a:t>
            </a:r>
          </a:p>
          <a:p>
            <a:r>
              <a:rPr lang="en-US" dirty="0" smtClean="0"/>
              <a:t>Internships/Externships</a:t>
            </a:r>
          </a:p>
          <a:p>
            <a:r>
              <a:rPr lang="en-US" dirty="0" smtClean="0"/>
              <a:t>Capstone Project</a:t>
            </a:r>
            <a:endParaRPr lang="en-US" dirty="0"/>
          </a:p>
        </p:txBody>
      </p:sp>
    </p:spTree>
    <p:extLst>
      <p:ext uri="{BB962C8B-B14F-4D97-AF65-F5344CB8AC3E}">
        <p14:creationId xmlns:p14="http://schemas.microsoft.com/office/powerpoint/2010/main" val="288926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Determining Expected Learning Level </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Use your Map to determine expected level of learning as students progress through the program to determine how you might measure student learning.</a:t>
            </a:r>
          </a:p>
          <a:p>
            <a:pPr marL="514350" indent="-514350">
              <a:buFont typeface="+mj-lt"/>
              <a:buAutoNum type="arabicPeriod"/>
            </a:pPr>
            <a:r>
              <a:rPr lang="en-US" dirty="0" smtClean="0"/>
              <a:t>Use 3.2 to record when learning occurs, what level is expected, and how you will measure</a:t>
            </a:r>
          </a:p>
          <a:p>
            <a:pPr marL="514350" indent="-514350">
              <a:buFont typeface="+mj-lt"/>
              <a:buAutoNum type="arabicPeriod"/>
            </a:pPr>
            <a:r>
              <a:rPr lang="en-US" dirty="0" smtClean="0"/>
              <a:t>Use 3.3 to identify potential metrics for the level of learning expected.</a:t>
            </a:r>
            <a:endParaRPr lang="en-US" dirty="0"/>
          </a:p>
        </p:txBody>
      </p:sp>
    </p:spTree>
    <p:extLst>
      <p:ext uri="{BB962C8B-B14F-4D97-AF65-F5344CB8AC3E}">
        <p14:creationId xmlns:p14="http://schemas.microsoft.com/office/powerpoint/2010/main" val="4101428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Assessment Workshop in Two Acts</a:t>
            </a:r>
            <a:endParaRPr lang="en-US" dirty="0"/>
          </a:p>
        </p:txBody>
      </p:sp>
      <p:pic>
        <p:nvPicPr>
          <p:cNvPr id="5" name="Content Placeholder 4"/>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447800" y="2020094"/>
            <a:ext cx="3962400" cy="3962400"/>
          </a:xfrm>
        </p:spPr>
      </p:pic>
      <p:pic>
        <p:nvPicPr>
          <p:cNvPr id="6" name="Content Placeholder 5"/>
          <p:cNvPicPr>
            <a:picLocks noGrp="1" noChangeAspect="1"/>
          </p:cNvPicPr>
          <p:nvPr>
            <p:ph sz="half" idx="2"/>
          </p:nvPr>
        </p:nvPicPr>
        <p:blipFill>
          <a:blip r:embed="rId3"/>
          <a:stretch>
            <a:fillRect/>
          </a:stretch>
        </p:blipFill>
        <p:spPr>
          <a:xfrm>
            <a:off x="6781628" y="2019922"/>
            <a:ext cx="3962743" cy="3962743"/>
          </a:xfrm>
          <a:prstGeom prst="rect">
            <a:avLst/>
          </a:prstGeom>
        </p:spPr>
      </p:pic>
      <p:sp>
        <p:nvSpPr>
          <p:cNvPr id="7" name="TextBox 6"/>
          <p:cNvSpPr txBox="1"/>
          <p:nvPr/>
        </p:nvSpPr>
        <p:spPr>
          <a:xfrm>
            <a:off x="2310938" y="4015047"/>
            <a:ext cx="2211186" cy="1200329"/>
          </a:xfrm>
          <a:prstGeom prst="rect">
            <a:avLst/>
          </a:prstGeom>
          <a:noFill/>
        </p:spPr>
        <p:txBody>
          <a:bodyPr wrap="square" rtlCol="0">
            <a:spAutoFit/>
          </a:bodyPr>
          <a:lstStyle/>
          <a:p>
            <a:r>
              <a:rPr lang="en-US" dirty="0" smtClean="0"/>
              <a:t>Act 1: A Philosophy of Assessment as embedded in teaching and learning</a:t>
            </a:r>
            <a:endParaRPr lang="en-US" dirty="0"/>
          </a:p>
        </p:txBody>
      </p:sp>
      <p:sp>
        <p:nvSpPr>
          <p:cNvPr id="8" name="TextBox 7"/>
          <p:cNvSpPr txBox="1"/>
          <p:nvPr/>
        </p:nvSpPr>
        <p:spPr>
          <a:xfrm>
            <a:off x="7750232" y="3943003"/>
            <a:ext cx="2211186" cy="1200329"/>
          </a:xfrm>
          <a:prstGeom prst="rect">
            <a:avLst/>
          </a:prstGeom>
          <a:noFill/>
        </p:spPr>
        <p:txBody>
          <a:bodyPr wrap="square" rtlCol="0">
            <a:spAutoFit/>
          </a:bodyPr>
          <a:lstStyle/>
          <a:p>
            <a:r>
              <a:rPr lang="en-US" dirty="0" smtClean="0"/>
              <a:t>Act 2: Developing a Meaningful Assessment Plan at the Program Level</a:t>
            </a:r>
            <a:endParaRPr lang="en-US" dirty="0"/>
          </a:p>
        </p:txBody>
      </p:sp>
    </p:spTree>
    <p:extLst>
      <p:ext uri="{BB962C8B-B14F-4D97-AF65-F5344CB8AC3E}">
        <p14:creationId xmlns:p14="http://schemas.microsoft.com/office/powerpoint/2010/main" val="1019212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Early lessons on challenges to building a “Culture of Assessment”</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690688"/>
            <a:ext cx="5857875" cy="4181475"/>
          </a:xfrm>
        </p:spPr>
      </p:pic>
      <p:sp>
        <p:nvSpPr>
          <p:cNvPr id="8" name="Rectangular Callout 7"/>
          <p:cNvSpPr/>
          <p:nvPr/>
        </p:nvSpPr>
        <p:spPr>
          <a:xfrm>
            <a:off x="2060620" y="1955436"/>
            <a:ext cx="3220507" cy="1524882"/>
          </a:xfrm>
          <a:prstGeom prst="wedgeRectCallout">
            <a:avLst>
              <a:gd name="adj1" fmla="val -59770"/>
              <a:gd name="adj2" fmla="val 30975"/>
            </a:avLst>
          </a:prstGeom>
          <a:solidFill>
            <a:schemeClr val="accent6">
              <a:lumMod val="75000"/>
            </a:schemeClr>
          </a:solidFill>
        </p:spPr>
        <p:style>
          <a:lnRef idx="1">
            <a:schemeClr val="accent6"/>
          </a:lnRef>
          <a:fillRef idx="3">
            <a:schemeClr val="accent6"/>
          </a:fillRef>
          <a:effectRef idx="2">
            <a:schemeClr val="accent6"/>
          </a:effectRef>
          <a:fontRef idx="minor">
            <a:schemeClr val="lt1"/>
          </a:fontRef>
        </p:style>
        <p:txBody>
          <a:bodyPr rtlCol="0" anchor="ctr">
            <a:scene3d>
              <a:camera prst="orthographicFront"/>
              <a:lightRig rig="soft" dir="t">
                <a:rot lat="0" lon="0" rev="15600000"/>
              </a:lightRig>
            </a:scene3d>
            <a:sp3d extrusionH="57150" prstMaterial="softEdge">
              <a:bevelT w="25400" h="38100"/>
            </a:sp3d>
          </a:bodyPr>
          <a:lstStyle/>
          <a:p>
            <a:r>
              <a:rPr lang="en-US" sz="1400" b="1" dirty="0" smtClean="0">
                <a:ln/>
                <a:solidFill>
                  <a:schemeClr val="bg1"/>
                </a:solidFill>
                <a:latin typeface="Forte" panose="03060902040502070203" pitchFamily="66" charset="0"/>
              </a:rPr>
              <a:t>SLOs describe our expectations for students.  Assessment examines the extent to which our planned learning activities contribute to helping students achieve those expectations and how we might use this information to improve the likelihood students achieve.</a:t>
            </a:r>
            <a:endParaRPr lang="en-US" sz="1400" b="1" dirty="0">
              <a:ln/>
              <a:solidFill>
                <a:schemeClr val="bg1"/>
              </a:solidFill>
              <a:latin typeface="Forte" panose="03060902040502070203" pitchFamily="66" charset="0"/>
            </a:endParaRPr>
          </a:p>
        </p:txBody>
      </p:sp>
      <p:grpSp>
        <p:nvGrpSpPr>
          <p:cNvPr id="10" name="Group 9"/>
          <p:cNvGrpSpPr/>
          <p:nvPr/>
        </p:nvGrpSpPr>
        <p:grpSpPr>
          <a:xfrm>
            <a:off x="5987670" y="1690688"/>
            <a:ext cx="4786111" cy="4181475"/>
            <a:chOff x="5987670" y="1690688"/>
            <a:chExt cx="4786111" cy="4181475"/>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92506" y="2528888"/>
              <a:ext cx="2581275" cy="3343275"/>
            </a:xfrm>
            <a:prstGeom prst="rect">
              <a:avLst/>
            </a:prstGeom>
          </p:spPr>
        </p:pic>
        <p:sp>
          <p:nvSpPr>
            <p:cNvPr id="9" name="Rectangular Callout 8"/>
            <p:cNvSpPr/>
            <p:nvPr/>
          </p:nvSpPr>
          <p:spPr>
            <a:xfrm>
              <a:off x="5987670" y="1690688"/>
              <a:ext cx="2075041" cy="1225471"/>
            </a:xfrm>
            <a:prstGeom prst="wedgeRectCallout">
              <a:avLst>
                <a:gd name="adj1" fmla="val 78858"/>
                <a:gd name="adj2" fmla="val 38330"/>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That is just that (explicative) TQM – failed for business will fail for HE</a:t>
              </a:r>
              <a:endParaRPr lang="en-US" dirty="0">
                <a:solidFill>
                  <a:schemeClr val="tx1"/>
                </a:solidFill>
              </a:endParaRPr>
            </a:p>
          </p:txBody>
        </p:sp>
      </p:grpSp>
    </p:spTree>
    <p:extLst>
      <p:ext uri="{BB962C8B-B14F-4D97-AF65-F5344CB8AC3E}">
        <p14:creationId xmlns:p14="http://schemas.microsoft.com/office/powerpoint/2010/main" val="2530014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1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Barriers to a Culture of Assessment</a:t>
            </a:r>
            <a:endParaRPr lang="en-US" dirty="0"/>
          </a:p>
        </p:txBody>
      </p:sp>
      <p:sp>
        <p:nvSpPr>
          <p:cNvPr id="3" name="Content Placeholder 2"/>
          <p:cNvSpPr>
            <a:spLocks noGrp="1"/>
          </p:cNvSpPr>
          <p:nvPr>
            <p:ph idx="1"/>
          </p:nvPr>
        </p:nvSpPr>
        <p:spPr/>
        <p:txBody>
          <a:bodyPr/>
          <a:lstStyle/>
          <a:p>
            <a:endParaRPr lang="en-US" dirty="0" smtClean="0"/>
          </a:p>
          <a:p>
            <a:r>
              <a:rPr lang="en-US" dirty="0" smtClean="0"/>
              <a:t>History – “…we’ve had these initiatives before, and…”</a:t>
            </a:r>
          </a:p>
          <a:p>
            <a:r>
              <a:rPr lang="en-US" dirty="0" smtClean="0"/>
              <a:t>Time – “…so, I teach four courses, serve two committees, and…”</a:t>
            </a:r>
          </a:p>
          <a:p>
            <a:r>
              <a:rPr lang="en-US" dirty="0" smtClean="0"/>
              <a:t>Training/Knowledge – “…I know my discipline – no one warned me…”</a:t>
            </a:r>
          </a:p>
          <a:p>
            <a:r>
              <a:rPr lang="en-US" dirty="0" smtClean="0"/>
              <a:t>Reward Structure – “…how does this fit in my dossier…”</a:t>
            </a:r>
          </a:p>
          <a:p>
            <a:pPr marL="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3711044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Reinterpreting Culture of Assessment as Culture of Learning</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US" dirty="0" smtClean="0"/>
              <a:t>In context:</a:t>
            </a:r>
          </a:p>
          <a:p>
            <a:pPr marL="0" indent="0">
              <a:buNone/>
            </a:pPr>
            <a:endParaRPr lang="en-US" dirty="0" smtClean="0"/>
          </a:p>
          <a:p>
            <a:pPr marL="514350" indent="-514350">
              <a:buAutoNum type="arabicPeriod"/>
            </a:pPr>
            <a:r>
              <a:rPr lang="en-US" dirty="0" smtClean="0"/>
              <a:t>A Learning Outcome represents what faculty expect students to know, be able to do, or perhaps value at the end of a specific learning period. (Assignment, Course, Program)</a:t>
            </a:r>
          </a:p>
          <a:p>
            <a:pPr marL="514350" indent="-514350">
              <a:buAutoNum type="arabicPeriod"/>
            </a:pPr>
            <a:endParaRPr lang="en-US" dirty="0"/>
          </a:p>
          <a:p>
            <a:pPr marL="514350" indent="-514350">
              <a:buFont typeface="Arial" panose="020B0604020202020204" pitchFamily="34" charset="0"/>
              <a:buAutoNum type="arabicPeriod"/>
            </a:pPr>
            <a:r>
              <a:rPr lang="en-US" dirty="0"/>
              <a:t>Curricular/Co-Curricular Activities, Student Prior Learning, Engagement, Motivation, Faculty Engagement, </a:t>
            </a:r>
            <a:r>
              <a:rPr lang="en-US" dirty="0" smtClean="0"/>
              <a:t>etc. </a:t>
            </a:r>
            <a:r>
              <a:rPr lang="en-US" dirty="0"/>
              <a:t>are components of the learning environment that can be seen as interventions or </a:t>
            </a:r>
            <a:r>
              <a:rPr lang="en-US" dirty="0" smtClean="0"/>
              <a:t>treatments</a:t>
            </a:r>
          </a:p>
          <a:p>
            <a:pPr marL="514350" indent="-514350">
              <a:buFont typeface="Arial" panose="020B0604020202020204" pitchFamily="34" charset="0"/>
              <a:buAutoNum type="arabicPeriod"/>
            </a:pPr>
            <a:endParaRPr lang="en-US" dirty="0"/>
          </a:p>
          <a:p>
            <a:pPr marL="514350" indent="-514350">
              <a:buFont typeface="Arial" panose="020B0604020202020204" pitchFamily="34" charset="0"/>
              <a:buAutoNum type="arabicPeriod"/>
            </a:pPr>
            <a:r>
              <a:rPr lang="en-US" dirty="0" smtClean="0"/>
              <a:t>Assessment provides a measure of learning suggesting potential changes in the environment to improve the likelihood students achieve</a:t>
            </a:r>
            <a:endParaRPr lang="en-US" dirty="0"/>
          </a:p>
          <a:p>
            <a:pPr marL="0" indent="0">
              <a:buNone/>
            </a:pPr>
            <a:endParaRPr lang="en-US" dirty="0" smtClean="0"/>
          </a:p>
          <a:p>
            <a:pPr marL="0" indent="0">
              <a:buNone/>
            </a:pPr>
            <a:endParaRPr lang="en-US" dirty="0" smtClean="0"/>
          </a:p>
          <a:p>
            <a:pPr marL="0" indent="0">
              <a:buNone/>
            </a:pPr>
            <a:r>
              <a:rPr lang="en-US" dirty="0" smtClean="0"/>
              <a:t>Therefore: A Culture of Assessment is embedded in a Culture of Learning</a:t>
            </a:r>
          </a:p>
          <a:p>
            <a:pPr marL="0" indent="0">
              <a:buNone/>
            </a:pPr>
            <a:endParaRPr lang="en-US" dirty="0"/>
          </a:p>
          <a:p>
            <a:pPr marL="0" indent="0">
              <a:buNone/>
            </a:pPr>
            <a:r>
              <a:rPr lang="en-US" dirty="0" smtClean="0"/>
              <a:t> </a:t>
            </a:r>
          </a:p>
          <a:p>
            <a:pPr marL="0" indent="0">
              <a:buNone/>
            </a:pPr>
            <a:endParaRPr lang="en-US" dirty="0"/>
          </a:p>
        </p:txBody>
      </p:sp>
    </p:spTree>
    <p:extLst>
      <p:ext uri="{BB962C8B-B14F-4D97-AF65-F5344CB8AC3E}">
        <p14:creationId xmlns:p14="http://schemas.microsoft.com/office/powerpoint/2010/main" val="574615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487980152"/>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urved Left Arrow 2"/>
          <p:cNvSpPr/>
          <p:nvPr/>
        </p:nvSpPr>
        <p:spPr>
          <a:xfrm rot="5400000">
            <a:off x="6748231" y="3898683"/>
            <a:ext cx="1142586" cy="3336717"/>
          </a:xfrm>
          <a:prstGeom prst="curvedLeftArrow">
            <a:avLst>
              <a:gd name="adj1" fmla="val 25000"/>
              <a:gd name="adj2" fmla="val 73611"/>
              <a:gd name="adj3" fmla="val 25000"/>
            </a:avLst>
          </a:prstGeom>
          <a:solidFill>
            <a:srgbClr val="9B9B9C"/>
          </a:solidFill>
          <a:ln>
            <a:solidFill>
              <a:srgbClr val="003F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itle 14"/>
          <p:cNvSpPr>
            <a:spLocks noGrp="1"/>
          </p:cNvSpPr>
          <p:nvPr>
            <p:ph type="title"/>
          </p:nvPr>
        </p:nvSpPr>
        <p:spPr>
          <a:xfrm>
            <a:off x="853698" y="280799"/>
            <a:ext cx="10475563" cy="1162373"/>
          </a:xfrm>
        </p:spPr>
        <p:txBody>
          <a:bodyPr>
            <a:normAutofit fontScale="90000"/>
          </a:bodyPr>
          <a:lstStyle/>
          <a:p>
            <a:pPr algn="ctr"/>
            <a:r>
              <a:rPr lang="en-US" b="1" dirty="0" smtClean="0"/>
              <a:t/>
            </a:r>
            <a:br>
              <a:rPr lang="en-US" b="1" dirty="0" smtClean="0"/>
            </a:br>
            <a:r>
              <a:rPr lang="en-US" b="1" dirty="0" smtClean="0"/>
              <a:t>Simple Programmatic Assessment Model</a:t>
            </a:r>
            <a:endParaRPr lang="en-US" dirty="0"/>
          </a:p>
        </p:txBody>
      </p:sp>
      <p:sp>
        <p:nvSpPr>
          <p:cNvPr id="17" name="Rounded Rectangular Callout 16"/>
          <p:cNvSpPr/>
          <p:nvPr/>
        </p:nvSpPr>
        <p:spPr>
          <a:xfrm>
            <a:off x="9374457" y="5086544"/>
            <a:ext cx="2100147" cy="1406330"/>
          </a:xfrm>
          <a:prstGeom prst="wedgeRoundRectCallout">
            <a:avLst>
              <a:gd name="adj1" fmla="val -73986"/>
              <a:gd name="adj2" fmla="val -24937"/>
              <a:gd name="adj3" fmla="val 16667"/>
            </a:avLst>
          </a:prstGeom>
          <a:solidFill>
            <a:srgbClr val="9B9B9C"/>
          </a:solidFill>
          <a:ln>
            <a:solidFill>
              <a:srgbClr val="003F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n w="0"/>
                <a:solidFill>
                  <a:schemeClr val="tx1"/>
                </a:solidFill>
                <a:effectLst>
                  <a:outerShdw blurRad="38100" dist="19050" dir="2700000" algn="tl" rotWithShape="0">
                    <a:schemeClr val="dk1">
                      <a:alpha val="40000"/>
                    </a:schemeClr>
                  </a:outerShdw>
                </a:effectLst>
              </a:rPr>
              <a:t>Assessment findings inform curricular change</a:t>
            </a:r>
            <a:endParaRPr lang="en-US" dirty="0"/>
          </a:p>
        </p:txBody>
      </p:sp>
      <p:sp>
        <p:nvSpPr>
          <p:cNvPr id="4" name="TextBox 3"/>
          <p:cNvSpPr txBox="1"/>
          <p:nvPr/>
        </p:nvSpPr>
        <p:spPr>
          <a:xfrm>
            <a:off x="2155371" y="5337110"/>
            <a:ext cx="3610947" cy="646331"/>
          </a:xfrm>
          <a:prstGeom prst="rect">
            <a:avLst/>
          </a:prstGeom>
          <a:noFill/>
        </p:spPr>
        <p:txBody>
          <a:bodyPr wrap="square" rtlCol="0">
            <a:spAutoFit/>
          </a:bodyPr>
          <a:lstStyle/>
          <a:p>
            <a:r>
              <a:rPr lang="en-US" dirty="0" smtClean="0"/>
              <a:t>*core courses, required internships, undergraduate research, etc.</a:t>
            </a:r>
            <a:endParaRPr lang="en-US" dirty="0"/>
          </a:p>
        </p:txBody>
      </p:sp>
    </p:spTree>
    <p:extLst>
      <p:ext uri="{BB962C8B-B14F-4D97-AF65-F5344CB8AC3E}">
        <p14:creationId xmlns:p14="http://schemas.microsoft.com/office/powerpoint/2010/main" val="255528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149835205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urved Left Arrow 2"/>
          <p:cNvSpPr/>
          <p:nvPr/>
        </p:nvSpPr>
        <p:spPr>
          <a:xfrm rot="5400000">
            <a:off x="6748231" y="3898683"/>
            <a:ext cx="1142586" cy="3336717"/>
          </a:xfrm>
          <a:prstGeom prst="curvedLeftArrow">
            <a:avLst>
              <a:gd name="adj1" fmla="val 25000"/>
              <a:gd name="adj2" fmla="val 73611"/>
              <a:gd name="adj3" fmla="val 25000"/>
            </a:avLst>
          </a:prstGeom>
          <a:solidFill>
            <a:srgbClr val="9B9B9C"/>
          </a:solidFill>
          <a:ln>
            <a:solidFill>
              <a:srgbClr val="003F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itle 14"/>
          <p:cNvSpPr>
            <a:spLocks noGrp="1"/>
          </p:cNvSpPr>
          <p:nvPr>
            <p:ph type="title"/>
          </p:nvPr>
        </p:nvSpPr>
        <p:spPr>
          <a:xfrm>
            <a:off x="853698" y="280799"/>
            <a:ext cx="10475563" cy="1162373"/>
          </a:xfrm>
        </p:spPr>
        <p:txBody>
          <a:bodyPr>
            <a:normAutofit fontScale="90000"/>
          </a:bodyPr>
          <a:lstStyle/>
          <a:p>
            <a:pPr algn="ctr"/>
            <a:r>
              <a:rPr lang="en-US" b="1" dirty="0" smtClean="0"/>
              <a:t/>
            </a:r>
            <a:br>
              <a:rPr lang="en-US" b="1" dirty="0" smtClean="0"/>
            </a:br>
            <a:r>
              <a:rPr lang="en-US" b="1" dirty="0" smtClean="0"/>
              <a:t>Course Level Assessment Model in a </a:t>
            </a:r>
            <a:br>
              <a:rPr lang="en-US" b="1" dirty="0" smtClean="0"/>
            </a:br>
            <a:r>
              <a:rPr lang="en-US" b="1" dirty="0" smtClean="0"/>
              <a:t>Quasi-Experimental Framework</a:t>
            </a:r>
            <a:br>
              <a:rPr lang="en-US" b="1" dirty="0" smtClean="0"/>
            </a:br>
            <a:endParaRPr lang="en-US" dirty="0"/>
          </a:p>
        </p:txBody>
      </p:sp>
      <p:sp>
        <p:nvSpPr>
          <p:cNvPr id="17" name="Rounded Rectangular Callout 16"/>
          <p:cNvSpPr/>
          <p:nvPr/>
        </p:nvSpPr>
        <p:spPr>
          <a:xfrm>
            <a:off x="9374457" y="5086544"/>
            <a:ext cx="2100147" cy="1406330"/>
          </a:xfrm>
          <a:prstGeom prst="wedgeRoundRectCallout">
            <a:avLst>
              <a:gd name="adj1" fmla="val -73986"/>
              <a:gd name="adj2" fmla="val -24937"/>
              <a:gd name="adj3" fmla="val 16667"/>
            </a:avLst>
          </a:prstGeom>
          <a:solidFill>
            <a:srgbClr val="9B9B9C"/>
          </a:solidFill>
          <a:ln>
            <a:solidFill>
              <a:srgbClr val="003F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n w="0"/>
                <a:solidFill>
                  <a:schemeClr val="tx1"/>
                </a:solidFill>
                <a:effectLst>
                  <a:outerShdw blurRad="38100" dist="19050" dir="2700000" algn="tl" rotWithShape="0">
                    <a:schemeClr val="dk1">
                      <a:alpha val="40000"/>
                    </a:schemeClr>
                  </a:outerShdw>
                </a:effectLst>
              </a:rPr>
              <a:t>Assessment findings inform potential learning strategy change</a:t>
            </a:r>
            <a:endParaRPr lang="en-US" dirty="0"/>
          </a:p>
        </p:txBody>
      </p:sp>
    </p:spTree>
    <p:extLst>
      <p:ext uri="{BB962C8B-B14F-4D97-AF65-F5344CB8AC3E}">
        <p14:creationId xmlns:p14="http://schemas.microsoft.com/office/powerpoint/2010/main" val="499012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Some Observations</a:t>
            </a:r>
            <a:endParaRPr lang="en-US" dirty="0"/>
          </a:p>
        </p:txBody>
      </p:sp>
      <p:sp>
        <p:nvSpPr>
          <p:cNvPr id="3" name="Content Placeholder 2"/>
          <p:cNvSpPr>
            <a:spLocks noGrp="1"/>
          </p:cNvSpPr>
          <p:nvPr>
            <p:ph idx="1"/>
          </p:nvPr>
        </p:nvSpPr>
        <p:spPr/>
        <p:txBody>
          <a:bodyPr>
            <a:normAutofit lnSpcReduction="10000"/>
          </a:bodyPr>
          <a:lstStyle/>
          <a:p>
            <a:r>
              <a:rPr lang="en-US" dirty="0" smtClean="0"/>
              <a:t>Returning to my “heckler” from the beginning of the presentation – Faculty believe (rightly so) that they historically assess in an informal way to understand and improve student learning</a:t>
            </a:r>
          </a:p>
          <a:p>
            <a:r>
              <a:rPr lang="en-US" dirty="0" smtClean="0"/>
              <a:t>However, it is often not systematic, focused on “their” course, and often disconnected from the work of other faculty and other courses, out of class learning experiences and student input</a:t>
            </a:r>
          </a:p>
          <a:p>
            <a:r>
              <a:rPr lang="en-US" dirty="0" smtClean="0"/>
              <a:t>The result is a patchwork assessment model of learning that fails to examine how students progress through a program or evaluate what a graduate knows and can do.</a:t>
            </a:r>
          </a:p>
          <a:p>
            <a:r>
              <a:rPr lang="en-US" dirty="0" smtClean="0"/>
              <a:t>So, the focus of Act 2 is examining expectations for graduates to define outcomes</a:t>
            </a:r>
          </a:p>
          <a:p>
            <a:endParaRPr lang="en-US" dirty="0" smtClean="0"/>
          </a:p>
          <a:p>
            <a:endParaRPr lang="en-US" dirty="0"/>
          </a:p>
        </p:txBody>
      </p:sp>
    </p:spTree>
    <p:extLst>
      <p:ext uri="{BB962C8B-B14F-4D97-AF65-F5344CB8AC3E}">
        <p14:creationId xmlns:p14="http://schemas.microsoft.com/office/powerpoint/2010/main" val="19343738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780778" y="456442"/>
            <a:ext cx="5851926" cy="5842936"/>
          </a:xfrm>
          <a:prstGeom prst="rect">
            <a:avLst/>
          </a:prstGeom>
        </p:spPr>
      </p:pic>
      <p:sp>
        <p:nvSpPr>
          <p:cNvPr id="4" name="TextBox 3"/>
          <p:cNvSpPr txBox="1"/>
          <p:nvPr/>
        </p:nvSpPr>
        <p:spPr>
          <a:xfrm>
            <a:off x="4396636" y="2981195"/>
            <a:ext cx="2880986" cy="2246769"/>
          </a:xfrm>
          <a:prstGeom prst="rect">
            <a:avLst/>
          </a:prstGeom>
          <a:noFill/>
        </p:spPr>
        <p:txBody>
          <a:bodyPr wrap="square" rtlCol="0">
            <a:spAutoFit/>
          </a:bodyPr>
          <a:lstStyle/>
          <a:p>
            <a:r>
              <a:rPr lang="en-US" sz="2800" dirty="0"/>
              <a:t>Act 2: Developing a Meaningful Assessment Plan at the Program Level</a:t>
            </a:r>
          </a:p>
        </p:txBody>
      </p:sp>
    </p:spTree>
    <p:extLst>
      <p:ext uri="{BB962C8B-B14F-4D97-AF65-F5344CB8AC3E}">
        <p14:creationId xmlns:p14="http://schemas.microsoft.com/office/powerpoint/2010/main" val="12540707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756</TotalTime>
  <Words>776</Words>
  <Application>Microsoft Office PowerPoint</Application>
  <PresentationFormat>Widescreen</PresentationFormat>
  <Paragraphs>86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Forte</vt:lpstr>
      <vt:lpstr>Office Theme</vt:lpstr>
      <vt:lpstr>The PFW Assessment Plan Embedding Assessment in a Culture of Learning</vt:lpstr>
      <vt:lpstr>An Assessment Workshop in Two Acts</vt:lpstr>
      <vt:lpstr>Early lessons on challenges to building a “Culture of Assessment”</vt:lpstr>
      <vt:lpstr>Barriers to a Culture of Assessment</vt:lpstr>
      <vt:lpstr>Reinterpreting Culture of Assessment as Culture of Learning</vt:lpstr>
      <vt:lpstr> Simple Programmatic Assessment Model</vt:lpstr>
      <vt:lpstr> Course Level Assessment Model in a  Quasi-Experimental Framework </vt:lpstr>
      <vt:lpstr>Some Observations</vt:lpstr>
      <vt:lpstr>PowerPoint Presentation</vt:lpstr>
      <vt:lpstr>Overview of Comprehensive Program Review</vt:lpstr>
      <vt:lpstr>Assessment Framework</vt:lpstr>
      <vt:lpstr>An Overview of the Assessment Plan at PFW (Annual Assessment Report)</vt:lpstr>
      <vt:lpstr>Assessment Reporting</vt:lpstr>
      <vt:lpstr>PFW Version of PLAIR Model</vt:lpstr>
      <vt:lpstr>Working to develop Program Outcomes and Map to Courses</vt:lpstr>
      <vt:lpstr>Identifying existing Assessment Points</vt:lpstr>
      <vt:lpstr>Determining Expected Learning Level </vt:lpstr>
    </vt:vector>
  </TitlesOfParts>
  <Company>Indiana University-Purdue University Fort Wayne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Kent Johnson</dc:creator>
  <cp:lastModifiedBy>Kent Johnson</cp:lastModifiedBy>
  <cp:revision>36</cp:revision>
  <dcterms:created xsi:type="dcterms:W3CDTF">2016-02-04T14:40:37Z</dcterms:created>
  <dcterms:modified xsi:type="dcterms:W3CDTF">2019-10-03T13:28:10Z</dcterms:modified>
</cp:coreProperties>
</file>