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17"/>
  </p:handoutMasterIdLst>
  <p:sldIdLst>
    <p:sldId id="257" r:id="rId2"/>
    <p:sldId id="258" r:id="rId3"/>
    <p:sldId id="271" r:id="rId4"/>
    <p:sldId id="272" r:id="rId5"/>
    <p:sldId id="270" r:id="rId6"/>
    <p:sldId id="259" r:id="rId7"/>
    <p:sldId id="260" r:id="rId8"/>
    <p:sldId id="262" r:id="rId9"/>
    <p:sldId id="263" r:id="rId10"/>
    <p:sldId id="264" r:id="rId11"/>
    <p:sldId id="267" r:id="rId12"/>
    <p:sldId id="268" r:id="rId13"/>
    <p:sldId id="266" r:id="rId14"/>
    <p:sldId id="261" r:id="rId15"/>
    <p:sldId id="269" r:id="rId16"/>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28E0E"/>
    <a:srgbClr val="5B6870"/>
    <a:srgbClr val="BAA89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E929F9F4-4A8F-4326-A1B4-22849713DDAB}" styleName="Dark Style 1 - Accent 4">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4"/>
          </a:solidFill>
        </a:fill>
      </a:tcStyle>
    </a:wholeTbl>
    <a:band1H>
      <a:tcStyle>
        <a:tcBdr/>
        <a:fill>
          <a:solidFill>
            <a:schemeClr val="accent4">
              <a:shade val="60000"/>
            </a:schemeClr>
          </a:solidFill>
        </a:fill>
      </a:tcStyle>
    </a:band1H>
    <a:band1V>
      <a:tcStyle>
        <a:tcBdr/>
        <a:fill>
          <a:solidFill>
            <a:schemeClr val="accent4">
              <a:shade val="60000"/>
            </a:schemeClr>
          </a:solidFill>
        </a:fill>
      </a:tcStyle>
    </a:band1V>
    <a:lastCol>
      <a:tcTxStyle b="on"/>
      <a:tcStyle>
        <a:tcBdr>
          <a:left>
            <a:ln w="25400" cmpd="sng">
              <a:solidFill>
                <a:schemeClr val="lt1"/>
              </a:solidFill>
            </a:ln>
          </a:left>
        </a:tcBdr>
        <a:fill>
          <a:solidFill>
            <a:schemeClr val="accent4">
              <a:shade val="60000"/>
            </a:schemeClr>
          </a:solidFill>
        </a:fill>
      </a:tcStyle>
    </a:lastCol>
    <a:firstCol>
      <a:tcTxStyle b="on"/>
      <a:tcStyle>
        <a:tcBdr>
          <a:right>
            <a:ln w="25400" cmpd="sng">
              <a:solidFill>
                <a:schemeClr val="lt1"/>
              </a:solidFill>
            </a:ln>
          </a:right>
        </a:tcBdr>
        <a:fill>
          <a:solidFill>
            <a:schemeClr val="accent4">
              <a:shade val="60000"/>
            </a:schemeClr>
          </a:solidFill>
        </a:fill>
      </a:tcStyle>
    </a:firstCol>
    <a:lastRow>
      <a:tcTxStyle b="on"/>
      <a:tcStyle>
        <a:tcBdr>
          <a:top>
            <a:ln w="25400" cmpd="sng">
              <a:solidFill>
                <a:schemeClr val="lt1"/>
              </a:solidFill>
            </a:ln>
          </a:top>
        </a:tcBdr>
        <a:fill>
          <a:solidFill>
            <a:schemeClr val="accent4">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EB9631B5-78F2-41C9-869B-9F39066F8104}" styleName="Medium Style 3 - Accent 4">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4"/>
          </a:solidFill>
        </a:fill>
      </a:tcStyle>
    </a:lastCol>
    <a:firstCol>
      <a:tcTxStyle b="on">
        <a:fontRef idx="minor">
          <a:scrgbClr r="0" g="0" b="0"/>
        </a:fontRef>
        <a:schemeClr val="lt1"/>
      </a:tcTxStyle>
      <a:tcStyle>
        <a:tcBdr/>
        <a:fill>
          <a:solidFill>
            <a:schemeClr val="accent4"/>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4"/>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16" d="100"/>
          <a:sy n="116" d="100"/>
        </p:scale>
        <p:origin x="336" y="108"/>
      </p:cViewPr>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38475" cy="46657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70339" y="0"/>
            <a:ext cx="3038475" cy="466578"/>
          </a:xfrm>
          <a:prstGeom prst="rect">
            <a:avLst/>
          </a:prstGeom>
        </p:spPr>
        <p:txBody>
          <a:bodyPr vert="horz" lIns="91440" tIns="45720" rIns="91440" bIns="45720" rtlCol="0"/>
          <a:lstStyle>
            <a:lvl1pPr algn="r">
              <a:defRPr sz="1200"/>
            </a:lvl1pPr>
          </a:lstStyle>
          <a:p>
            <a:fld id="{276E96BA-AD81-421F-810C-2126BC645C3E}" type="datetimeFigureOut">
              <a:rPr lang="en-US" smtClean="0"/>
              <a:t>2/6/2018</a:t>
            </a:fld>
            <a:endParaRPr lang="en-US"/>
          </a:p>
        </p:txBody>
      </p:sp>
      <p:sp>
        <p:nvSpPr>
          <p:cNvPr id="4" name="Footer Placeholder 3"/>
          <p:cNvSpPr>
            <a:spLocks noGrp="1"/>
          </p:cNvSpPr>
          <p:nvPr>
            <p:ph type="ftr" sz="quarter" idx="2"/>
          </p:nvPr>
        </p:nvSpPr>
        <p:spPr>
          <a:xfrm>
            <a:off x="1" y="8829822"/>
            <a:ext cx="3038475" cy="466578"/>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70339" y="8829822"/>
            <a:ext cx="3038475" cy="466578"/>
          </a:xfrm>
          <a:prstGeom prst="rect">
            <a:avLst/>
          </a:prstGeom>
        </p:spPr>
        <p:txBody>
          <a:bodyPr vert="horz" lIns="91440" tIns="45720" rIns="91440" bIns="45720" rtlCol="0" anchor="b"/>
          <a:lstStyle>
            <a:lvl1pPr algn="r">
              <a:defRPr sz="1200"/>
            </a:lvl1pPr>
          </a:lstStyle>
          <a:p>
            <a:fld id="{23207572-28CC-47D6-9A07-1B643B274A96}" type="slidenum">
              <a:rPr lang="en-US" smtClean="0"/>
              <a:t>‹#›</a:t>
            </a:fld>
            <a:endParaRPr lang="en-US"/>
          </a:p>
        </p:txBody>
      </p:sp>
    </p:spTree>
    <p:extLst>
      <p:ext uri="{BB962C8B-B14F-4D97-AF65-F5344CB8AC3E}">
        <p14:creationId xmlns:p14="http://schemas.microsoft.com/office/powerpoint/2010/main" val="3680720759"/>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F6D3428C-39E2-4DC6-B91A-46093F14FB6F}" type="datetimeFigureOut">
              <a:rPr lang="en-US" smtClean="0"/>
              <a:t>2/6/2018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742E4AD-3588-40FC-A3F3-0090AB540F52}" type="slidenum">
              <a:rPr lang="en-US" smtClean="0"/>
              <a:t>‹#›</a:t>
            </a:fld>
            <a:endParaRPr lang="en-US"/>
          </a:p>
        </p:txBody>
      </p:sp>
    </p:spTree>
    <p:extLst>
      <p:ext uri="{BB962C8B-B14F-4D97-AF65-F5344CB8AC3E}">
        <p14:creationId xmlns:p14="http://schemas.microsoft.com/office/powerpoint/2010/main" val="393474272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6D3428C-39E2-4DC6-B91A-46093F14FB6F}" type="datetimeFigureOut">
              <a:rPr lang="en-US" smtClean="0"/>
              <a:t>2/6/2018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742E4AD-3588-40FC-A3F3-0090AB540F52}" type="slidenum">
              <a:rPr lang="en-US" smtClean="0"/>
              <a:t>‹#›</a:t>
            </a:fld>
            <a:endParaRPr lang="en-US"/>
          </a:p>
        </p:txBody>
      </p:sp>
    </p:spTree>
    <p:extLst>
      <p:ext uri="{BB962C8B-B14F-4D97-AF65-F5344CB8AC3E}">
        <p14:creationId xmlns:p14="http://schemas.microsoft.com/office/powerpoint/2010/main" val="11373079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6D3428C-39E2-4DC6-B91A-46093F14FB6F}" type="datetimeFigureOut">
              <a:rPr lang="en-US" smtClean="0"/>
              <a:t>2/6/2018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742E4AD-3588-40FC-A3F3-0090AB540F52}" type="slidenum">
              <a:rPr lang="en-US" smtClean="0"/>
              <a:t>‹#›</a:t>
            </a:fld>
            <a:endParaRPr lang="en-US"/>
          </a:p>
        </p:txBody>
      </p:sp>
    </p:spTree>
    <p:extLst>
      <p:ext uri="{BB962C8B-B14F-4D97-AF65-F5344CB8AC3E}">
        <p14:creationId xmlns:p14="http://schemas.microsoft.com/office/powerpoint/2010/main" val="48928155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Picture with Caption">
    <p:spTree>
      <p:nvGrpSpPr>
        <p:cNvPr id="1" name=""/>
        <p:cNvGrpSpPr/>
        <p:nvPr/>
      </p:nvGrpSpPr>
      <p:grpSpPr>
        <a:xfrm>
          <a:off x="0" y="0"/>
          <a:ext cx="0" cy="0"/>
          <a:chOff x="0" y="0"/>
          <a:chExt cx="0" cy="0"/>
        </a:xfrm>
      </p:grpSpPr>
    </p:spTree>
    <p:extLst>
      <p:ext uri="{BB962C8B-B14F-4D97-AF65-F5344CB8AC3E}">
        <p14:creationId xmlns:p14="http://schemas.microsoft.com/office/powerpoint/2010/main" val="17359586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1_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237171314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2_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404559165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3_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192069823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userDrawn="1">
  <p:cSld name="4_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317501437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userDrawn="1">
  <p:cSld name="5_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214796372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userDrawn="1">
  <p:cSld name="6_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384917103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userDrawn="1">
  <p:cSld name="7_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35905955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6D3428C-39E2-4DC6-B91A-46093F14FB6F}" type="datetimeFigureOut">
              <a:rPr lang="en-US" smtClean="0"/>
              <a:t>2/6/2018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742E4AD-3588-40FC-A3F3-0090AB540F52}" type="slidenum">
              <a:rPr lang="en-US" smtClean="0"/>
              <a:t>‹#›</a:t>
            </a:fld>
            <a:endParaRPr lang="en-US"/>
          </a:p>
        </p:txBody>
      </p:sp>
    </p:spTree>
    <p:extLst>
      <p:ext uri="{BB962C8B-B14F-4D97-AF65-F5344CB8AC3E}">
        <p14:creationId xmlns:p14="http://schemas.microsoft.com/office/powerpoint/2010/main" val="1594671598"/>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userDrawn="1">
  <p:cSld name="9_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270904636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userDrawn="1">
  <p:cSld name="8_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416392961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6D3428C-39E2-4DC6-B91A-46093F14FB6F}" type="datetimeFigureOut">
              <a:rPr lang="en-US" smtClean="0"/>
              <a:t>2/6/2018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742E4AD-3588-40FC-A3F3-0090AB540F52}" type="slidenum">
              <a:rPr lang="en-US" smtClean="0"/>
              <a:t>‹#›</a:t>
            </a:fld>
            <a:endParaRPr lang="en-US"/>
          </a:p>
        </p:txBody>
      </p:sp>
    </p:spTree>
    <p:extLst>
      <p:ext uri="{BB962C8B-B14F-4D97-AF65-F5344CB8AC3E}">
        <p14:creationId xmlns:p14="http://schemas.microsoft.com/office/powerpoint/2010/main" val="191288982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F6D3428C-39E2-4DC6-B91A-46093F14FB6F}" type="datetimeFigureOut">
              <a:rPr lang="en-US" smtClean="0"/>
              <a:t>2/6/2018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42E4AD-3588-40FC-A3F3-0090AB540F52}" type="slidenum">
              <a:rPr lang="en-US" smtClean="0"/>
              <a:t>‹#›</a:t>
            </a:fld>
            <a:endParaRPr lang="en-US"/>
          </a:p>
        </p:txBody>
      </p:sp>
    </p:spTree>
    <p:extLst>
      <p:ext uri="{BB962C8B-B14F-4D97-AF65-F5344CB8AC3E}">
        <p14:creationId xmlns:p14="http://schemas.microsoft.com/office/powerpoint/2010/main" val="21067500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F6D3428C-39E2-4DC6-B91A-46093F14FB6F}" type="datetimeFigureOut">
              <a:rPr lang="en-US" smtClean="0"/>
              <a:t>2/6/2018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742E4AD-3588-40FC-A3F3-0090AB540F52}" type="slidenum">
              <a:rPr lang="en-US" smtClean="0"/>
              <a:t>‹#›</a:t>
            </a:fld>
            <a:endParaRPr lang="en-US"/>
          </a:p>
        </p:txBody>
      </p:sp>
    </p:spTree>
    <p:extLst>
      <p:ext uri="{BB962C8B-B14F-4D97-AF65-F5344CB8AC3E}">
        <p14:creationId xmlns:p14="http://schemas.microsoft.com/office/powerpoint/2010/main" val="179094981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F6D3428C-39E2-4DC6-B91A-46093F14FB6F}" type="datetimeFigureOut">
              <a:rPr lang="en-US" smtClean="0"/>
              <a:t>2/6/2018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742E4AD-3588-40FC-A3F3-0090AB540F52}" type="slidenum">
              <a:rPr lang="en-US" smtClean="0"/>
              <a:t>‹#›</a:t>
            </a:fld>
            <a:endParaRPr lang="en-US"/>
          </a:p>
        </p:txBody>
      </p:sp>
    </p:spTree>
    <p:extLst>
      <p:ext uri="{BB962C8B-B14F-4D97-AF65-F5344CB8AC3E}">
        <p14:creationId xmlns:p14="http://schemas.microsoft.com/office/powerpoint/2010/main" val="17410872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6D3428C-39E2-4DC6-B91A-46093F14FB6F}" type="datetimeFigureOut">
              <a:rPr lang="en-US" smtClean="0"/>
              <a:t>2/6/2018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742E4AD-3588-40FC-A3F3-0090AB540F52}" type="slidenum">
              <a:rPr lang="en-US" smtClean="0"/>
              <a:t>‹#›</a:t>
            </a:fld>
            <a:endParaRPr lang="en-US"/>
          </a:p>
        </p:txBody>
      </p:sp>
    </p:spTree>
    <p:extLst>
      <p:ext uri="{BB962C8B-B14F-4D97-AF65-F5344CB8AC3E}">
        <p14:creationId xmlns:p14="http://schemas.microsoft.com/office/powerpoint/2010/main" val="299338966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6D3428C-39E2-4DC6-B91A-46093F14FB6F}" type="datetimeFigureOut">
              <a:rPr lang="en-US" smtClean="0"/>
              <a:t>2/6/2018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42E4AD-3588-40FC-A3F3-0090AB540F52}" type="slidenum">
              <a:rPr lang="en-US" smtClean="0"/>
              <a:t>‹#›</a:t>
            </a:fld>
            <a:endParaRPr lang="en-US"/>
          </a:p>
        </p:txBody>
      </p:sp>
    </p:spTree>
    <p:extLst>
      <p:ext uri="{BB962C8B-B14F-4D97-AF65-F5344CB8AC3E}">
        <p14:creationId xmlns:p14="http://schemas.microsoft.com/office/powerpoint/2010/main" val="18724194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6D3428C-39E2-4DC6-B91A-46093F14FB6F}" type="datetimeFigureOut">
              <a:rPr lang="en-US" smtClean="0"/>
              <a:t>2/6/2018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42E4AD-3588-40FC-A3F3-0090AB540F52}" type="slidenum">
              <a:rPr lang="en-US" smtClean="0"/>
              <a:t>‹#›</a:t>
            </a:fld>
            <a:endParaRPr lang="en-US"/>
          </a:p>
        </p:txBody>
      </p:sp>
    </p:spTree>
    <p:extLst>
      <p:ext uri="{BB962C8B-B14F-4D97-AF65-F5344CB8AC3E}">
        <p14:creationId xmlns:p14="http://schemas.microsoft.com/office/powerpoint/2010/main" val="350233416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6D3428C-39E2-4DC6-B91A-46093F14FB6F}" type="datetimeFigureOut">
              <a:rPr lang="en-US" smtClean="0"/>
              <a:t>2/6/2018</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742E4AD-3588-40FC-A3F3-0090AB540F52}" type="slidenum">
              <a:rPr lang="en-US" smtClean="0"/>
              <a:t>‹#›</a:t>
            </a:fld>
            <a:endParaRPr lang="en-US"/>
          </a:p>
        </p:txBody>
      </p:sp>
    </p:spTree>
    <p:extLst>
      <p:ext uri="{BB962C8B-B14F-4D97-AF65-F5344CB8AC3E}">
        <p14:creationId xmlns:p14="http://schemas.microsoft.com/office/powerpoint/2010/main" val="341279514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 id="2147483664" r:id="rId16"/>
    <p:sldLayoutId id="2147483665" r:id="rId17"/>
    <p:sldLayoutId id="2147483666" r:id="rId18"/>
    <p:sldLayoutId id="2147483667" r:id="rId19"/>
    <p:sldLayoutId id="2147483669" r:id="rId20"/>
    <p:sldLayoutId id="2147483670" r:id="rId2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purdue.ca1.qualtrics.com/jfe/form/SV_25HKjTv0ueGWICN" TargetMode="External"/><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nvSpPr>
        <p:spPr>
          <a:xfrm>
            <a:off x="1994327" y="2243265"/>
            <a:ext cx="7954835" cy="743863"/>
          </a:xfrm>
          <a:prstGeom prst="rect">
            <a:avLst/>
          </a:prstGeom>
        </p:spPr>
        <p:txBody>
          <a:bodyPr vert="horz" lIns="91440" tIns="45720" rIns="91440" bIns="45720" rtlCol="0" anchor="ctr">
            <a:no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r>
              <a:rPr lang="en-US" sz="3600" b="1" dirty="0"/>
              <a:t>General Education Assessment Revision Plan Proposal</a:t>
            </a:r>
            <a:endParaRPr lang="en-US" sz="3600" dirty="0">
              <a:latin typeface="Arial"/>
              <a:cs typeface="Arial"/>
            </a:endParaRPr>
          </a:p>
        </p:txBody>
      </p:sp>
      <p:sp>
        <p:nvSpPr>
          <p:cNvPr id="3" name="Subtitle 2"/>
          <p:cNvSpPr>
            <a:spLocks noGrp="1"/>
          </p:cNvSpPr>
          <p:nvPr/>
        </p:nvSpPr>
        <p:spPr>
          <a:xfrm>
            <a:off x="2927864" y="3474379"/>
            <a:ext cx="6400800" cy="519321"/>
          </a:xfrm>
          <a:prstGeom prst="rect">
            <a:avLst/>
          </a:prstGeom>
        </p:spPr>
        <p:txBody>
          <a:bodyPr vert="horz" lIns="91440" tIns="45720" rIns="91440" bIns="45720" rtlCol="0">
            <a:normAutofit fontScale="62500" lnSpcReduction="20000"/>
          </a:bodyPr>
          <a:lstStyle>
            <a:lvl1pPr marL="0" indent="0" algn="ctr" defTabSz="457200" rtl="0" eaLnBrk="1" latinLnBrk="0" hangingPunct="1">
              <a:spcBef>
                <a:spcPct val="20000"/>
              </a:spcBef>
              <a:buFont typeface="Arial"/>
              <a:buNone/>
              <a:defRPr sz="3200" kern="1200">
                <a:solidFill>
                  <a:schemeClr val="tx1">
                    <a:tint val="75000"/>
                  </a:schemeClr>
                </a:solidFill>
                <a:latin typeface="+mn-lt"/>
                <a:ea typeface="+mn-ea"/>
                <a:cs typeface="+mn-cs"/>
              </a:defRPr>
            </a:lvl1pPr>
            <a:lvl2pPr marL="457200" indent="0" algn="ctr" defTabSz="457200" rtl="0" eaLnBrk="1" latinLnBrk="0" hangingPunct="1">
              <a:spcBef>
                <a:spcPct val="20000"/>
              </a:spcBef>
              <a:buFont typeface="Arial"/>
              <a:buNone/>
              <a:defRPr sz="2800" kern="1200">
                <a:solidFill>
                  <a:schemeClr val="tx1">
                    <a:tint val="75000"/>
                  </a:schemeClr>
                </a:solidFill>
                <a:latin typeface="+mn-lt"/>
                <a:ea typeface="+mn-ea"/>
                <a:cs typeface="+mn-cs"/>
              </a:defRPr>
            </a:lvl2pPr>
            <a:lvl3pPr marL="914400" indent="0" algn="ctr" defTabSz="457200" rtl="0" eaLnBrk="1" latinLnBrk="0" hangingPunct="1">
              <a:spcBef>
                <a:spcPct val="20000"/>
              </a:spcBef>
              <a:buFont typeface="Arial"/>
              <a:buNone/>
              <a:defRPr sz="2400" kern="1200">
                <a:solidFill>
                  <a:schemeClr val="tx1">
                    <a:tint val="75000"/>
                  </a:schemeClr>
                </a:solidFill>
                <a:latin typeface="+mn-lt"/>
                <a:ea typeface="+mn-ea"/>
                <a:cs typeface="+mn-cs"/>
              </a:defRPr>
            </a:lvl3pPr>
            <a:lvl4pPr marL="1371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4pPr>
            <a:lvl5pPr marL="18288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5pPr>
            <a:lvl6pPr marL="22860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6pPr>
            <a:lvl7pPr marL="27432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7pPr>
            <a:lvl8pPr marL="32004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8pPr>
            <a:lvl9pPr marL="3657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9pPr>
          </a:lstStyle>
          <a:p>
            <a:r>
              <a:rPr lang="en-US" sz="2400" dirty="0" smtClean="0">
                <a:solidFill>
                  <a:schemeClr val="tx1"/>
                </a:solidFill>
                <a:latin typeface="Arial"/>
                <a:cs typeface="Arial"/>
              </a:rPr>
              <a:t>D. Kent Johnson, PhD</a:t>
            </a:r>
          </a:p>
          <a:p>
            <a:r>
              <a:rPr lang="en-US" sz="2400" dirty="0" smtClean="0">
                <a:solidFill>
                  <a:schemeClr val="tx1"/>
                </a:solidFill>
                <a:latin typeface="Arial"/>
                <a:cs typeface="Arial"/>
              </a:rPr>
              <a:t>Director of Assessment and Program Review</a:t>
            </a:r>
            <a:endParaRPr lang="en-US" sz="2400" dirty="0">
              <a:solidFill>
                <a:srgbClr val="012F6B"/>
              </a:solidFill>
              <a:latin typeface="Arial"/>
              <a:cs typeface="Arial"/>
            </a:endParaRPr>
          </a:p>
        </p:txBody>
      </p:sp>
    </p:spTree>
    <p:extLst>
      <p:ext uri="{BB962C8B-B14F-4D97-AF65-F5344CB8AC3E}">
        <p14:creationId xmlns:p14="http://schemas.microsoft.com/office/powerpoint/2010/main" val="126114197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2096966" y="286807"/>
            <a:ext cx="8229600" cy="588962"/>
          </a:xfrm>
          <a:prstGeom prst="rect">
            <a:avLst/>
          </a:prstGeom>
        </p:spPr>
        <p:txBody>
          <a:bodyPr>
            <a:norm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algn="l"/>
            <a:r>
              <a:rPr lang="en-US" sz="3200" dirty="0" smtClean="0">
                <a:latin typeface="Arial"/>
                <a:cs typeface="Arial"/>
              </a:rPr>
              <a:t>Assessment Template (cont.) </a:t>
            </a:r>
            <a:endParaRPr lang="en-US" sz="3200" dirty="0">
              <a:latin typeface="Arial"/>
              <a:cs typeface="Arial"/>
            </a:endParaRPr>
          </a:p>
        </p:txBody>
      </p:sp>
      <p:sp>
        <p:nvSpPr>
          <p:cNvPr id="3" name="Subtitle 2"/>
          <p:cNvSpPr txBox="1">
            <a:spLocks/>
          </p:cNvSpPr>
          <p:nvPr/>
        </p:nvSpPr>
        <p:spPr>
          <a:xfrm>
            <a:off x="2113897" y="927219"/>
            <a:ext cx="6400800" cy="316849"/>
          </a:xfrm>
          <a:prstGeom prst="rect">
            <a:avLst/>
          </a:prstGeom>
        </p:spPr>
        <p:txBody>
          <a:bodyPr vert="horz" lIns="91440" tIns="45720" rIns="91440" bIns="45720" rtlCol="0">
            <a:no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ctr">
              <a:buNone/>
            </a:pPr>
            <a:r>
              <a:rPr lang="en-US" sz="2000" dirty="0" smtClean="0">
                <a:latin typeface="Arial"/>
                <a:cs typeface="Arial"/>
              </a:rPr>
              <a:t>Planning Questions:</a:t>
            </a:r>
            <a:endParaRPr lang="en-US" sz="2000" dirty="0">
              <a:latin typeface="Arial"/>
              <a:cs typeface="Arial"/>
            </a:endParaRPr>
          </a:p>
        </p:txBody>
      </p:sp>
      <p:sp>
        <p:nvSpPr>
          <p:cNvPr id="6" name="TextBox 5"/>
          <p:cNvSpPr txBox="1"/>
          <p:nvPr/>
        </p:nvSpPr>
        <p:spPr>
          <a:xfrm>
            <a:off x="629586" y="1517174"/>
            <a:ext cx="10927829" cy="3600986"/>
          </a:xfrm>
          <a:prstGeom prst="rect">
            <a:avLst/>
          </a:prstGeom>
          <a:noFill/>
        </p:spPr>
        <p:txBody>
          <a:bodyPr wrap="square" rtlCol="0">
            <a:spAutoFit/>
          </a:bodyPr>
          <a:lstStyle/>
          <a:p>
            <a:pPr marL="457200" indent="-457200">
              <a:buFont typeface="+mj-lt"/>
              <a:buAutoNum type="arabicPeriod"/>
            </a:pPr>
            <a:r>
              <a:rPr lang="en-US" sz="2400" dirty="0" smtClean="0">
                <a:latin typeface="Arial Narrow Bold"/>
                <a:cs typeface="Arial Narrow Bold"/>
              </a:rPr>
              <a:t>Describe your assessment findings for the course (How and/or to what extent did students achieve the expected learning outcome? How did the planned learning experiences help achieve the expected learning outcome? How did changes made based on assessment findings improve student learning?)</a:t>
            </a:r>
          </a:p>
          <a:p>
            <a:pPr marL="457200" indent="-457200">
              <a:buFont typeface="+mj-lt"/>
              <a:buAutoNum type="arabicPeriod"/>
            </a:pPr>
            <a:r>
              <a:rPr lang="en-US" sz="2400" dirty="0" smtClean="0">
                <a:latin typeface="Arial Narrow Bold"/>
                <a:cs typeface="Arial Narrow Bold"/>
              </a:rPr>
              <a:t>Describe changes you are planning in your course to help improve student learning relative to the outcome(s) assessed.</a:t>
            </a:r>
          </a:p>
          <a:p>
            <a:pPr marL="457200" indent="-457200">
              <a:buFont typeface="+mj-lt"/>
              <a:buAutoNum type="arabicPeriod"/>
            </a:pPr>
            <a:endParaRPr lang="en-US" sz="2400" dirty="0" smtClean="0">
              <a:latin typeface="Arial Narrow Bold"/>
              <a:cs typeface="Arial Narrow Bold"/>
            </a:endParaRPr>
          </a:p>
          <a:p>
            <a:pPr marL="457200" indent="-457200">
              <a:buFont typeface="+mj-lt"/>
              <a:buAutoNum type="arabicPeriod"/>
            </a:pPr>
            <a:endParaRPr lang="en-US" sz="2400" dirty="0" smtClean="0">
              <a:solidFill>
                <a:srgbClr val="012F6B"/>
              </a:solidFill>
              <a:latin typeface="Arial Narrow Bold"/>
              <a:cs typeface="Arial Narrow Bold"/>
            </a:endParaRPr>
          </a:p>
          <a:p>
            <a:endParaRPr lang="en-US" dirty="0" smtClean="0">
              <a:solidFill>
                <a:srgbClr val="012F6B"/>
              </a:solidFill>
              <a:latin typeface="Helvetica"/>
              <a:cs typeface="Helvetica"/>
            </a:endParaRPr>
          </a:p>
          <a:p>
            <a:endParaRPr lang="en-US" dirty="0">
              <a:solidFill>
                <a:srgbClr val="012F6B"/>
              </a:solidFill>
            </a:endParaRPr>
          </a:p>
        </p:txBody>
      </p:sp>
    </p:spTree>
    <p:extLst>
      <p:ext uri="{BB962C8B-B14F-4D97-AF65-F5344CB8AC3E}">
        <p14:creationId xmlns:p14="http://schemas.microsoft.com/office/powerpoint/2010/main" val="257827366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2098623" y="207674"/>
            <a:ext cx="8056033" cy="588962"/>
          </a:xfrm>
          <a:prstGeom prst="rect">
            <a:avLst/>
          </a:prstGeom>
        </p:spPr>
        <p:txBody>
          <a:bodyPr>
            <a:normAutofit fontScale="92500"/>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algn="l"/>
            <a:r>
              <a:rPr lang="en-US" sz="3200" dirty="0" smtClean="0">
                <a:latin typeface="Arial"/>
                <a:cs typeface="Arial"/>
              </a:rPr>
              <a:t>Annual Assessment Report Template Example</a:t>
            </a:r>
            <a:endParaRPr lang="en-US" sz="3200" dirty="0">
              <a:latin typeface="Arial"/>
              <a:cs typeface="Arial"/>
            </a:endParaRPr>
          </a:p>
        </p:txBody>
      </p:sp>
      <p:sp>
        <p:nvSpPr>
          <p:cNvPr id="3" name="Subtitle 2"/>
          <p:cNvSpPr txBox="1">
            <a:spLocks/>
          </p:cNvSpPr>
          <p:nvPr/>
        </p:nvSpPr>
        <p:spPr>
          <a:xfrm>
            <a:off x="2098623" y="1001057"/>
            <a:ext cx="8039102" cy="316849"/>
          </a:xfrm>
          <a:prstGeom prst="rect">
            <a:avLst/>
          </a:prstGeom>
        </p:spPr>
        <p:txBody>
          <a:bodyPr vert="horz" lIns="91440" tIns="45720" rIns="91440" bIns="45720" rtlCol="0">
            <a:no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None/>
            </a:pPr>
            <a:r>
              <a:rPr lang="en-US" sz="2000" dirty="0" smtClean="0">
                <a:latin typeface="Arial"/>
                <a:cs typeface="Arial"/>
              </a:rPr>
              <a:t>Completed, Submitted Annually. Reviewed in Year Three.</a:t>
            </a:r>
            <a:endParaRPr lang="en-US" sz="2000" dirty="0">
              <a:latin typeface="Arial"/>
              <a:cs typeface="Arial"/>
            </a:endParaRPr>
          </a:p>
        </p:txBody>
      </p:sp>
      <p:graphicFrame>
        <p:nvGraphicFramePr>
          <p:cNvPr id="5" name="Table 4"/>
          <p:cNvGraphicFramePr>
            <a:graphicFrameLocks noGrp="1"/>
          </p:cNvGraphicFramePr>
          <p:nvPr>
            <p:extLst>
              <p:ext uri="{D42A27DB-BD31-4B8C-83A1-F6EECF244321}">
                <p14:modId xmlns:p14="http://schemas.microsoft.com/office/powerpoint/2010/main" val="2964845777"/>
              </p:ext>
            </p:extLst>
          </p:nvPr>
        </p:nvGraphicFramePr>
        <p:xfrm>
          <a:off x="548653" y="1354906"/>
          <a:ext cx="10957810" cy="3139440"/>
        </p:xfrm>
        <a:graphic>
          <a:graphicData uri="http://schemas.openxmlformats.org/drawingml/2006/table">
            <a:tbl>
              <a:tblPr firstRow="1" bandRow="1">
                <a:tableStyleId>{5C22544A-7EE6-4342-B048-85BDC9FD1C3A}</a:tableStyleId>
              </a:tblPr>
              <a:tblGrid>
                <a:gridCol w="1325619"/>
                <a:gridCol w="3057505"/>
                <a:gridCol w="2191562"/>
                <a:gridCol w="2191562"/>
                <a:gridCol w="1095781"/>
                <a:gridCol w="1095781"/>
              </a:tblGrid>
              <a:tr h="0">
                <a:tc>
                  <a:txBody>
                    <a:bodyPr/>
                    <a:lstStyle/>
                    <a:p>
                      <a:r>
                        <a:rPr lang="en-US" sz="1600" dirty="0" smtClean="0">
                          <a:solidFill>
                            <a:schemeClr val="tx1"/>
                          </a:solidFill>
                        </a:rPr>
                        <a:t>GE</a:t>
                      </a:r>
                      <a:r>
                        <a:rPr lang="en-US" sz="1600" baseline="0" dirty="0" smtClean="0">
                          <a:solidFill>
                            <a:schemeClr val="tx1"/>
                          </a:solidFill>
                        </a:rPr>
                        <a:t> Outcome</a:t>
                      </a:r>
                      <a:endParaRPr lang="en-US" sz="1600" dirty="0">
                        <a:solidFill>
                          <a:schemeClr val="tx1"/>
                        </a:solidFill>
                      </a:endParaRPr>
                    </a:p>
                  </a:txBody>
                  <a:tcPr>
                    <a:solidFill>
                      <a:srgbClr val="C28E0E"/>
                    </a:solidFill>
                  </a:tcPr>
                </a:tc>
                <a:tc>
                  <a:txBody>
                    <a:bodyPr/>
                    <a:lstStyle/>
                    <a:p>
                      <a:r>
                        <a:rPr lang="en-US" dirty="0" smtClean="0">
                          <a:solidFill>
                            <a:schemeClr val="tx1"/>
                          </a:solidFill>
                        </a:rPr>
                        <a:t>Teaching /Learning Activity</a:t>
                      </a:r>
                      <a:endParaRPr lang="en-US" dirty="0">
                        <a:solidFill>
                          <a:schemeClr val="tx1"/>
                        </a:solidFill>
                      </a:endParaRPr>
                    </a:p>
                  </a:txBody>
                  <a:tcPr>
                    <a:solidFill>
                      <a:srgbClr val="C28E0E"/>
                    </a:solidFill>
                  </a:tcPr>
                </a:tc>
                <a:tc>
                  <a:txBody>
                    <a:bodyPr/>
                    <a:lstStyle/>
                    <a:p>
                      <a:r>
                        <a:rPr lang="en-US" dirty="0" smtClean="0">
                          <a:solidFill>
                            <a:schemeClr val="tx1"/>
                          </a:solidFill>
                        </a:rPr>
                        <a:t>Student Produce or Performance from TL Activity </a:t>
                      </a:r>
                      <a:endParaRPr lang="en-US" dirty="0">
                        <a:solidFill>
                          <a:schemeClr val="tx1"/>
                        </a:solidFill>
                      </a:endParaRPr>
                    </a:p>
                  </a:txBody>
                  <a:tcPr>
                    <a:solidFill>
                      <a:srgbClr val="C28E0E"/>
                    </a:solidFill>
                  </a:tcPr>
                </a:tc>
                <a:tc>
                  <a:txBody>
                    <a:bodyPr/>
                    <a:lstStyle/>
                    <a:p>
                      <a:r>
                        <a:rPr lang="en-US" dirty="0" smtClean="0">
                          <a:solidFill>
                            <a:schemeClr val="tx1"/>
                          </a:solidFill>
                        </a:rPr>
                        <a:t>Measure</a:t>
                      </a:r>
                    </a:p>
                    <a:p>
                      <a:r>
                        <a:rPr lang="en-US" dirty="0" smtClean="0">
                          <a:solidFill>
                            <a:schemeClr val="tx1"/>
                          </a:solidFill>
                        </a:rPr>
                        <a:t>(e.g. Rubric)</a:t>
                      </a:r>
                      <a:endParaRPr lang="en-US" dirty="0">
                        <a:solidFill>
                          <a:schemeClr val="tx1"/>
                        </a:solidFill>
                      </a:endParaRPr>
                    </a:p>
                  </a:txBody>
                  <a:tcPr>
                    <a:solidFill>
                      <a:srgbClr val="C28E0E"/>
                    </a:solidFill>
                  </a:tcPr>
                </a:tc>
                <a:tc gridSpan="2">
                  <a:txBody>
                    <a:bodyPr/>
                    <a:lstStyle/>
                    <a:p>
                      <a:r>
                        <a:rPr lang="en-US" dirty="0" smtClean="0">
                          <a:solidFill>
                            <a:schemeClr val="tx1"/>
                          </a:solidFill>
                        </a:rPr>
                        <a:t>Assessment of Student Learning Performance</a:t>
                      </a:r>
                      <a:endParaRPr lang="en-US" dirty="0">
                        <a:solidFill>
                          <a:schemeClr val="tx1"/>
                        </a:solidFill>
                      </a:endParaRPr>
                    </a:p>
                  </a:txBody>
                  <a:tcPr>
                    <a:solidFill>
                      <a:srgbClr val="C28E0E"/>
                    </a:solidFill>
                  </a:tcPr>
                </a:tc>
                <a:tc hMerge="1">
                  <a:txBody>
                    <a:bodyPr/>
                    <a:lstStyle/>
                    <a:p>
                      <a:endParaRPr lang="en-US"/>
                    </a:p>
                  </a:txBody>
                  <a:tcPr/>
                </a:tc>
              </a:tr>
              <a:tr h="370840">
                <a:tc rowSpan="6">
                  <a:txBody>
                    <a:bodyPr/>
                    <a:lstStyle/>
                    <a:p>
                      <a:r>
                        <a:rPr lang="en-US" dirty="0" smtClean="0">
                          <a:solidFill>
                            <a:schemeClr val="bg1"/>
                          </a:solidFill>
                        </a:rPr>
                        <a:t>1.7</a:t>
                      </a:r>
                      <a:endParaRPr lang="en-US" dirty="0">
                        <a:solidFill>
                          <a:schemeClr val="bg1"/>
                        </a:solidFill>
                      </a:endParaRPr>
                    </a:p>
                  </a:txBody>
                  <a:tcPr>
                    <a:solidFill>
                      <a:srgbClr val="5B6870"/>
                    </a:solidFill>
                  </a:tcPr>
                </a:tc>
                <a:tc rowSpan="6">
                  <a:txBody>
                    <a:bodyPr/>
                    <a:lstStyle/>
                    <a:p>
                      <a:pPr marL="0" indent="0">
                        <a:buFont typeface="Arial" panose="020B0604020202020204" pitchFamily="34" charset="0"/>
                        <a:buNone/>
                      </a:pPr>
                      <a:r>
                        <a:rPr lang="en-US" dirty="0" smtClean="0">
                          <a:solidFill>
                            <a:schemeClr val="bg1"/>
                          </a:solidFill>
                        </a:rPr>
                        <a:t>Guided Inquiry</a:t>
                      </a:r>
                      <a:r>
                        <a:rPr lang="en-US" baseline="0" dirty="0" smtClean="0">
                          <a:solidFill>
                            <a:schemeClr val="bg1"/>
                          </a:solidFill>
                        </a:rPr>
                        <a:t> Activities:</a:t>
                      </a:r>
                    </a:p>
                    <a:p>
                      <a:pPr marL="342900" indent="-342900">
                        <a:buFont typeface="+mj-lt"/>
                        <a:buAutoNum type="arabicPeriod"/>
                      </a:pPr>
                      <a:endParaRPr lang="en-US" sz="1400" dirty="0" smtClean="0">
                        <a:solidFill>
                          <a:schemeClr val="bg1"/>
                        </a:solidFill>
                      </a:endParaRPr>
                    </a:p>
                    <a:p>
                      <a:pPr marL="342900" indent="-342900">
                        <a:buFont typeface="+mj-lt"/>
                        <a:buAutoNum type="arabicPeriod"/>
                      </a:pPr>
                      <a:r>
                        <a:rPr lang="en-US" sz="1400" dirty="0" smtClean="0">
                          <a:solidFill>
                            <a:schemeClr val="bg1"/>
                          </a:solidFill>
                        </a:rPr>
                        <a:t>Determining relevant sources exercise</a:t>
                      </a:r>
                    </a:p>
                    <a:p>
                      <a:pPr marL="342900" indent="-342900">
                        <a:buFont typeface="+mj-lt"/>
                        <a:buAutoNum type="arabicPeriod"/>
                      </a:pPr>
                      <a:r>
                        <a:rPr lang="en-US" sz="1400" dirty="0" smtClean="0">
                          <a:solidFill>
                            <a:schemeClr val="bg1"/>
                          </a:solidFill>
                        </a:rPr>
                        <a:t>Lecture on evaluating</a:t>
                      </a:r>
                      <a:r>
                        <a:rPr lang="en-US" sz="1400" baseline="0" dirty="0" smtClean="0">
                          <a:solidFill>
                            <a:schemeClr val="bg1"/>
                          </a:solidFill>
                        </a:rPr>
                        <a:t> sources</a:t>
                      </a:r>
                    </a:p>
                    <a:p>
                      <a:pPr marL="342900" indent="-342900">
                        <a:buFont typeface="+mj-lt"/>
                        <a:buAutoNum type="arabicPeriod"/>
                      </a:pPr>
                      <a:r>
                        <a:rPr lang="en-US" sz="1400" baseline="0" dirty="0" smtClean="0">
                          <a:solidFill>
                            <a:schemeClr val="bg1"/>
                          </a:solidFill>
                        </a:rPr>
                        <a:t>Electronic Data Base Hunt</a:t>
                      </a:r>
                      <a:endParaRPr lang="en-US" sz="1400" dirty="0">
                        <a:solidFill>
                          <a:schemeClr val="bg1"/>
                        </a:solidFill>
                      </a:endParaRPr>
                    </a:p>
                  </a:txBody>
                  <a:tcPr>
                    <a:solidFill>
                      <a:srgbClr val="5B6870"/>
                    </a:solidFill>
                  </a:tcPr>
                </a:tc>
                <a:tc rowSpan="6">
                  <a:txBody>
                    <a:bodyPr/>
                    <a:lstStyle/>
                    <a:p>
                      <a:r>
                        <a:rPr lang="en-US" dirty="0" smtClean="0">
                          <a:solidFill>
                            <a:schemeClr val="bg1"/>
                          </a:solidFill>
                        </a:rPr>
                        <a:t>Three paragraph description of search strategy and an Annotated Bibliography</a:t>
                      </a:r>
                      <a:endParaRPr lang="en-US" dirty="0">
                        <a:solidFill>
                          <a:schemeClr val="bg1"/>
                        </a:solidFill>
                      </a:endParaRPr>
                    </a:p>
                  </a:txBody>
                  <a:tcPr>
                    <a:solidFill>
                      <a:srgbClr val="5B6870"/>
                    </a:solidFill>
                  </a:tcPr>
                </a:tc>
                <a:tc rowSpan="6">
                  <a:txBody>
                    <a:bodyPr/>
                    <a:lstStyle/>
                    <a:p>
                      <a:r>
                        <a:rPr lang="en-US" dirty="0" smtClean="0">
                          <a:solidFill>
                            <a:schemeClr val="bg1"/>
                          </a:solidFill>
                        </a:rPr>
                        <a:t>GE SLO 1.7</a:t>
                      </a:r>
                      <a:r>
                        <a:rPr lang="en-US" baseline="0" dirty="0" smtClean="0">
                          <a:solidFill>
                            <a:schemeClr val="bg1"/>
                          </a:solidFill>
                        </a:rPr>
                        <a:t> Rubric</a:t>
                      </a:r>
                      <a:endParaRPr lang="en-US" dirty="0">
                        <a:solidFill>
                          <a:schemeClr val="bg1"/>
                        </a:solidFill>
                      </a:endParaRPr>
                    </a:p>
                  </a:txBody>
                  <a:tcPr>
                    <a:solidFill>
                      <a:srgbClr val="5B6870"/>
                    </a:solidFill>
                  </a:tcPr>
                </a:tc>
                <a:tc>
                  <a:txBody>
                    <a:bodyPr/>
                    <a:lstStyle/>
                    <a:p>
                      <a:pPr marL="0" indent="0">
                        <a:buNone/>
                      </a:pPr>
                      <a:r>
                        <a:rPr lang="en-US" sz="1400" baseline="0" dirty="0" smtClean="0">
                          <a:solidFill>
                            <a:schemeClr val="bg1"/>
                          </a:solidFill>
                        </a:rPr>
                        <a:t>Rubric Level</a:t>
                      </a:r>
                    </a:p>
                  </a:txBody>
                  <a:tcPr>
                    <a:solidFill>
                      <a:srgbClr val="5B6870"/>
                    </a:solidFill>
                  </a:tcPr>
                </a:tc>
                <a:tc>
                  <a:txBody>
                    <a:bodyPr/>
                    <a:lstStyle/>
                    <a:p>
                      <a:pPr marL="0" indent="0">
                        <a:buNone/>
                      </a:pPr>
                      <a:r>
                        <a:rPr lang="en-US" sz="1400" baseline="0" dirty="0" smtClean="0">
                          <a:solidFill>
                            <a:schemeClr val="bg1"/>
                          </a:solidFill>
                        </a:rPr>
                        <a:t># Students</a:t>
                      </a:r>
                    </a:p>
                  </a:txBody>
                  <a:tcPr>
                    <a:solidFill>
                      <a:srgbClr val="5B6870"/>
                    </a:solidFill>
                  </a:tcPr>
                </a:tc>
              </a:tr>
              <a:tr h="370840">
                <a:tc vMerge="1">
                  <a:txBody>
                    <a:bodyPr/>
                    <a:lstStyle/>
                    <a:p>
                      <a:endParaRPr lang="en-US" dirty="0">
                        <a:solidFill>
                          <a:schemeClr val="bg1"/>
                        </a:solidFill>
                      </a:endParaRPr>
                    </a:p>
                  </a:txBody>
                  <a:tcPr>
                    <a:solidFill>
                      <a:srgbClr val="5B6870"/>
                    </a:solidFill>
                  </a:tcPr>
                </a:tc>
                <a:tc vMerge="1">
                  <a:txBody>
                    <a:bodyPr/>
                    <a:lstStyle/>
                    <a:p>
                      <a:pPr marL="0" indent="0">
                        <a:buFont typeface="Arial" panose="020B0604020202020204" pitchFamily="34" charset="0"/>
                        <a:buNone/>
                      </a:pPr>
                      <a:endParaRPr lang="en-US" dirty="0">
                        <a:solidFill>
                          <a:schemeClr val="bg1"/>
                        </a:solidFill>
                      </a:endParaRPr>
                    </a:p>
                  </a:txBody>
                  <a:tcPr>
                    <a:solidFill>
                      <a:srgbClr val="5B6870"/>
                    </a:solidFill>
                  </a:tcPr>
                </a:tc>
                <a:tc vMerge="1">
                  <a:txBody>
                    <a:bodyPr/>
                    <a:lstStyle/>
                    <a:p>
                      <a:endParaRPr lang="en-US" dirty="0">
                        <a:solidFill>
                          <a:schemeClr val="bg1"/>
                        </a:solidFill>
                      </a:endParaRPr>
                    </a:p>
                  </a:txBody>
                  <a:tcPr>
                    <a:solidFill>
                      <a:srgbClr val="5B6870"/>
                    </a:solidFill>
                  </a:tcPr>
                </a:tc>
                <a:tc vMerge="1">
                  <a:txBody>
                    <a:bodyPr/>
                    <a:lstStyle/>
                    <a:p>
                      <a:endParaRPr lang="en-US" dirty="0">
                        <a:solidFill>
                          <a:schemeClr val="bg1"/>
                        </a:solidFill>
                      </a:endParaRPr>
                    </a:p>
                  </a:txBody>
                  <a:tcPr>
                    <a:solidFill>
                      <a:srgbClr val="5B6870"/>
                    </a:solidFill>
                  </a:tcPr>
                </a:tc>
                <a:tc>
                  <a:txBody>
                    <a:bodyPr/>
                    <a:lstStyle/>
                    <a:p>
                      <a:pPr marL="0" indent="0">
                        <a:buNone/>
                      </a:pPr>
                      <a:r>
                        <a:rPr lang="en-US" sz="1100" baseline="0" dirty="0" smtClean="0">
                          <a:solidFill>
                            <a:schemeClr val="bg1"/>
                          </a:solidFill>
                        </a:rPr>
                        <a:t>Capstone</a:t>
                      </a:r>
                    </a:p>
                  </a:txBody>
                  <a:tcPr>
                    <a:solidFill>
                      <a:srgbClr val="5B6870"/>
                    </a:solidFill>
                  </a:tcPr>
                </a:tc>
                <a:tc>
                  <a:txBody>
                    <a:bodyPr/>
                    <a:lstStyle/>
                    <a:p>
                      <a:pPr marL="0" indent="0">
                        <a:buNone/>
                      </a:pPr>
                      <a:r>
                        <a:rPr lang="en-US" sz="1100" baseline="0" dirty="0" smtClean="0">
                          <a:solidFill>
                            <a:schemeClr val="bg1"/>
                          </a:solidFill>
                        </a:rPr>
                        <a:t>14</a:t>
                      </a:r>
                    </a:p>
                  </a:txBody>
                  <a:tcPr>
                    <a:solidFill>
                      <a:srgbClr val="5B6870"/>
                    </a:solidFill>
                  </a:tcPr>
                </a:tc>
              </a:tr>
              <a:tr h="370840">
                <a:tc vMerge="1">
                  <a:txBody>
                    <a:bodyPr/>
                    <a:lstStyle/>
                    <a:p>
                      <a:endParaRPr lang="en-US" dirty="0">
                        <a:solidFill>
                          <a:schemeClr val="bg1"/>
                        </a:solidFill>
                      </a:endParaRPr>
                    </a:p>
                  </a:txBody>
                  <a:tcPr>
                    <a:solidFill>
                      <a:srgbClr val="5B6870"/>
                    </a:solidFill>
                  </a:tcPr>
                </a:tc>
                <a:tc vMerge="1">
                  <a:txBody>
                    <a:bodyPr/>
                    <a:lstStyle/>
                    <a:p>
                      <a:pPr marL="0" indent="0">
                        <a:buFont typeface="Arial" panose="020B0604020202020204" pitchFamily="34" charset="0"/>
                        <a:buNone/>
                      </a:pPr>
                      <a:endParaRPr lang="en-US" dirty="0">
                        <a:solidFill>
                          <a:schemeClr val="bg1"/>
                        </a:solidFill>
                      </a:endParaRPr>
                    </a:p>
                  </a:txBody>
                  <a:tcPr>
                    <a:solidFill>
                      <a:srgbClr val="5B6870"/>
                    </a:solidFill>
                  </a:tcPr>
                </a:tc>
                <a:tc vMerge="1">
                  <a:txBody>
                    <a:bodyPr/>
                    <a:lstStyle/>
                    <a:p>
                      <a:endParaRPr lang="en-US" dirty="0">
                        <a:solidFill>
                          <a:schemeClr val="bg1"/>
                        </a:solidFill>
                      </a:endParaRPr>
                    </a:p>
                  </a:txBody>
                  <a:tcPr>
                    <a:solidFill>
                      <a:srgbClr val="5B6870"/>
                    </a:solidFill>
                  </a:tcPr>
                </a:tc>
                <a:tc vMerge="1">
                  <a:txBody>
                    <a:bodyPr/>
                    <a:lstStyle/>
                    <a:p>
                      <a:endParaRPr lang="en-US" dirty="0">
                        <a:solidFill>
                          <a:schemeClr val="bg1"/>
                        </a:solidFill>
                      </a:endParaRPr>
                    </a:p>
                  </a:txBody>
                  <a:tcPr>
                    <a:solidFill>
                      <a:srgbClr val="5B6870"/>
                    </a:solidFill>
                  </a:tcPr>
                </a:tc>
                <a:tc>
                  <a:txBody>
                    <a:bodyPr/>
                    <a:lstStyle/>
                    <a:p>
                      <a:pPr marL="0" indent="0">
                        <a:buNone/>
                      </a:pPr>
                      <a:r>
                        <a:rPr lang="en-US" sz="1100" baseline="0" dirty="0" smtClean="0">
                          <a:solidFill>
                            <a:schemeClr val="bg1"/>
                          </a:solidFill>
                        </a:rPr>
                        <a:t>Milestone 2</a:t>
                      </a:r>
                    </a:p>
                  </a:txBody>
                  <a:tcPr>
                    <a:solidFill>
                      <a:srgbClr val="5B6870"/>
                    </a:solidFill>
                  </a:tcPr>
                </a:tc>
                <a:tc>
                  <a:txBody>
                    <a:bodyPr/>
                    <a:lstStyle/>
                    <a:p>
                      <a:pPr marL="0" indent="0">
                        <a:buNone/>
                      </a:pPr>
                      <a:r>
                        <a:rPr lang="en-US" sz="1100" baseline="0" dirty="0" smtClean="0">
                          <a:solidFill>
                            <a:schemeClr val="bg1"/>
                          </a:solidFill>
                        </a:rPr>
                        <a:t>14</a:t>
                      </a:r>
                    </a:p>
                  </a:txBody>
                  <a:tcPr>
                    <a:solidFill>
                      <a:srgbClr val="5B6870"/>
                    </a:solidFill>
                  </a:tcPr>
                </a:tc>
              </a:tr>
              <a:tr h="370840">
                <a:tc vMerge="1">
                  <a:txBody>
                    <a:bodyPr/>
                    <a:lstStyle/>
                    <a:p>
                      <a:endParaRPr lang="en-US" dirty="0">
                        <a:solidFill>
                          <a:schemeClr val="bg1"/>
                        </a:solidFill>
                      </a:endParaRPr>
                    </a:p>
                  </a:txBody>
                  <a:tcPr>
                    <a:solidFill>
                      <a:srgbClr val="5B6870"/>
                    </a:solidFill>
                  </a:tcPr>
                </a:tc>
                <a:tc vMerge="1">
                  <a:txBody>
                    <a:bodyPr/>
                    <a:lstStyle/>
                    <a:p>
                      <a:pPr marL="0" indent="0">
                        <a:buFont typeface="Arial" panose="020B0604020202020204" pitchFamily="34" charset="0"/>
                        <a:buNone/>
                      </a:pPr>
                      <a:endParaRPr lang="en-US" dirty="0">
                        <a:solidFill>
                          <a:schemeClr val="bg1"/>
                        </a:solidFill>
                      </a:endParaRPr>
                    </a:p>
                  </a:txBody>
                  <a:tcPr>
                    <a:solidFill>
                      <a:srgbClr val="5B6870"/>
                    </a:solidFill>
                  </a:tcPr>
                </a:tc>
                <a:tc vMerge="1">
                  <a:txBody>
                    <a:bodyPr/>
                    <a:lstStyle/>
                    <a:p>
                      <a:endParaRPr lang="en-US" dirty="0">
                        <a:solidFill>
                          <a:schemeClr val="bg1"/>
                        </a:solidFill>
                      </a:endParaRPr>
                    </a:p>
                  </a:txBody>
                  <a:tcPr>
                    <a:solidFill>
                      <a:srgbClr val="5B6870"/>
                    </a:solidFill>
                  </a:tcPr>
                </a:tc>
                <a:tc vMerge="1">
                  <a:txBody>
                    <a:bodyPr/>
                    <a:lstStyle/>
                    <a:p>
                      <a:endParaRPr lang="en-US" dirty="0">
                        <a:solidFill>
                          <a:schemeClr val="bg1"/>
                        </a:solidFill>
                      </a:endParaRPr>
                    </a:p>
                  </a:txBody>
                  <a:tcPr>
                    <a:solidFill>
                      <a:srgbClr val="5B6870"/>
                    </a:solidFill>
                  </a:tcPr>
                </a:tc>
                <a:tc>
                  <a:txBody>
                    <a:bodyPr/>
                    <a:lstStyle/>
                    <a:p>
                      <a:pPr marL="0" indent="0">
                        <a:buNone/>
                      </a:pPr>
                      <a:r>
                        <a:rPr lang="en-US" sz="1100" baseline="0" dirty="0" smtClean="0">
                          <a:solidFill>
                            <a:schemeClr val="bg1"/>
                          </a:solidFill>
                        </a:rPr>
                        <a:t>Milestone 1</a:t>
                      </a:r>
                    </a:p>
                  </a:txBody>
                  <a:tcPr>
                    <a:solidFill>
                      <a:srgbClr val="5B6870"/>
                    </a:solidFill>
                  </a:tcPr>
                </a:tc>
                <a:tc>
                  <a:txBody>
                    <a:bodyPr/>
                    <a:lstStyle/>
                    <a:p>
                      <a:pPr marL="0" indent="0">
                        <a:buNone/>
                      </a:pPr>
                      <a:r>
                        <a:rPr lang="en-US" sz="1100" baseline="0" dirty="0" smtClean="0">
                          <a:solidFill>
                            <a:schemeClr val="bg1"/>
                          </a:solidFill>
                        </a:rPr>
                        <a:t>3</a:t>
                      </a:r>
                    </a:p>
                  </a:txBody>
                  <a:tcPr>
                    <a:solidFill>
                      <a:srgbClr val="5B6870"/>
                    </a:solidFill>
                  </a:tcPr>
                </a:tc>
              </a:tr>
              <a:tr h="370840">
                <a:tc vMerge="1">
                  <a:txBody>
                    <a:bodyPr/>
                    <a:lstStyle/>
                    <a:p>
                      <a:endParaRPr lang="en-US" dirty="0">
                        <a:solidFill>
                          <a:schemeClr val="bg1"/>
                        </a:solidFill>
                      </a:endParaRPr>
                    </a:p>
                  </a:txBody>
                  <a:tcPr>
                    <a:solidFill>
                      <a:srgbClr val="5B6870"/>
                    </a:solidFill>
                  </a:tcPr>
                </a:tc>
                <a:tc vMerge="1">
                  <a:txBody>
                    <a:bodyPr/>
                    <a:lstStyle/>
                    <a:p>
                      <a:pPr marL="0" indent="0">
                        <a:buFont typeface="Arial" panose="020B0604020202020204" pitchFamily="34" charset="0"/>
                        <a:buNone/>
                      </a:pPr>
                      <a:endParaRPr lang="en-US" dirty="0">
                        <a:solidFill>
                          <a:schemeClr val="bg1"/>
                        </a:solidFill>
                      </a:endParaRPr>
                    </a:p>
                  </a:txBody>
                  <a:tcPr>
                    <a:solidFill>
                      <a:srgbClr val="5B6870"/>
                    </a:solidFill>
                  </a:tcPr>
                </a:tc>
                <a:tc vMerge="1">
                  <a:txBody>
                    <a:bodyPr/>
                    <a:lstStyle/>
                    <a:p>
                      <a:endParaRPr lang="en-US" dirty="0">
                        <a:solidFill>
                          <a:schemeClr val="bg1"/>
                        </a:solidFill>
                      </a:endParaRPr>
                    </a:p>
                  </a:txBody>
                  <a:tcPr>
                    <a:solidFill>
                      <a:srgbClr val="5B6870"/>
                    </a:solidFill>
                  </a:tcPr>
                </a:tc>
                <a:tc vMerge="1">
                  <a:txBody>
                    <a:bodyPr/>
                    <a:lstStyle/>
                    <a:p>
                      <a:endParaRPr lang="en-US" dirty="0">
                        <a:solidFill>
                          <a:schemeClr val="bg1"/>
                        </a:solidFill>
                      </a:endParaRPr>
                    </a:p>
                  </a:txBody>
                  <a:tcPr>
                    <a:solidFill>
                      <a:srgbClr val="5B6870"/>
                    </a:solidFill>
                  </a:tcPr>
                </a:tc>
                <a:tc>
                  <a:txBody>
                    <a:bodyPr/>
                    <a:lstStyle/>
                    <a:p>
                      <a:pPr marL="0" indent="0">
                        <a:buNone/>
                      </a:pPr>
                      <a:r>
                        <a:rPr lang="en-US" sz="1100" baseline="0" dirty="0" smtClean="0">
                          <a:solidFill>
                            <a:schemeClr val="bg1"/>
                          </a:solidFill>
                        </a:rPr>
                        <a:t>Benchmark</a:t>
                      </a:r>
                    </a:p>
                  </a:txBody>
                  <a:tcPr>
                    <a:solidFill>
                      <a:srgbClr val="5B6870"/>
                    </a:solidFill>
                  </a:tcPr>
                </a:tc>
                <a:tc>
                  <a:txBody>
                    <a:bodyPr/>
                    <a:lstStyle/>
                    <a:p>
                      <a:pPr marL="0" indent="0">
                        <a:buNone/>
                      </a:pPr>
                      <a:r>
                        <a:rPr lang="en-US" sz="1100" baseline="0" dirty="0" smtClean="0">
                          <a:solidFill>
                            <a:schemeClr val="bg1"/>
                          </a:solidFill>
                        </a:rPr>
                        <a:t>3</a:t>
                      </a:r>
                    </a:p>
                  </a:txBody>
                  <a:tcPr>
                    <a:solidFill>
                      <a:srgbClr val="5B6870"/>
                    </a:solidFill>
                  </a:tcPr>
                </a:tc>
              </a:tr>
              <a:tr h="370840">
                <a:tc vMerge="1">
                  <a:txBody>
                    <a:bodyPr/>
                    <a:lstStyle/>
                    <a:p>
                      <a:endParaRPr lang="en-US" dirty="0">
                        <a:solidFill>
                          <a:schemeClr val="bg1"/>
                        </a:solidFill>
                      </a:endParaRPr>
                    </a:p>
                  </a:txBody>
                  <a:tcPr>
                    <a:solidFill>
                      <a:srgbClr val="5B6870"/>
                    </a:solidFill>
                  </a:tcPr>
                </a:tc>
                <a:tc vMerge="1">
                  <a:txBody>
                    <a:bodyPr/>
                    <a:lstStyle/>
                    <a:p>
                      <a:pPr marL="0" indent="0">
                        <a:buFont typeface="Arial" panose="020B0604020202020204" pitchFamily="34" charset="0"/>
                        <a:buNone/>
                      </a:pPr>
                      <a:endParaRPr lang="en-US" dirty="0">
                        <a:solidFill>
                          <a:schemeClr val="bg1"/>
                        </a:solidFill>
                      </a:endParaRPr>
                    </a:p>
                  </a:txBody>
                  <a:tcPr>
                    <a:solidFill>
                      <a:srgbClr val="5B6870"/>
                    </a:solidFill>
                  </a:tcPr>
                </a:tc>
                <a:tc vMerge="1">
                  <a:txBody>
                    <a:bodyPr/>
                    <a:lstStyle/>
                    <a:p>
                      <a:endParaRPr lang="en-US" dirty="0">
                        <a:solidFill>
                          <a:schemeClr val="bg1"/>
                        </a:solidFill>
                      </a:endParaRPr>
                    </a:p>
                  </a:txBody>
                  <a:tcPr>
                    <a:solidFill>
                      <a:srgbClr val="5B6870"/>
                    </a:solidFill>
                  </a:tcPr>
                </a:tc>
                <a:tc vMerge="1">
                  <a:txBody>
                    <a:bodyPr/>
                    <a:lstStyle/>
                    <a:p>
                      <a:endParaRPr lang="en-US" dirty="0">
                        <a:solidFill>
                          <a:schemeClr val="bg1"/>
                        </a:solidFill>
                      </a:endParaRPr>
                    </a:p>
                  </a:txBody>
                  <a:tcPr>
                    <a:solidFill>
                      <a:srgbClr val="5B6870"/>
                    </a:solidFill>
                  </a:tcPr>
                </a:tc>
                <a:tc>
                  <a:txBody>
                    <a:bodyPr/>
                    <a:lstStyle/>
                    <a:p>
                      <a:pPr marL="0" indent="0">
                        <a:buNone/>
                      </a:pPr>
                      <a:r>
                        <a:rPr lang="en-US" sz="1800" baseline="0" dirty="0" smtClean="0">
                          <a:solidFill>
                            <a:schemeClr val="bg1"/>
                          </a:solidFill>
                        </a:rPr>
                        <a:t>Total</a:t>
                      </a:r>
                    </a:p>
                  </a:txBody>
                  <a:tcPr>
                    <a:solidFill>
                      <a:srgbClr val="5B6870"/>
                    </a:solidFill>
                  </a:tcPr>
                </a:tc>
                <a:tc>
                  <a:txBody>
                    <a:bodyPr/>
                    <a:lstStyle/>
                    <a:p>
                      <a:pPr marL="0" indent="0">
                        <a:buNone/>
                      </a:pPr>
                      <a:r>
                        <a:rPr lang="en-US" baseline="0" dirty="0" smtClean="0">
                          <a:solidFill>
                            <a:schemeClr val="bg1"/>
                          </a:solidFill>
                        </a:rPr>
                        <a:t>34</a:t>
                      </a:r>
                    </a:p>
                  </a:txBody>
                  <a:tcPr>
                    <a:solidFill>
                      <a:srgbClr val="5B6870"/>
                    </a:solidFill>
                  </a:tcPr>
                </a:tc>
              </a:tr>
            </a:tbl>
          </a:graphicData>
        </a:graphic>
      </p:graphicFrame>
      <p:graphicFrame>
        <p:nvGraphicFramePr>
          <p:cNvPr id="4" name="Table 3"/>
          <p:cNvGraphicFramePr>
            <a:graphicFrameLocks noGrp="1"/>
          </p:cNvGraphicFramePr>
          <p:nvPr>
            <p:extLst>
              <p:ext uri="{D42A27DB-BD31-4B8C-83A1-F6EECF244321}">
                <p14:modId xmlns:p14="http://schemas.microsoft.com/office/powerpoint/2010/main" val="3288268962"/>
              </p:ext>
            </p:extLst>
          </p:nvPr>
        </p:nvGraphicFramePr>
        <p:xfrm>
          <a:off x="542414" y="4851778"/>
          <a:ext cx="10957810" cy="1686814"/>
        </p:xfrm>
        <a:graphic>
          <a:graphicData uri="http://schemas.openxmlformats.org/drawingml/2006/table">
            <a:tbl>
              <a:tblPr firstRow="1" firstCol="1" bandRow="1">
                <a:tableStyleId>{5C22544A-7EE6-4342-B048-85BDC9FD1C3A}</a:tableStyleId>
              </a:tblPr>
              <a:tblGrid>
                <a:gridCol w="1966786"/>
                <a:gridCol w="1009906"/>
                <a:gridCol w="1966786"/>
                <a:gridCol w="1955706"/>
                <a:gridCol w="2029313"/>
                <a:gridCol w="2029313"/>
              </a:tblGrid>
              <a:tr h="300355">
                <a:tc rowSpan="2">
                  <a:txBody>
                    <a:bodyPr/>
                    <a:lstStyle/>
                    <a:p>
                      <a:pPr marL="0" marR="0" algn="l">
                        <a:lnSpc>
                          <a:spcPct val="107000"/>
                        </a:lnSpc>
                        <a:spcBef>
                          <a:spcPts val="0"/>
                        </a:spcBef>
                        <a:spcAft>
                          <a:spcPts val="800"/>
                        </a:spcAft>
                      </a:pPr>
                      <a:r>
                        <a:rPr lang="en-US" sz="1200" dirty="0">
                          <a:effectLst/>
                        </a:rPr>
                        <a:t> </a:t>
                      </a:r>
                    </a:p>
                    <a:p>
                      <a:pPr marL="0" marR="0" algn="l">
                        <a:lnSpc>
                          <a:spcPct val="107000"/>
                        </a:lnSpc>
                        <a:spcBef>
                          <a:spcPts val="0"/>
                        </a:spcBef>
                        <a:spcAft>
                          <a:spcPts val="800"/>
                        </a:spcAft>
                      </a:pPr>
                      <a:r>
                        <a:rPr lang="en-US" sz="1200" dirty="0">
                          <a:effectLst/>
                        </a:rPr>
                        <a:t>Course</a:t>
                      </a:r>
                      <a:endParaRPr lang="en-US" sz="1200" dirty="0">
                        <a:effectLst/>
                        <a:latin typeface="Times New Roman" panose="02020603050405020304" pitchFamily="18" charset="0"/>
                        <a:ea typeface="Calibri" panose="020F0502020204030204" pitchFamily="34" charset="0"/>
                      </a:endParaRPr>
                    </a:p>
                  </a:txBody>
                  <a:tcPr marL="68580" marR="68580" marT="0" marB="0">
                    <a:solidFill>
                      <a:srgbClr val="C28E0E"/>
                    </a:solidFill>
                  </a:tcPr>
                </a:tc>
                <a:tc rowSpan="2">
                  <a:txBody>
                    <a:bodyPr/>
                    <a:lstStyle/>
                    <a:p>
                      <a:pPr marL="0" marR="0" algn="l">
                        <a:lnSpc>
                          <a:spcPct val="107000"/>
                        </a:lnSpc>
                        <a:spcBef>
                          <a:spcPts val="0"/>
                        </a:spcBef>
                        <a:spcAft>
                          <a:spcPts val="800"/>
                        </a:spcAft>
                      </a:pPr>
                      <a:r>
                        <a:rPr lang="en-US" sz="1200" dirty="0">
                          <a:effectLst/>
                        </a:rPr>
                        <a:t> </a:t>
                      </a:r>
                    </a:p>
                    <a:p>
                      <a:pPr marL="0" marR="0" algn="l">
                        <a:lnSpc>
                          <a:spcPct val="107000"/>
                        </a:lnSpc>
                        <a:spcBef>
                          <a:spcPts val="0"/>
                        </a:spcBef>
                        <a:spcAft>
                          <a:spcPts val="800"/>
                        </a:spcAft>
                      </a:pPr>
                      <a:r>
                        <a:rPr lang="en-US" sz="1200" dirty="0">
                          <a:effectLst/>
                        </a:rPr>
                        <a:t>Section</a:t>
                      </a:r>
                      <a:endParaRPr lang="en-US" sz="1200" dirty="0">
                        <a:effectLst/>
                        <a:latin typeface="Times New Roman" panose="02020603050405020304" pitchFamily="18" charset="0"/>
                        <a:ea typeface="Calibri" panose="020F0502020204030204" pitchFamily="34" charset="0"/>
                      </a:endParaRPr>
                    </a:p>
                  </a:txBody>
                  <a:tcPr marL="68580" marR="68580" marT="0" marB="0">
                    <a:solidFill>
                      <a:srgbClr val="C28E0E"/>
                    </a:solidFill>
                  </a:tcPr>
                </a:tc>
                <a:tc gridSpan="4">
                  <a:txBody>
                    <a:bodyPr/>
                    <a:lstStyle/>
                    <a:p>
                      <a:pPr marL="0" marR="0" algn="l">
                        <a:lnSpc>
                          <a:spcPct val="107000"/>
                        </a:lnSpc>
                        <a:spcBef>
                          <a:spcPts val="0"/>
                        </a:spcBef>
                        <a:spcAft>
                          <a:spcPts val="800"/>
                        </a:spcAft>
                      </a:pPr>
                      <a:r>
                        <a:rPr lang="en-US" sz="1200" dirty="0" smtClean="0">
                          <a:effectLst/>
                        </a:rPr>
                        <a:t>Outcome: GE SLO 1.7</a:t>
                      </a:r>
                    </a:p>
                    <a:p>
                      <a:pPr marL="0" marR="0" algn="l">
                        <a:lnSpc>
                          <a:spcPct val="107000"/>
                        </a:lnSpc>
                        <a:spcBef>
                          <a:spcPts val="0"/>
                        </a:spcBef>
                        <a:spcAft>
                          <a:spcPts val="800"/>
                        </a:spcAft>
                      </a:pPr>
                      <a:r>
                        <a:rPr lang="en-US" sz="1200" dirty="0" smtClean="0">
                          <a:effectLst/>
                        </a:rPr>
                        <a:t>Number </a:t>
                      </a:r>
                      <a:r>
                        <a:rPr lang="en-US" sz="1200" dirty="0">
                          <a:effectLst/>
                        </a:rPr>
                        <a:t>of Students Achieving Level of Learning Relative </a:t>
                      </a:r>
                      <a:r>
                        <a:rPr lang="en-US" sz="1200" dirty="0" smtClean="0">
                          <a:effectLst/>
                        </a:rPr>
                        <a:t>to Rubric </a:t>
                      </a:r>
                      <a:r>
                        <a:rPr lang="en-US" sz="1200" dirty="0">
                          <a:effectLst/>
                        </a:rPr>
                        <a:t>Below</a:t>
                      </a:r>
                      <a:endParaRPr lang="en-US" sz="1200" dirty="0">
                        <a:effectLst/>
                        <a:latin typeface="Times New Roman" panose="02020603050405020304" pitchFamily="18" charset="0"/>
                        <a:ea typeface="Calibri" panose="020F0502020204030204" pitchFamily="34" charset="0"/>
                      </a:endParaRPr>
                    </a:p>
                  </a:txBody>
                  <a:tcPr marL="68580" marR="68580" marT="0" marB="0">
                    <a:solidFill>
                      <a:srgbClr val="C28E0E"/>
                    </a:solidFill>
                  </a:tcPr>
                </a:tc>
                <a:tc hMerge="1">
                  <a:txBody>
                    <a:bodyPr/>
                    <a:lstStyle/>
                    <a:p>
                      <a:endParaRPr lang="en-US"/>
                    </a:p>
                  </a:txBody>
                  <a:tcPr/>
                </a:tc>
                <a:tc hMerge="1">
                  <a:txBody>
                    <a:bodyPr/>
                    <a:lstStyle/>
                    <a:p>
                      <a:endParaRPr lang="en-US"/>
                    </a:p>
                  </a:txBody>
                  <a:tcPr/>
                </a:tc>
                <a:tc hMerge="1">
                  <a:txBody>
                    <a:bodyPr/>
                    <a:lstStyle/>
                    <a:p>
                      <a:endParaRPr lang="en-US"/>
                    </a:p>
                  </a:txBody>
                  <a:tcPr/>
                </a:tc>
              </a:tr>
              <a:tr h="334645">
                <a:tc vMerge="1">
                  <a:txBody>
                    <a:bodyPr/>
                    <a:lstStyle/>
                    <a:p>
                      <a:endParaRPr lang="en-US"/>
                    </a:p>
                  </a:txBody>
                  <a:tcPr/>
                </a:tc>
                <a:tc vMerge="1">
                  <a:txBody>
                    <a:bodyPr/>
                    <a:lstStyle/>
                    <a:p>
                      <a:endParaRPr lang="en-US"/>
                    </a:p>
                  </a:txBody>
                  <a:tcPr/>
                </a:tc>
                <a:tc>
                  <a:txBody>
                    <a:bodyPr/>
                    <a:lstStyle/>
                    <a:p>
                      <a:pPr marL="0" marR="0" algn="l">
                        <a:lnSpc>
                          <a:spcPct val="107000"/>
                        </a:lnSpc>
                        <a:spcBef>
                          <a:spcPts val="0"/>
                        </a:spcBef>
                        <a:spcAft>
                          <a:spcPts val="800"/>
                        </a:spcAft>
                      </a:pPr>
                      <a:r>
                        <a:rPr lang="en-US" sz="1200" dirty="0">
                          <a:effectLst/>
                        </a:rPr>
                        <a:t>Capstone (4)</a:t>
                      </a:r>
                      <a:endParaRPr lang="en-US" sz="1200" dirty="0">
                        <a:effectLst/>
                        <a:latin typeface="Times New Roman" panose="02020603050405020304" pitchFamily="18" charset="0"/>
                        <a:ea typeface="Calibri" panose="020F0502020204030204" pitchFamily="34" charset="0"/>
                      </a:endParaRPr>
                    </a:p>
                  </a:txBody>
                  <a:tcPr marL="68580" marR="68580" marT="0" marB="0">
                    <a:solidFill>
                      <a:srgbClr val="BAA892"/>
                    </a:solidFill>
                  </a:tcPr>
                </a:tc>
                <a:tc>
                  <a:txBody>
                    <a:bodyPr/>
                    <a:lstStyle/>
                    <a:p>
                      <a:pPr marL="0" marR="0" algn="l">
                        <a:lnSpc>
                          <a:spcPct val="107000"/>
                        </a:lnSpc>
                        <a:spcBef>
                          <a:spcPts val="0"/>
                        </a:spcBef>
                        <a:spcAft>
                          <a:spcPts val="800"/>
                        </a:spcAft>
                      </a:pPr>
                      <a:r>
                        <a:rPr lang="en-US" sz="1200" dirty="0">
                          <a:effectLst/>
                        </a:rPr>
                        <a:t>Milestone 2 (3)</a:t>
                      </a:r>
                      <a:endParaRPr lang="en-US" sz="1200" dirty="0">
                        <a:effectLst/>
                        <a:latin typeface="Times New Roman" panose="02020603050405020304" pitchFamily="18" charset="0"/>
                        <a:ea typeface="Calibri" panose="020F0502020204030204" pitchFamily="34" charset="0"/>
                      </a:endParaRPr>
                    </a:p>
                  </a:txBody>
                  <a:tcPr marL="68580" marR="68580" marT="0" marB="0">
                    <a:solidFill>
                      <a:srgbClr val="BAA892"/>
                    </a:solidFill>
                  </a:tcPr>
                </a:tc>
                <a:tc>
                  <a:txBody>
                    <a:bodyPr/>
                    <a:lstStyle/>
                    <a:p>
                      <a:pPr marL="0" marR="0" algn="l">
                        <a:lnSpc>
                          <a:spcPct val="107000"/>
                        </a:lnSpc>
                        <a:spcBef>
                          <a:spcPts val="0"/>
                        </a:spcBef>
                        <a:spcAft>
                          <a:spcPts val="800"/>
                        </a:spcAft>
                      </a:pPr>
                      <a:r>
                        <a:rPr lang="en-US" sz="1200" dirty="0">
                          <a:effectLst/>
                        </a:rPr>
                        <a:t>Milestone 1 (2)</a:t>
                      </a:r>
                      <a:endParaRPr lang="en-US" sz="1200" dirty="0">
                        <a:effectLst/>
                        <a:latin typeface="Times New Roman" panose="02020603050405020304" pitchFamily="18" charset="0"/>
                        <a:ea typeface="Calibri" panose="020F0502020204030204" pitchFamily="34" charset="0"/>
                      </a:endParaRPr>
                    </a:p>
                  </a:txBody>
                  <a:tcPr marL="68580" marR="68580" marT="0" marB="0">
                    <a:solidFill>
                      <a:srgbClr val="BAA892"/>
                    </a:solidFill>
                  </a:tcPr>
                </a:tc>
                <a:tc>
                  <a:txBody>
                    <a:bodyPr/>
                    <a:lstStyle/>
                    <a:p>
                      <a:pPr marL="0" marR="0" algn="l">
                        <a:lnSpc>
                          <a:spcPct val="107000"/>
                        </a:lnSpc>
                        <a:spcBef>
                          <a:spcPts val="0"/>
                        </a:spcBef>
                        <a:spcAft>
                          <a:spcPts val="800"/>
                        </a:spcAft>
                      </a:pPr>
                      <a:r>
                        <a:rPr lang="en-US" sz="1200" dirty="0">
                          <a:effectLst/>
                        </a:rPr>
                        <a:t>Benchmark (1)</a:t>
                      </a:r>
                      <a:endParaRPr lang="en-US" sz="1200" dirty="0">
                        <a:effectLst/>
                        <a:latin typeface="Times New Roman" panose="02020603050405020304" pitchFamily="18" charset="0"/>
                        <a:ea typeface="Calibri" panose="020F0502020204030204" pitchFamily="34" charset="0"/>
                      </a:endParaRPr>
                    </a:p>
                  </a:txBody>
                  <a:tcPr marL="68580" marR="68580" marT="0" marB="0">
                    <a:solidFill>
                      <a:srgbClr val="BAA892"/>
                    </a:solidFill>
                  </a:tcPr>
                </a:tc>
              </a:tr>
              <a:tr h="286385">
                <a:tc>
                  <a:txBody>
                    <a:bodyPr/>
                    <a:lstStyle/>
                    <a:p>
                      <a:pPr marL="0" marR="0" algn="l">
                        <a:lnSpc>
                          <a:spcPct val="107000"/>
                        </a:lnSpc>
                        <a:spcBef>
                          <a:spcPts val="0"/>
                        </a:spcBef>
                        <a:spcAft>
                          <a:spcPts val="800"/>
                        </a:spcAft>
                      </a:pPr>
                      <a:r>
                        <a:rPr lang="en-US" sz="1200" dirty="0">
                          <a:effectLst/>
                        </a:rPr>
                        <a:t> </a:t>
                      </a:r>
                      <a:endParaRPr lang="en-US" sz="1200" dirty="0">
                        <a:effectLst/>
                        <a:latin typeface="Times New Roman" panose="02020603050405020304" pitchFamily="18" charset="0"/>
                        <a:ea typeface="Calibri" panose="020F0502020204030204" pitchFamily="34" charset="0"/>
                      </a:endParaRPr>
                    </a:p>
                  </a:txBody>
                  <a:tcPr marL="68580" marR="68580" marT="0" marB="0">
                    <a:solidFill>
                      <a:srgbClr val="5B6870"/>
                    </a:solidFill>
                  </a:tcPr>
                </a:tc>
                <a:tc>
                  <a:txBody>
                    <a:bodyPr/>
                    <a:lstStyle/>
                    <a:p>
                      <a:pPr marL="0" marR="0" algn="l">
                        <a:lnSpc>
                          <a:spcPct val="107000"/>
                        </a:lnSpc>
                        <a:spcBef>
                          <a:spcPts val="0"/>
                        </a:spcBef>
                        <a:spcAft>
                          <a:spcPts val="800"/>
                        </a:spcAft>
                      </a:pPr>
                      <a:r>
                        <a:rPr lang="en-US" sz="1200" dirty="0">
                          <a:solidFill>
                            <a:schemeClr val="bg1"/>
                          </a:solidFill>
                          <a:effectLst/>
                        </a:rPr>
                        <a:t> </a:t>
                      </a:r>
                      <a:r>
                        <a:rPr lang="en-US" sz="1200" dirty="0" smtClean="0">
                          <a:solidFill>
                            <a:schemeClr val="bg1"/>
                          </a:solidFill>
                          <a:effectLst/>
                        </a:rPr>
                        <a:t>01</a:t>
                      </a:r>
                      <a:endParaRPr lang="en-US" sz="1200" dirty="0">
                        <a:solidFill>
                          <a:schemeClr val="bg1"/>
                        </a:solidFill>
                        <a:effectLst/>
                        <a:latin typeface="Times New Roman" panose="02020603050405020304" pitchFamily="18" charset="0"/>
                        <a:ea typeface="Calibri" panose="020F0502020204030204" pitchFamily="34" charset="0"/>
                      </a:endParaRPr>
                    </a:p>
                  </a:txBody>
                  <a:tcPr marL="68580" marR="68580" marT="0" marB="0">
                    <a:solidFill>
                      <a:srgbClr val="5B6870"/>
                    </a:solidFill>
                  </a:tcPr>
                </a:tc>
                <a:tc>
                  <a:txBody>
                    <a:bodyPr/>
                    <a:lstStyle/>
                    <a:p>
                      <a:pPr marL="0" marR="0" algn="l">
                        <a:lnSpc>
                          <a:spcPct val="107000"/>
                        </a:lnSpc>
                        <a:spcBef>
                          <a:spcPts val="0"/>
                        </a:spcBef>
                        <a:spcAft>
                          <a:spcPts val="800"/>
                        </a:spcAft>
                      </a:pPr>
                      <a:r>
                        <a:rPr lang="en-US" sz="1200" dirty="0" smtClean="0">
                          <a:solidFill>
                            <a:schemeClr val="bg1"/>
                          </a:solidFill>
                          <a:effectLst/>
                        </a:rPr>
                        <a:t>3</a:t>
                      </a:r>
                      <a:r>
                        <a:rPr lang="en-US" sz="1200" dirty="0">
                          <a:solidFill>
                            <a:schemeClr val="bg1"/>
                          </a:solidFill>
                          <a:effectLst/>
                        </a:rPr>
                        <a:t> </a:t>
                      </a:r>
                      <a:endParaRPr lang="en-US" sz="1200" dirty="0">
                        <a:solidFill>
                          <a:schemeClr val="bg1"/>
                        </a:solidFill>
                        <a:effectLst/>
                        <a:latin typeface="Times New Roman" panose="02020603050405020304" pitchFamily="18" charset="0"/>
                        <a:ea typeface="Calibri" panose="020F0502020204030204" pitchFamily="34" charset="0"/>
                      </a:endParaRPr>
                    </a:p>
                  </a:txBody>
                  <a:tcPr marL="68580" marR="68580" marT="0" marB="0">
                    <a:solidFill>
                      <a:srgbClr val="5B6870"/>
                    </a:solidFill>
                  </a:tcPr>
                </a:tc>
                <a:tc>
                  <a:txBody>
                    <a:bodyPr/>
                    <a:lstStyle/>
                    <a:p>
                      <a:pPr marL="0" marR="0" algn="l">
                        <a:lnSpc>
                          <a:spcPct val="107000"/>
                        </a:lnSpc>
                        <a:spcBef>
                          <a:spcPts val="0"/>
                        </a:spcBef>
                        <a:spcAft>
                          <a:spcPts val="800"/>
                        </a:spcAft>
                      </a:pPr>
                      <a:r>
                        <a:rPr lang="en-US" sz="1200" dirty="0" smtClean="0">
                          <a:solidFill>
                            <a:schemeClr val="bg1"/>
                          </a:solidFill>
                          <a:effectLst/>
                        </a:rPr>
                        <a:t>10</a:t>
                      </a:r>
                      <a:endParaRPr lang="en-US" sz="1200" dirty="0">
                        <a:solidFill>
                          <a:schemeClr val="bg1"/>
                        </a:solidFill>
                        <a:effectLst/>
                        <a:latin typeface="Times New Roman" panose="02020603050405020304" pitchFamily="18" charset="0"/>
                        <a:ea typeface="Calibri" panose="020F0502020204030204" pitchFamily="34" charset="0"/>
                      </a:endParaRPr>
                    </a:p>
                  </a:txBody>
                  <a:tcPr marL="68580" marR="68580" marT="0" marB="0">
                    <a:solidFill>
                      <a:srgbClr val="5B6870"/>
                    </a:solidFill>
                  </a:tcPr>
                </a:tc>
                <a:tc>
                  <a:txBody>
                    <a:bodyPr/>
                    <a:lstStyle/>
                    <a:p>
                      <a:pPr marL="0" marR="0" algn="l">
                        <a:lnSpc>
                          <a:spcPct val="107000"/>
                        </a:lnSpc>
                        <a:spcBef>
                          <a:spcPts val="0"/>
                        </a:spcBef>
                        <a:spcAft>
                          <a:spcPts val="800"/>
                        </a:spcAft>
                      </a:pPr>
                      <a:r>
                        <a:rPr lang="en-US" sz="1200" dirty="0" smtClean="0">
                          <a:solidFill>
                            <a:schemeClr val="bg1"/>
                          </a:solidFill>
                          <a:effectLst/>
                        </a:rPr>
                        <a:t>2</a:t>
                      </a:r>
                      <a:endParaRPr lang="en-US" sz="1200" dirty="0">
                        <a:solidFill>
                          <a:schemeClr val="bg1"/>
                        </a:solidFill>
                        <a:effectLst/>
                        <a:latin typeface="Times New Roman" panose="02020603050405020304" pitchFamily="18" charset="0"/>
                        <a:ea typeface="Calibri" panose="020F0502020204030204" pitchFamily="34" charset="0"/>
                      </a:endParaRPr>
                    </a:p>
                  </a:txBody>
                  <a:tcPr marL="68580" marR="68580" marT="0" marB="0">
                    <a:solidFill>
                      <a:srgbClr val="5B6870"/>
                    </a:solidFill>
                  </a:tcPr>
                </a:tc>
                <a:tc>
                  <a:txBody>
                    <a:bodyPr/>
                    <a:lstStyle/>
                    <a:p>
                      <a:pPr marL="0" marR="0" algn="l">
                        <a:lnSpc>
                          <a:spcPct val="107000"/>
                        </a:lnSpc>
                        <a:spcBef>
                          <a:spcPts val="0"/>
                        </a:spcBef>
                        <a:spcAft>
                          <a:spcPts val="800"/>
                        </a:spcAft>
                      </a:pPr>
                      <a:r>
                        <a:rPr lang="en-US" sz="1200" dirty="0" smtClean="0">
                          <a:solidFill>
                            <a:schemeClr val="bg1"/>
                          </a:solidFill>
                          <a:effectLst/>
                        </a:rPr>
                        <a:t>2</a:t>
                      </a:r>
                      <a:endParaRPr lang="en-US" sz="1200" dirty="0">
                        <a:solidFill>
                          <a:schemeClr val="bg1"/>
                        </a:solidFill>
                        <a:effectLst/>
                        <a:latin typeface="Times New Roman" panose="02020603050405020304" pitchFamily="18" charset="0"/>
                        <a:ea typeface="Calibri" panose="020F0502020204030204" pitchFamily="34" charset="0"/>
                      </a:endParaRPr>
                    </a:p>
                  </a:txBody>
                  <a:tcPr marL="68580" marR="68580" marT="0" marB="0">
                    <a:solidFill>
                      <a:srgbClr val="5B6870"/>
                    </a:solidFill>
                  </a:tcPr>
                </a:tc>
              </a:tr>
              <a:tr h="286385">
                <a:tc>
                  <a:txBody>
                    <a:bodyPr/>
                    <a:lstStyle/>
                    <a:p>
                      <a:pPr marL="0" marR="0" algn="l">
                        <a:lnSpc>
                          <a:spcPct val="107000"/>
                        </a:lnSpc>
                        <a:spcBef>
                          <a:spcPts val="0"/>
                        </a:spcBef>
                        <a:spcAft>
                          <a:spcPts val="800"/>
                        </a:spcAft>
                      </a:pPr>
                      <a:r>
                        <a:rPr lang="en-US" sz="1200">
                          <a:effectLst/>
                        </a:rPr>
                        <a:t> </a:t>
                      </a:r>
                      <a:endParaRPr lang="en-US" sz="1200">
                        <a:effectLst/>
                        <a:latin typeface="Times New Roman" panose="02020603050405020304" pitchFamily="18" charset="0"/>
                        <a:ea typeface="Calibri" panose="020F0502020204030204" pitchFamily="34" charset="0"/>
                      </a:endParaRPr>
                    </a:p>
                  </a:txBody>
                  <a:tcPr marL="68580" marR="68580" marT="0" marB="0">
                    <a:solidFill>
                      <a:srgbClr val="5B6870"/>
                    </a:solidFill>
                  </a:tcPr>
                </a:tc>
                <a:tc>
                  <a:txBody>
                    <a:bodyPr/>
                    <a:lstStyle/>
                    <a:p>
                      <a:pPr marL="0" marR="0" algn="l">
                        <a:lnSpc>
                          <a:spcPct val="107000"/>
                        </a:lnSpc>
                        <a:spcBef>
                          <a:spcPts val="0"/>
                        </a:spcBef>
                        <a:spcAft>
                          <a:spcPts val="800"/>
                        </a:spcAft>
                      </a:pPr>
                      <a:r>
                        <a:rPr lang="en-US" sz="1200" dirty="0">
                          <a:solidFill>
                            <a:schemeClr val="bg1"/>
                          </a:solidFill>
                          <a:effectLst/>
                        </a:rPr>
                        <a:t> </a:t>
                      </a:r>
                      <a:r>
                        <a:rPr lang="en-US" sz="1200" dirty="0" smtClean="0">
                          <a:solidFill>
                            <a:schemeClr val="bg1"/>
                          </a:solidFill>
                          <a:effectLst/>
                        </a:rPr>
                        <a:t>02</a:t>
                      </a:r>
                      <a:endParaRPr lang="en-US" sz="1200" dirty="0">
                        <a:solidFill>
                          <a:schemeClr val="bg1"/>
                        </a:solidFill>
                        <a:effectLst/>
                        <a:latin typeface="Times New Roman" panose="02020603050405020304" pitchFamily="18" charset="0"/>
                        <a:ea typeface="Calibri" panose="020F0502020204030204" pitchFamily="34" charset="0"/>
                      </a:endParaRPr>
                    </a:p>
                  </a:txBody>
                  <a:tcPr marL="68580" marR="68580" marT="0" marB="0">
                    <a:solidFill>
                      <a:srgbClr val="5B6870"/>
                    </a:solidFill>
                  </a:tcPr>
                </a:tc>
                <a:tc>
                  <a:txBody>
                    <a:bodyPr/>
                    <a:lstStyle/>
                    <a:p>
                      <a:pPr marL="0" marR="0" algn="l">
                        <a:lnSpc>
                          <a:spcPct val="107000"/>
                        </a:lnSpc>
                        <a:spcBef>
                          <a:spcPts val="0"/>
                        </a:spcBef>
                        <a:spcAft>
                          <a:spcPts val="800"/>
                        </a:spcAft>
                      </a:pPr>
                      <a:r>
                        <a:rPr lang="en-US" sz="1200" dirty="0" smtClean="0">
                          <a:solidFill>
                            <a:schemeClr val="bg1"/>
                          </a:solidFill>
                          <a:effectLst/>
                        </a:rPr>
                        <a:t>11</a:t>
                      </a:r>
                      <a:endParaRPr lang="en-US" sz="1200" dirty="0">
                        <a:solidFill>
                          <a:schemeClr val="bg1"/>
                        </a:solidFill>
                        <a:effectLst/>
                        <a:latin typeface="Times New Roman" panose="02020603050405020304" pitchFamily="18" charset="0"/>
                        <a:ea typeface="Calibri" panose="020F0502020204030204" pitchFamily="34" charset="0"/>
                      </a:endParaRPr>
                    </a:p>
                  </a:txBody>
                  <a:tcPr marL="68580" marR="68580" marT="0" marB="0">
                    <a:solidFill>
                      <a:srgbClr val="5B6870"/>
                    </a:solidFill>
                  </a:tcPr>
                </a:tc>
                <a:tc>
                  <a:txBody>
                    <a:bodyPr/>
                    <a:lstStyle/>
                    <a:p>
                      <a:pPr marL="0" marR="0" algn="l">
                        <a:lnSpc>
                          <a:spcPct val="107000"/>
                        </a:lnSpc>
                        <a:spcBef>
                          <a:spcPts val="0"/>
                        </a:spcBef>
                        <a:spcAft>
                          <a:spcPts val="800"/>
                        </a:spcAft>
                      </a:pPr>
                      <a:r>
                        <a:rPr lang="en-US" sz="1200" dirty="0" smtClean="0">
                          <a:solidFill>
                            <a:schemeClr val="bg1"/>
                          </a:solidFill>
                          <a:effectLst/>
                        </a:rPr>
                        <a:t>4</a:t>
                      </a:r>
                      <a:endParaRPr lang="en-US" sz="1200" dirty="0">
                        <a:solidFill>
                          <a:schemeClr val="bg1"/>
                        </a:solidFill>
                        <a:effectLst/>
                        <a:latin typeface="Times New Roman" panose="02020603050405020304" pitchFamily="18" charset="0"/>
                        <a:ea typeface="Calibri" panose="020F0502020204030204" pitchFamily="34" charset="0"/>
                      </a:endParaRPr>
                    </a:p>
                  </a:txBody>
                  <a:tcPr marL="68580" marR="68580" marT="0" marB="0">
                    <a:solidFill>
                      <a:srgbClr val="5B6870"/>
                    </a:solidFill>
                  </a:tcPr>
                </a:tc>
                <a:tc>
                  <a:txBody>
                    <a:bodyPr/>
                    <a:lstStyle/>
                    <a:p>
                      <a:pPr marL="0" marR="0" algn="l">
                        <a:lnSpc>
                          <a:spcPct val="107000"/>
                        </a:lnSpc>
                        <a:spcBef>
                          <a:spcPts val="0"/>
                        </a:spcBef>
                        <a:spcAft>
                          <a:spcPts val="800"/>
                        </a:spcAft>
                      </a:pPr>
                      <a:r>
                        <a:rPr lang="en-US" sz="1200" dirty="0" smtClean="0">
                          <a:solidFill>
                            <a:schemeClr val="bg1"/>
                          </a:solidFill>
                          <a:effectLst/>
                        </a:rPr>
                        <a:t>1</a:t>
                      </a:r>
                      <a:endParaRPr lang="en-US" sz="1200" dirty="0">
                        <a:solidFill>
                          <a:schemeClr val="bg1"/>
                        </a:solidFill>
                        <a:effectLst/>
                        <a:latin typeface="Times New Roman" panose="02020603050405020304" pitchFamily="18" charset="0"/>
                        <a:ea typeface="Calibri" panose="020F0502020204030204" pitchFamily="34" charset="0"/>
                      </a:endParaRPr>
                    </a:p>
                  </a:txBody>
                  <a:tcPr marL="68580" marR="68580" marT="0" marB="0">
                    <a:solidFill>
                      <a:srgbClr val="5B6870"/>
                    </a:solidFill>
                  </a:tcPr>
                </a:tc>
                <a:tc>
                  <a:txBody>
                    <a:bodyPr/>
                    <a:lstStyle/>
                    <a:p>
                      <a:pPr marL="0" marR="0" algn="l">
                        <a:lnSpc>
                          <a:spcPct val="107000"/>
                        </a:lnSpc>
                        <a:spcBef>
                          <a:spcPts val="0"/>
                        </a:spcBef>
                        <a:spcAft>
                          <a:spcPts val="800"/>
                        </a:spcAft>
                      </a:pPr>
                      <a:r>
                        <a:rPr lang="en-US" sz="1200" dirty="0" smtClean="0">
                          <a:solidFill>
                            <a:schemeClr val="bg1"/>
                          </a:solidFill>
                          <a:effectLst/>
                        </a:rPr>
                        <a:t>1</a:t>
                      </a:r>
                      <a:endParaRPr lang="en-US" sz="1200" dirty="0">
                        <a:solidFill>
                          <a:schemeClr val="bg1"/>
                        </a:solidFill>
                        <a:effectLst/>
                        <a:latin typeface="Times New Roman" panose="02020603050405020304" pitchFamily="18" charset="0"/>
                        <a:ea typeface="Calibri" panose="020F0502020204030204" pitchFamily="34" charset="0"/>
                      </a:endParaRPr>
                    </a:p>
                  </a:txBody>
                  <a:tcPr marL="68580" marR="68580" marT="0" marB="0">
                    <a:solidFill>
                      <a:srgbClr val="5B6870"/>
                    </a:solidFill>
                  </a:tcPr>
                </a:tc>
              </a:tr>
              <a:tr h="286385">
                <a:tc>
                  <a:txBody>
                    <a:bodyPr/>
                    <a:lstStyle/>
                    <a:p>
                      <a:pPr marL="0" marR="0" algn="l">
                        <a:lnSpc>
                          <a:spcPct val="107000"/>
                        </a:lnSpc>
                        <a:spcBef>
                          <a:spcPts val="0"/>
                        </a:spcBef>
                        <a:spcAft>
                          <a:spcPts val="800"/>
                        </a:spcAft>
                      </a:pPr>
                      <a:r>
                        <a:rPr lang="en-US" sz="1200" dirty="0" smtClean="0">
                          <a:solidFill>
                            <a:schemeClr val="tx1"/>
                          </a:solidFill>
                          <a:effectLst/>
                          <a:latin typeface="Times New Roman" panose="02020603050405020304" pitchFamily="18" charset="0"/>
                          <a:ea typeface="Calibri" panose="020F0502020204030204" pitchFamily="34" charset="0"/>
                        </a:rPr>
                        <a:t>TOTAL</a:t>
                      </a:r>
                      <a:endParaRPr lang="en-US" sz="1200" dirty="0">
                        <a:solidFill>
                          <a:schemeClr val="tx1"/>
                        </a:solidFill>
                        <a:effectLst/>
                        <a:latin typeface="Times New Roman" panose="02020603050405020304" pitchFamily="18" charset="0"/>
                        <a:ea typeface="Calibri" panose="020F0502020204030204" pitchFamily="34" charset="0"/>
                      </a:endParaRPr>
                    </a:p>
                  </a:txBody>
                  <a:tcPr marL="68580" marR="68580" marT="0" marB="0">
                    <a:solidFill>
                      <a:srgbClr val="C28E0E"/>
                    </a:solidFill>
                  </a:tcPr>
                </a:tc>
                <a:tc>
                  <a:txBody>
                    <a:bodyPr/>
                    <a:lstStyle/>
                    <a:p>
                      <a:pPr marL="0" marR="0" algn="l">
                        <a:lnSpc>
                          <a:spcPct val="107000"/>
                        </a:lnSpc>
                        <a:spcBef>
                          <a:spcPts val="0"/>
                        </a:spcBef>
                        <a:spcAft>
                          <a:spcPts val="800"/>
                        </a:spcAft>
                      </a:pPr>
                      <a:r>
                        <a:rPr lang="en-US" sz="1200" dirty="0" smtClean="0">
                          <a:solidFill>
                            <a:schemeClr val="tx1"/>
                          </a:solidFill>
                          <a:effectLst/>
                          <a:latin typeface="Times New Roman" panose="02020603050405020304" pitchFamily="18" charset="0"/>
                          <a:ea typeface="Calibri" panose="020F0502020204030204" pitchFamily="34" charset="0"/>
                        </a:rPr>
                        <a:t>All Sections</a:t>
                      </a:r>
                      <a:endParaRPr lang="en-US" sz="1200" dirty="0">
                        <a:solidFill>
                          <a:schemeClr val="tx1"/>
                        </a:solidFill>
                        <a:effectLst/>
                        <a:latin typeface="Times New Roman" panose="02020603050405020304" pitchFamily="18" charset="0"/>
                        <a:ea typeface="Calibri" panose="020F0502020204030204" pitchFamily="34" charset="0"/>
                      </a:endParaRPr>
                    </a:p>
                  </a:txBody>
                  <a:tcPr marL="68580" marR="68580" marT="0" marB="0">
                    <a:solidFill>
                      <a:srgbClr val="C28E0E"/>
                    </a:solidFill>
                  </a:tcPr>
                </a:tc>
                <a:tc>
                  <a:txBody>
                    <a:bodyPr/>
                    <a:lstStyle/>
                    <a:p>
                      <a:pPr marL="0" marR="0" algn="l">
                        <a:lnSpc>
                          <a:spcPct val="107000"/>
                        </a:lnSpc>
                        <a:spcBef>
                          <a:spcPts val="0"/>
                        </a:spcBef>
                        <a:spcAft>
                          <a:spcPts val="800"/>
                        </a:spcAft>
                      </a:pPr>
                      <a:r>
                        <a:rPr lang="en-US" sz="1200" dirty="0" smtClean="0">
                          <a:solidFill>
                            <a:schemeClr val="tx1"/>
                          </a:solidFill>
                          <a:effectLst/>
                          <a:latin typeface="Times New Roman" panose="02020603050405020304" pitchFamily="18" charset="0"/>
                          <a:ea typeface="Calibri" panose="020F0502020204030204" pitchFamily="34" charset="0"/>
                        </a:rPr>
                        <a:t>14</a:t>
                      </a:r>
                      <a:endParaRPr lang="en-US" sz="1200" dirty="0">
                        <a:solidFill>
                          <a:schemeClr val="tx1"/>
                        </a:solidFill>
                        <a:effectLst/>
                        <a:latin typeface="Times New Roman" panose="02020603050405020304" pitchFamily="18" charset="0"/>
                        <a:ea typeface="Calibri" panose="020F0502020204030204" pitchFamily="34" charset="0"/>
                      </a:endParaRPr>
                    </a:p>
                  </a:txBody>
                  <a:tcPr marL="68580" marR="68580" marT="0" marB="0">
                    <a:solidFill>
                      <a:srgbClr val="C28E0E"/>
                    </a:solidFill>
                  </a:tcPr>
                </a:tc>
                <a:tc>
                  <a:txBody>
                    <a:bodyPr/>
                    <a:lstStyle/>
                    <a:p>
                      <a:pPr marL="0" marR="0" algn="l">
                        <a:lnSpc>
                          <a:spcPct val="107000"/>
                        </a:lnSpc>
                        <a:spcBef>
                          <a:spcPts val="0"/>
                        </a:spcBef>
                        <a:spcAft>
                          <a:spcPts val="800"/>
                        </a:spcAft>
                      </a:pPr>
                      <a:r>
                        <a:rPr lang="en-US" sz="1200" dirty="0" smtClean="0">
                          <a:solidFill>
                            <a:schemeClr val="tx1"/>
                          </a:solidFill>
                          <a:effectLst/>
                          <a:latin typeface="Times New Roman" panose="02020603050405020304" pitchFamily="18" charset="0"/>
                          <a:ea typeface="Calibri" panose="020F0502020204030204" pitchFamily="34" charset="0"/>
                        </a:rPr>
                        <a:t>14</a:t>
                      </a:r>
                      <a:endParaRPr lang="en-US" sz="1200" dirty="0">
                        <a:solidFill>
                          <a:schemeClr val="tx1"/>
                        </a:solidFill>
                        <a:effectLst/>
                        <a:latin typeface="Times New Roman" panose="02020603050405020304" pitchFamily="18" charset="0"/>
                        <a:ea typeface="Calibri" panose="020F0502020204030204" pitchFamily="34" charset="0"/>
                      </a:endParaRPr>
                    </a:p>
                  </a:txBody>
                  <a:tcPr marL="68580" marR="68580" marT="0" marB="0">
                    <a:solidFill>
                      <a:srgbClr val="C28E0E"/>
                    </a:solidFill>
                  </a:tcPr>
                </a:tc>
                <a:tc>
                  <a:txBody>
                    <a:bodyPr/>
                    <a:lstStyle/>
                    <a:p>
                      <a:pPr marL="0" marR="0" algn="l">
                        <a:lnSpc>
                          <a:spcPct val="107000"/>
                        </a:lnSpc>
                        <a:spcBef>
                          <a:spcPts val="0"/>
                        </a:spcBef>
                        <a:spcAft>
                          <a:spcPts val="800"/>
                        </a:spcAft>
                      </a:pPr>
                      <a:r>
                        <a:rPr lang="en-US" sz="1200" dirty="0" smtClean="0">
                          <a:solidFill>
                            <a:schemeClr val="tx1"/>
                          </a:solidFill>
                          <a:effectLst/>
                          <a:latin typeface="Times New Roman" panose="02020603050405020304" pitchFamily="18" charset="0"/>
                          <a:ea typeface="Calibri" panose="020F0502020204030204" pitchFamily="34" charset="0"/>
                        </a:rPr>
                        <a:t>3</a:t>
                      </a:r>
                      <a:endParaRPr lang="en-US" sz="1200" dirty="0">
                        <a:solidFill>
                          <a:schemeClr val="tx1"/>
                        </a:solidFill>
                        <a:effectLst/>
                        <a:latin typeface="Times New Roman" panose="02020603050405020304" pitchFamily="18" charset="0"/>
                        <a:ea typeface="Calibri" panose="020F0502020204030204" pitchFamily="34" charset="0"/>
                      </a:endParaRPr>
                    </a:p>
                  </a:txBody>
                  <a:tcPr marL="68580" marR="68580" marT="0" marB="0">
                    <a:solidFill>
                      <a:srgbClr val="C28E0E"/>
                    </a:solidFill>
                  </a:tcPr>
                </a:tc>
                <a:tc>
                  <a:txBody>
                    <a:bodyPr/>
                    <a:lstStyle/>
                    <a:p>
                      <a:pPr marL="0" marR="0" algn="l">
                        <a:lnSpc>
                          <a:spcPct val="107000"/>
                        </a:lnSpc>
                        <a:spcBef>
                          <a:spcPts val="0"/>
                        </a:spcBef>
                        <a:spcAft>
                          <a:spcPts val="800"/>
                        </a:spcAft>
                      </a:pPr>
                      <a:r>
                        <a:rPr lang="en-US" sz="1200" dirty="0" smtClean="0">
                          <a:solidFill>
                            <a:schemeClr val="tx1"/>
                          </a:solidFill>
                          <a:effectLst/>
                          <a:latin typeface="Times New Roman" panose="02020603050405020304" pitchFamily="18" charset="0"/>
                          <a:ea typeface="Calibri" panose="020F0502020204030204" pitchFamily="34" charset="0"/>
                        </a:rPr>
                        <a:t>3</a:t>
                      </a:r>
                      <a:endParaRPr lang="en-US" sz="1200" dirty="0">
                        <a:solidFill>
                          <a:schemeClr val="tx1"/>
                        </a:solidFill>
                        <a:effectLst/>
                        <a:latin typeface="Times New Roman" panose="02020603050405020304" pitchFamily="18" charset="0"/>
                        <a:ea typeface="Calibri" panose="020F0502020204030204" pitchFamily="34" charset="0"/>
                      </a:endParaRPr>
                    </a:p>
                  </a:txBody>
                  <a:tcPr marL="68580" marR="68580" marT="0" marB="0">
                    <a:solidFill>
                      <a:srgbClr val="C28E0E"/>
                    </a:solidFill>
                  </a:tcPr>
                </a:tc>
              </a:tr>
            </a:tbl>
          </a:graphicData>
        </a:graphic>
      </p:graphicFrame>
    </p:spTree>
    <p:extLst>
      <p:ext uri="{BB962C8B-B14F-4D97-AF65-F5344CB8AC3E}">
        <p14:creationId xmlns:p14="http://schemas.microsoft.com/office/powerpoint/2010/main" val="24671927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2096966" y="286807"/>
            <a:ext cx="8229600" cy="588962"/>
          </a:xfrm>
          <a:prstGeom prst="rect">
            <a:avLst/>
          </a:prstGeom>
        </p:spPr>
        <p:txBody>
          <a:bodyPr>
            <a:norm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algn="l"/>
            <a:r>
              <a:rPr lang="en-US" sz="3200" dirty="0"/>
              <a:t>Annual Assessment Report Example</a:t>
            </a:r>
            <a:r>
              <a:rPr lang="en-US" sz="3200" dirty="0" smtClean="0">
                <a:cs typeface="Arial"/>
              </a:rPr>
              <a:t>(cont.) </a:t>
            </a:r>
            <a:endParaRPr lang="en-US" sz="3200" dirty="0">
              <a:cs typeface="Arial"/>
            </a:endParaRPr>
          </a:p>
        </p:txBody>
      </p:sp>
      <p:sp>
        <p:nvSpPr>
          <p:cNvPr id="3" name="Subtitle 2"/>
          <p:cNvSpPr txBox="1">
            <a:spLocks/>
          </p:cNvSpPr>
          <p:nvPr/>
        </p:nvSpPr>
        <p:spPr>
          <a:xfrm>
            <a:off x="2113897" y="927219"/>
            <a:ext cx="6400800" cy="316849"/>
          </a:xfrm>
          <a:prstGeom prst="rect">
            <a:avLst/>
          </a:prstGeom>
        </p:spPr>
        <p:txBody>
          <a:bodyPr vert="horz" lIns="91440" tIns="45720" rIns="91440" bIns="45720" rtlCol="0">
            <a:no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ctr">
              <a:buNone/>
            </a:pPr>
            <a:r>
              <a:rPr lang="en-US" sz="2000" dirty="0" smtClean="0">
                <a:latin typeface="Arial"/>
                <a:cs typeface="Arial"/>
              </a:rPr>
              <a:t>Planning Questions:</a:t>
            </a:r>
            <a:endParaRPr lang="en-US" sz="2000" dirty="0">
              <a:latin typeface="Arial"/>
              <a:cs typeface="Arial"/>
            </a:endParaRPr>
          </a:p>
        </p:txBody>
      </p:sp>
      <p:sp>
        <p:nvSpPr>
          <p:cNvPr id="6" name="TextBox 5"/>
          <p:cNvSpPr txBox="1"/>
          <p:nvPr/>
        </p:nvSpPr>
        <p:spPr>
          <a:xfrm>
            <a:off x="629586" y="1517174"/>
            <a:ext cx="10927829" cy="4832092"/>
          </a:xfrm>
          <a:prstGeom prst="rect">
            <a:avLst/>
          </a:prstGeom>
          <a:noFill/>
        </p:spPr>
        <p:txBody>
          <a:bodyPr wrap="square" rtlCol="0">
            <a:spAutoFit/>
          </a:bodyPr>
          <a:lstStyle/>
          <a:p>
            <a:r>
              <a:rPr lang="en-US" sz="1600" b="1" dirty="0"/>
              <a:t>Describe your assessment findings for the course.  (How and/or to what extent did students achieve the expected learning outcome?)</a:t>
            </a:r>
            <a:endParaRPr lang="en-US" sz="1600" dirty="0"/>
          </a:p>
          <a:p>
            <a:r>
              <a:rPr lang="en-US" sz="1600" dirty="0"/>
              <a:t>We expected 70% of students to demonstrate capstone level in the assignment.  Section 2 had added a library exercise based on last semester's results and approached 70% at capstone level while Section 1 did not. A comparison of the two sections revealed that the two day exercise in the library with a resource specialist on search strategies and identifying valid sources in electronic data bases likely contributed to the difference in performance. An analysis of variance was conducted on the results of a pre-test in both sections and revealed no significant difference.  This suggested the two groups were comparable and approached equivalence. The addition of the library exercise was the only difference.</a:t>
            </a:r>
          </a:p>
          <a:p>
            <a:endParaRPr lang="en-US" sz="1600" b="1" dirty="0" smtClean="0"/>
          </a:p>
          <a:p>
            <a:r>
              <a:rPr lang="en-US" sz="1600" b="1" dirty="0" smtClean="0"/>
              <a:t>Describe </a:t>
            </a:r>
            <a:r>
              <a:rPr lang="en-US" sz="1600" b="1" dirty="0"/>
              <a:t>changes you are planning in your course to help improve student learning relative to the outcome assessed.</a:t>
            </a:r>
            <a:endParaRPr lang="en-US" sz="1600" dirty="0"/>
          </a:p>
          <a:p>
            <a:r>
              <a:rPr lang="en-US" sz="1600" dirty="0"/>
              <a:t>Students in all sections will spend one to two class periods in a structured learning environment with the library resource specialist to demonstrate selection of valid electronic sources.  In addition, we are adding resource materials in Blackboard on selecting electronic data bases. </a:t>
            </a:r>
          </a:p>
          <a:p>
            <a:endParaRPr lang="en-US" sz="1600" dirty="0" smtClean="0">
              <a:latin typeface="Arial Narrow Bold"/>
              <a:cs typeface="Arial Narrow Bold"/>
            </a:endParaRPr>
          </a:p>
          <a:p>
            <a:endParaRPr lang="en-US" sz="2400" dirty="0" smtClean="0">
              <a:latin typeface="Arial Narrow Bold"/>
              <a:cs typeface="Arial Narrow Bold"/>
            </a:endParaRPr>
          </a:p>
          <a:p>
            <a:pPr marL="457200" indent="-457200">
              <a:buFont typeface="+mj-lt"/>
              <a:buAutoNum type="arabicPeriod"/>
            </a:pPr>
            <a:endParaRPr lang="en-US" sz="2400" dirty="0" smtClean="0">
              <a:solidFill>
                <a:srgbClr val="012F6B"/>
              </a:solidFill>
              <a:latin typeface="Arial Narrow Bold"/>
              <a:cs typeface="Arial Narrow Bold"/>
            </a:endParaRPr>
          </a:p>
          <a:p>
            <a:endParaRPr lang="en-US" dirty="0" smtClean="0">
              <a:solidFill>
                <a:srgbClr val="012F6B"/>
              </a:solidFill>
              <a:latin typeface="Helvetica"/>
              <a:cs typeface="Helvetica"/>
            </a:endParaRPr>
          </a:p>
          <a:p>
            <a:endParaRPr lang="en-US" dirty="0">
              <a:solidFill>
                <a:srgbClr val="012F6B"/>
              </a:solidFill>
            </a:endParaRPr>
          </a:p>
        </p:txBody>
      </p:sp>
    </p:spTree>
    <p:extLst>
      <p:ext uri="{BB962C8B-B14F-4D97-AF65-F5344CB8AC3E}">
        <p14:creationId xmlns:p14="http://schemas.microsoft.com/office/powerpoint/2010/main" val="327287476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1532237" y="286807"/>
            <a:ext cx="9094573" cy="588962"/>
          </a:xfrm>
          <a:prstGeom prst="rect">
            <a:avLst/>
          </a:prstGeom>
        </p:spPr>
        <p:txBody>
          <a:bodyPr>
            <a:norm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r>
              <a:rPr lang="en-US" sz="3200" dirty="0" smtClean="0">
                <a:latin typeface="Arial"/>
                <a:cs typeface="Arial"/>
              </a:rPr>
              <a:t>End of Year Three Discussion</a:t>
            </a:r>
            <a:endParaRPr lang="en-US" sz="3200" dirty="0">
              <a:latin typeface="Arial"/>
              <a:cs typeface="Arial"/>
            </a:endParaRPr>
          </a:p>
        </p:txBody>
      </p:sp>
      <p:sp>
        <p:nvSpPr>
          <p:cNvPr id="3" name="Subtitle 2"/>
          <p:cNvSpPr txBox="1">
            <a:spLocks/>
          </p:cNvSpPr>
          <p:nvPr/>
        </p:nvSpPr>
        <p:spPr>
          <a:xfrm>
            <a:off x="3435177" y="927219"/>
            <a:ext cx="5346358" cy="316849"/>
          </a:xfrm>
          <a:prstGeom prst="rect">
            <a:avLst/>
          </a:prstGeom>
        </p:spPr>
        <p:txBody>
          <a:bodyPr vert="horz" lIns="91440" tIns="45720" rIns="91440" bIns="45720" rtlCol="0">
            <a:no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ctr">
              <a:buNone/>
            </a:pPr>
            <a:r>
              <a:rPr lang="en-US" sz="2000" dirty="0" smtClean="0">
                <a:latin typeface="Arial"/>
                <a:cs typeface="Arial"/>
              </a:rPr>
              <a:t>Planning Questions:</a:t>
            </a:r>
            <a:endParaRPr lang="en-US" sz="2000" dirty="0">
              <a:latin typeface="Arial"/>
              <a:cs typeface="Arial"/>
            </a:endParaRPr>
          </a:p>
        </p:txBody>
      </p:sp>
      <p:sp>
        <p:nvSpPr>
          <p:cNvPr id="6" name="TextBox 5"/>
          <p:cNvSpPr txBox="1"/>
          <p:nvPr/>
        </p:nvSpPr>
        <p:spPr>
          <a:xfrm>
            <a:off x="629586" y="1517174"/>
            <a:ext cx="10927829" cy="2862322"/>
          </a:xfrm>
          <a:prstGeom prst="rect">
            <a:avLst/>
          </a:prstGeom>
          <a:noFill/>
        </p:spPr>
        <p:txBody>
          <a:bodyPr wrap="square" rtlCol="0">
            <a:spAutoFit/>
          </a:bodyPr>
          <a:lstStyle/>
          <a:p>
            <a:pPr marL="457200" indent="-457200">
              <a:buFont typeface="+mj-lt"/>
              <a:buAutoNum type="arabicPeriod"/>
            </a:pPr>
            <a:r>
              <a:rPr lang="en-US" sz="2400" dirty="0" smtClean="0">
                <a:latin typeface="Arial Narrow Bold"/>
                <a:cs typeface="Arial Narrow Bold"/>
              </a:rPr>
              <a:t>Using the three annual reports, describe changes made over the three year period</a:t>
            </a:r>
          </a:p>
          <a:p>
            <a:pPr marL="457200" indent="-457200">
              <a:buFont typeface="+mj-lt"/>
              <a:buAutoNum type="arabicPeriod"/>
            </a:pPr>
            <a:r>
              <a:rPr lang="en-US" sz="2400" dirty="0" smtClean="0">
                <a:latin typeface="Arial Narrow Bold"/>
                <a:cs typeface="Arial Narrow Bold"/>
              </a:rPr>
              <a:t>Summarize how changes impacted student performance</a:t>
            </a:r>
          </a:p>
          <a:p>
            <a:pPr marL="457200" indent="-457200">
              <a:buFont typeface="+mj-lt"/>
              <a:buAutoNum type="arabicPeriod"/>
            </a:pPr>
            <a:r>
              <a:rPr lang="en-US" sz="2400" dirty="0" smtClean="0">
                <a:latin typeface="Arial Narrow Bold"/>
                <a:cs typeface="Arial Narrow Bold"/>
              </a:rPr>
              <a:t>Discuss plans for the course moving forward</a:t>
            </a:r>
          </a:p>
          <a:p>
            <a:endParaRPr lang="en-US" sz="2400" dirty="0" smtClean="0">
              <a:latin typeface="Arial Narrow Bold"/>
              <a:cs typeface="Arial Narrow Bold"/>
            </a:endParaRPr>
          </a:p>
          <a:p>
            <a:pPr marL="457200" indent="-457200">
              <a:buFont typeface="+mj-lt"/>
              <a:buAutoNum type="arabicPeriod"/>
            </a:pPr>
            <a:endParaRPr lang="en-US" sz="2400" dirty="0" smtClean="0">
              <a:latin typeface="Arial Narrow Bold"/>
              <a:cs typeface="Arial Narrow Bold"/>
            </a:endParaRPr>
          </a:p>
          <a:p>
            <a:pPr marL="457200" indent="-457200">
              <a:buFont typeface="+mj-lt"/>
              <a:buAutoNum type="arabicPeriod"/>
            </a:pPr>
            <a:endParaRPr lang="en-US" sz="2400" dirty="0" smtClean="0">
              <a:solidFill>
                <a:srgbClr val="012F6B"/>
              </a:solidFill>
              <a:latin typeface="Arial Narrow Bold"/>
              <a:cs typeface="Arial Narrow Bold"/>
            </a:endParaRPr>
          </a:p>
          <a:p>
            <a:endParaRPr lang="en-US" dirty="0" smtClean="0">
              <a:solidFill>
                <a:srgbClr val="012F6B"/>
              </a:solidFill>
              <a:latin typeface="Helvetica"/>
              <a:cs typeface="Helvetica"/>
            </a:endParaRPr>
          </a:p>
          <a:p>
            <a:endParaRPr lang="en-US" dirty="0">
              <a:solidFill>
                <a:srgbClr val="012F6B"/>
              </a:solidFill>
            </a:endParaRPr>
          </a:p>
        </p:txBody>
      </p:sp>
    </p:spTree>
    <p:extLst>
      <p:ext uri="{BB962C8B-B14F-4D97-AF65-F5344CB8AC3E}">
        <p14:creationId xmlns:p14="http://schemas.microsoft.com/office/powerpoint/2010/main" val="94605558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4" name="Group 23"/>
          <p:cNvGrpSpPr/>
          <p:nvPr/>
        </p:nvGrpSpPr>
        <p:grpSpPr>
          <a:xfrm>
            <a:off x="373991" y="1376581"/>
            <a:ext cx="11107951" cy="4859461"/>
            <a:chOff x="324563" y="66765"/>
            <a:chExt cx="11107951" cy="4859461"/>
          </a:xfrm>
          <a:solidFill>
            <a:srgbClr val="C28E0E"/>
          </a:solidFill>
        </p:grpSpPr>
        <p:sp>
          <p:nvSpPr>
            <p:cNvPr id="2" name="Rectangle 1"/>
            <p:cNvSpPr/>
            <p:nvPr/>
          </p:nvSpPr>
          <p:spPr>
            <a:xfrm>
              <a:off x="1004180" y="3408481"/>
              <a:ext cx="2405449" cy="749643"/>
            </a:xfrm>
            <a:prstGeom prst="rect">
              <a:avLst/>
            </a:prstGeom>
            <a:grpFill/>
            <a:ln>
              <a:solidFill>
                <a:schemeClr val="bg1">
                  <a:lumMod val="50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solidFill>
                    <a:schemeClr val="tx1"/>
                  </a:solidFill>
                </a:rPr>
                <a:t>Scientific</a:t>
              </a:r>
            </a:p>
            <a:p>
              <a:pPr algn="ctr"/>
              <a:r>
                <a:rPr lang="en-US" dirty="0" smtClean="0">
                  <a:solidFill>
                    <a:schemeClr val="tx1"/>
                  </a:solidFill>
                </a:rPr>
                <a:t>Ways of Knowing</a:t>
              </a:r>
              <a:endParaRPr lang="en-US" dirty="0">
                <a:solidFill>
                  <a:schemeClr val="tx1"/>
                </a:solidFill>
              </a:endParaRPr>
            </a:p>
          </p:txBody>
        </p:sp>
        <p:sp>
          <p:nvSpPr>
            <p:cNvPr id="3" name="Rectangle 2"/>
            <p:cNvSpPr/>
            <p:nvPr/>
          </p:nvSpPr>
          <p:spPr>
            <a:xfrm>
              <a:off x="3641125" y="3392005"/>
              <a:ext cx="2405449" cy="749643"/>
            </a:xfrm>
            <a:prstGeom prst="rect">
              <a:avLst/>
            </a:prstGeom>
            <a:grpFill/>
            <a:ln>
              <a:solidFill>
                <a:schemeClr val="bg1">
                  <a:lumMod val="50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solidFill>
                    <a:schemeClr val="tx1"/>
                  </a:solidFill>
                </a:rPr>
                <a:t>Social/Behavioral</a:t>
              </a:r>
            </a:p>
            <a:p>
              <a:pPr algn="ctr"/>
              <a:r>
                <a:rPr lang="en-US" dirty="0" smtClean="0">
                  <a:solidFill>
                    <a:schemeClr val="tx1"/>
                  </a:solidFill>
                </a:rPr>
                <a:t>Ways of Knowing</a:t>
              </a:r>
              <a:endParaRPr lang="en-US" dirty="0">
                <a:solidFill>
                  <a:schemeClr val="tx1"/>
                </a:solidFill>
              </a:endParaRPr>
            </a:p>
          </p:txBody>
        </p:sp>
        <p:sp>
          <p:nvSpPr>
            <p:cNvPr id="4" name="Rectangle 3"/>
            <p:cNvSpPr/>
            <p:nvPr/>
          </p:nvSpPr>
          <p:spPr>
            <a:xfrm>
              <a:off x="6390120" y="3395957"/>
              <a:ext cx="2405449" cy="749643"/>
            </a:xfrm>
            <a:prstGeom prst="rect">
              <a:avLst/>
            </a:prstGeom>
            <a:grpFill/>
            <a:ln>
              <a:solidFill>
                <a:schemeClr val="bg1">
                  <a:lumMod val="50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solidFill>
                    <a:schemeClr val="tx1"/>
                  </a:solidFill>
                </a:rPr>
                <a:t>Humanistic</a:t>
              </a:r>
            </a:p>
            <a:p>
              <a:pPr algn="ctr"/>
              <a:r>
                <a:rPr lang="en-US" dirty="0" smtClean="0">
                  <a:solidFill>
                    <a:schemeClr val="tx1"/>
                  </a:solidFill>
                </a:rPr>
                <a:t>Ways of Knowing</a:t>
              </a:r>
              <a:endParaRPr lang="en-US" dirty="0">
                <a:solidFill>
                  <a:schemeClr val="tx1"/>
                </a:solidFill>
              </a:endParaRPr>
            </a:p>
          </p:txBody>
        </p:sp>
        <p:sp>
          <p:nvSpPr>
            <p:cNvPr id="5" name="Rectangle 4"/>
            <p:cNvSpPr/>
            <p:nvPr/>
          </p:nvSpPr>
          <p:spPr>
            <a:xfrm>
              <a:off x="9027065" y="3408481"/>
              <a:ext cx="2405449" cy="749643"/>
            </a:xfrm>
            <a:prstGeom prst="rect">
              <a:avLst/>
            </a:prstGeom>
            <a:grpFill/>
            <a:ln>
              <a:solidFill>
                <a:schemeClr val="bg1">
                  <a:lumMod val="50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solidFill>
                    <a:schemeClr val="tx1"/>
                  </a:solidFill>
                </a:rPr>
                <a:t>Artistic</a:t>
              </a:r>
            </a:p>
            <a:p>
              <a:pPr algn="ctr"/>
              <a:r>
                <a:rPr lang="en-US" dirty="0" smtClean="0">
                  <a:solidFill>
                    <a:schemeClr val="tx1"/>
                  </a:solidFill>
                </a:rPr>
                <a:t>Ways of Knowing</a:t>
              </a:r>
              <a:endParaRPr lang="en-US" dirty="0">
                <a:solidFill>
                  <a:schemeClr val="tx1"/>
                </a:solidFill>
              </a:endParaRPr>
            </a:p>
          </p:txBody>
        </p:sp>
        <p:sp>
          <p:nvSpPr>
            <p:cNvPr id="6" name="Rectangle 5"/>
            <p:cNvSpPr/>
            <p:nvPr/>
          </p:nvSpPr>
          <p:spPr>
            <a:xfrm>
              <a:off x="1718813" y="4176583"/>
              <a:ext cx="2405449" cy="749643"/>
            </a:xfrm>
            <a:prstGeom prst="rect">
              <a:avLst/>
            </a:prstGeom>
            <a:grpFill/>
            <a:ln>
              <a:solidFill>
                <a:schemeClr val="bg1">
                  <a:lumMod val="50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solidFill>
                    <a:schemeClr val="tx1"/>
                  </a:solidFill>
                </a:rPr>
                <a:t>Quantitative Reasoning</a:t>
              </a:r>
              <a:endParaRPr lang="en-US" dirty="0">
                <a:solidFill>
                  <a:schemeClr val="tx1"/>
                </a:solidFill>
              </a:endParaRPr>
            </a:p>
          </p:txBody>
        </p:sp>
        <p:sp>
          <p:nvSpPr>
            <p:cNvPr id="7" name="Rectangle 6"/>
            <p:cNvSpPr/>
            <p:nvPr/>
          </p:nvSpPr>
          <p:spPr>
            <a:xfrm>
              <a:off x="4828333" y="4176581"/>
              <a:ext cx="2405449" cy="749643"/>
            </a:xfrm>
            <a:prstGeom prst="rect">
              <a:avLst/>
            </a:prstGeom>
            <a:grpFill/>
            <a:ln>
              <a:solidFill>
                <a:schemeClr val="bg1">
                  <a:lumMod val="50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solidFill>
                    <a:schemeClr val="tx1"/>
                  </a:solidFill>
                </a:rPr>
                <a:t>Written Communication</a:t>
              </a:r>
              <a:endParaRPr lang="en-US" dirty="0">
                <a:solidFill>
                  <a:schemeClr val="tx1"/>
                </a:solidFill>
              </a:endParaRPr>
            </a:p>
          </p:txBody>
        </p:sp>
        <p:sp>
          <p:nvSpPr>
            <p:cNvPr id="8" name="Rectangle 7"/>
            <p:cNvSpPr/>
            <p:nvPr/>
          </p:nvSpPr>
          <p:spPr>
            <a:xfrm>
              <a:off x="7941275" y="4176581"/>
              <a:ext cx="2405449" cy="749643"/>
            </a:xfrm>
            <a:prstGeom prst="rect">
              <a:avLst/>
            </a:prstGeom>
            <a:grpFill/>
            <a:ln>
              <a:solidFill>
                <a:schemeClr val="bg1">
                  <a:lumMod val="50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solidFill>
                    <a:schemeClr val="tx1"/>
                  </a:solidFill>
                </a:rPr>
                <a:t>Speaking and Listening</a:t>
              </a:r>
              <a:endParaRPr lang="en-US" dirty="0">
                <a:solidFill>
                  <a:schemeClr val="tx1"/>
                </a:solidFill>
              </a:endParaRPr>
            </a:p>
          </p:txBody>
        </p:sp>
        <p:sp>
          <p:nvSpPr>
            <p:cNvPr id="9" name="Rectangle 8"/>
            <p:cNvSpPr/>
            <p:nvPr/>
          </p:nvSpPr>
          <p:spPr>
            <a:xfrm>
              <a:off x="1718812" y="2613259"/>
              <a:ext cx="2405449" cy="749643"/>
            </a:xfrm>
            <a:prstGeom prst="rect">
              <a:avLst/>
            </a:prstGeom>
            <a:grpFill/>
            <a:ln>
              <a:solidFill>
                <a:schemeClr val="bg1">
                  <a:lumMod val="50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solidFill>
                    <a:schemeClr val="tx1"/>
                  </a:solidFill>
                </a:rPr>
                <a:t>Interdisciplinary or</a:t>
              </a:r>
            </a:p>
            <a:p>
              <a:pPr algn="ctr"/>
              <a:r>
                <a:rPr lang="en-US" dirty="0" smtClean="0">
                  <a:solidFill>
                    <a:schemeClr val="tx1"/>
                  </a:solidFill>
                </a:rPr>
                <a:t>Creative</a:t>
              </a:r>
              <a:endParaRPr lang="en-US" dirty="0">
                <a:solidFill>
                  <a:schemeClr val="tx1"/>
                </a:solidFill>
              </a:endParaRPr>
            </a:p>
          </p:txBody>
        </p:sp>
        <p:sp>
          <p:nvSpPr>
            <p:cNvPr id="10" name="Rectangle 9"/>
            <p:cNvSpPr/>
            <p:nvPr/>
          </p:nvSpPr>
          <p:spPr>
            <a:xfrm>
              <a:off x="7968887" y="2608514"/>
              <a:ext cx="2405449" cy="749643"/>
            </a:xfrm>
            <a:prstGeom prst="rect">
              <a:avLst/>
            </a:prstGeom>
            <a:grpFill/>
            <a:ln>
              <a:solidFill>
                <a:schemeClr val="bg1">
                  <a:lumMod val="50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solidFill>
                    <a:schemeClr val="tx1"/>
                  </a:solidFill>
                </a:rPr>
                <a:t>Creative or</a:t>
              </a:r>
            </a:p>
            <a:p>
              <a:pPr algn="ctr"/>
              <a:r>
                <a:rPr lang="en-US" dirty="0" smtClean="0">
                  <a:solidFill>
                    <a:schemeClr val="tx1"/>
                  </a:solidFill>
                </a:rPr>
                <a:t>Interdisciplinary</a:t>
              </a:r>
              <a:endParaRPr lang="en-US" dirty="0">
                <a:solidFill>
                  <a:schemeClr val="tx1"/>
                </a:solidFill>
              </a:endParaRPr>
            </a:p>
          </p:txBody>
        </p:sp>
        <p:sp>
          <p:nvSpPr>
            <p:cNvPr id="11" name="Rectangle 10"/>
            <p:cNvSpPr/>
            <p:nvPr/>
          </p:nvSpPr>
          <p:spPr>
            <a:xfrm>
              <a:off x="4828333" y="1724209"/>
              <a:ext cx="2405449" cy="749643"/>
            </a:xfrm>
            <a:prstGeom prst="rect">
              <a:avLst/>
            </a:prstGeom>
            <a:grpFill/>
            <a:ln>
              <a:solidFill>
                <a:schemeClr val="bg1">
                  <a:lumMod val="50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solidFill>
                    <a:schemeClr val="tx1"/>
                  </a:solidFill>
                </a:rPr>
                <a:t>Major</a:t>
              </a:r>
              <a:endParaRPr lang="en-US" dirty="0">
                <a:solidFill>
                  <a:schemeClr val="tx1"/>
                </a:solidFill>
              </a:endParaRPr>
            </a:p>
          </p:txBody>
        </p:sp>
        <p:sp>
          <p:nvSpPr>
            <p:cNvPr id="14" name="Left-Right Arrow 13"/>
            <p:cNvSpPr/>
            <p:nvPr/>
          </p:nvSpPr>
          <p:spPr>
            <a:xfrm rot="20076483">
              <a:off x="3957568" y="2063653"/>
              <a:ext cx="822083" cy="484632"/>
            </a:xfrm>
            <a:prstGeom prst="leftRightArrow">
              <a:avLst/>
            </a:prstGeom>
            <a:grpFill/>
            <a:ln>
              <a:solidFill>
                <a:schemeClr val="bg1">
                  <a:lumMod val="50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5" name="Left-Right Arrow 14"/>
            <p:cNvSpPr/>
            <p:nvPr/>
          </p:nvSpPr>
          <p:spPr>
            <a:xfrm rot="12541669">
              <a:off x="7298910" y="2044278"/>
              <a:ext cx="835111" cy="484632"/>
            </a:xfrm>
            <a:prstGeom prst="leftRightArrow">
              <a:avLst/>
            </a:prstGeom>
            <a:grpFill/>
            <a:ln>
              <a:solidFill>
                <a:schemeClr val="bg1">
                  <a:lumMod val="50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6" name="Rectangle 15"/>
            <p:cNvSpPr/>
            <p:nvPr/>
          </p:nvSpPr>
          <p:spPr>
            <a:xfrm>
              <a:off x="4828333" y="66765"/>
              <a:ext cx="2405449" cy="749643"/>
            </a:xfrm>
            <a:prstGeom prst="rect">
              <a:avLst/>
            </a:prstGeom>
            <a:grpFill/>
            <a:ln>
              <a:solidFill>
                <a:schemeClr val="bg1">
                  <a:lumMod val="50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solidFill>
                    <a:schemeClr val="tx1"/>
                  </a:solidFill>
                </a:rPr>
                <a:t>Capstone</a:t>
              </a:r>
              <a:endParaRPr lang="en-US" dirty="0">
                <a:solidFill>
                  <a:schemeClr val="tx1"/>
                </a:solidFill>
              </a:endParaRPr>
            </a:p>
          </p:txBody>
        </p:sp>
        <p:sp>
          <p:nvSpPr>
            <p:cNvPr id="18" name="Up-Down Arrow 17"/>
            <p:cNvSpPr/>
            <p:nvPr/>
          </p:nvSpPr>
          <p:spPr>
            <a:xfrm>
              <a:off x="5788741" y="935717"/>
              <a:ext cx="484632" cy="724930"/>
            </a:xfrm>
            <a:prstGeom prst="upDownArrow">
              <a:avLst/>
            </a:prstGeom>
            <a:grpFill/>
            <a:ln>
              <a:solidFill>
                <a:schemeClr val="bg1">
                  <a:lumMod val="50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9" name="TextBox 18"/>
            <p:cNvSpPr txBox="1"/>
            <p:nvPr/>
          </p:nvSpPr>
          <p:spPr>
            <a:xfrm>
              <a:off x="361634" y="4289792"/>
              <a:ext cx="715855" cy="523220"/>
            </a:xfrm>
            <a:prstGeom prst="rect">
              <a:avLst/>
            </a:prstGeom>
            <a:grpFill/>
          </p:spPr>
          <p:txBody>
            <a:bodyPr wrap="square" rtlCol="0">
              <a:spAutoFit/>
            </a:bodyPr>
            <a:lstStyle/>
            <a:p>
              <a:r>
                <a:rPr lang="en-US" sz="1400" dirty="0" smtClean="0"/>
                <a:t>100 Level</a:t>
              </a:r>
              <a:endParaRPr lang="en-US" sz="1400" dirty="0"/>
            </a:p>
          </p:txBody>
        </p:sp>
        <p:sp>
          <p:nvSpPr>
            <p:cNvPr id="20" name="TextBox 19"/>
            <p:cNvSpPr txBox="1"/>
            <p:nvPr/>
          </p:nvSpPr>
          <p:spPr>
            <a:xfrm>
              <a:off x="324563" y="3470300"/>
              <a:ext cx="679617" cy="523220"/>
            </a:xfrm>
            <a:prstGeom prst="rect">
              <a:avLst/>
            </a:prstGeom>
            <a:grpFill/>
          </p:spPr>
          <p:txBody>
            <a:bodyPr wrap="square" rtlCol="0">
              <a:spAutoFit/>
            </a:bodyPr>
            <a:lstStyle/>
            <a:p>
              <a:r>
                <a:rPr lang="en-US" sz="1400" dirty="0" smtClean="0"/>
                <a:t>200</a:t>
              </a:r>
            </a:p>
            <a:p>
              <a:r>
                <a:rPr lang="en-US" sz="1400" dirty="0" smtClean="0"/>
                <a:t>Level</a:t>
              </a:r>
              <a:endParaRPr lang="en-US" sz="1400" dirty="0"/>
            </a:p>
          </p:txBody>
        </p:sp>
        <p:sp>
          <p:nvSpPr>
            <p:cNvPr id="21" name="TextBox 20"/>
            <p:cNvSpPr txBox="1"/>
            <p:nvPr/>
          </p:nvSpPr>
          <p:spPr>
            <a:xfrm>
              <a:off x="380583" y="2692336"/>
              <a:ext cx="695261" cy="523220"/>
            </a:xfrm>
            <a:prstGeom prst="rect">
              <a:avLst/>
            </a:prstGeom>
            <a:grpFill/>
          </p:spPr>
          <p:txBody>
            <a:bodyPr wrap="square" rtlCol="0">
              <a:spAutoFit/>
            </a:bodyPr>
            <a:lstStyle/>
            <a:p>
              <a:r>
                <a:rPr lang="en-US" sz="1400" dirty="0" smtClean="0"/>
                <a:t>300 Level</a:t>
              </a:r>
              <a:endParaRPr lang="en-US" sz="1400" dirty="0"/>
            </a:p>
          </p:txBody>
        </p:sp>
        <p:sp>
          <p:nvSpPr>
            <p:cNvPr id="22" name="TextBox 21"/>
            <p:cNvSpPr txBox="1"/>
            <p:nvPr/>
          </p:nvSpPr>
          <p:spPr>
            <a:xfrm>
              <a:off x="380583" y="215555"/>
              <a:ext cx="675502" cy="523220"/>
            </a:xfrm>
            <a:prstGeom prst="rect">
              <a:avLst/>
            </a:prstGeom>
            <a:grpFill/>
          </p:spPr>
          <p:txBody>
            <a:bodyPr wrap="square" rtlCol="0">
              <a:spAutoFit/>
            </a:bodyPr>
            <a:lstStyle/>
            <a:p>
              <a:r>
                <a:rPr lang="en-US" sz="1400" dirty="0" smtClean="0"/>
                <a:t>400 Level</a:t>
              </a:r>
              <a:endParaRPr lang="en-US" sz="1400" dirty="0"/>
            </a:p>
          </p:txBody>
        </p:sp>
        <p:sp>
          <p:nvSpPr>
            <p:cNvPr id="23" name="Left-Right Arrow 22"/>
            <p:cNvSpPr/>
            <p:nvPr/>
          </p:nvSpPr>
          <p:spPr>
            <a:xfrm>
              <a:off x="4283677" y="2685234"/>
              <a:ext cx="3525794" cy="530322"/>
            </a:xfrm>
            <a:prstGeom prst="leftRightArrow">
              <a:avLst/>
            </a:prstGeom>
            <a:grpFill/>
            <a:ln>
              <a:solidFill>
                <a:schemeClr val="bg1">
                  <a:lumMod val="50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sp>
        <p:nvSpPr>
          <p:cNvPr id="12" name="TextBox 11"/>
          <p:cNvSpPr txBox="1"/>
          <p:nvPr/>
        </p:nvSpPr>
        <p:spPr>
          <a:xfrm>
            <a:off x="769404" y="333491"/>
            <a:ext cx="9704172" cy="584775"/>
          </a:xfrm>
          <a:prstGeom prst="rect">
            <a:avLst/>
          </a:prstGeom>
          <a:noFill/>
        </p:spPr>
        <p:txBody>
          <a:bodyPr wrap="square" rtlCol="0">
            <a:spAutoFit/>
          </a:bodyPr>
          <a:lstStyle/>
          <a:p>
            <a:pPr algn="ctr"/>
            <a:r>
              <a:rPr lang="en-US" sz="3200" dirty="0" smtClean="0"/>
              <a:t>Organizing a Coherent General Education Experience</a:t>
            </a:r>
            <a:endParaRPr lang="en-US" sz="3200" dirty="0"/>
          </a:p>
        </p:txBody>
      </p:sp>
    </p:spTree>
    <p:extLst>
      <p:ext uri="{BB962C8B-B14F-4D97-AF65-F5344CB8AC3E}">
        <p14:creationId xmlns:p14="http://schemas.microsoft.com/office/powerpoint/2010/main" val="358513707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2182280" y="182153"/>
            <a:ext cx="8229600" cy="588962"/>
          </a:xfrm>
          <a:prstGeom prst="rect">
            <a:avLst/>
          </a:prstGeom>
        </p:spPr>
        <p:txBody>
          <a:bodyPr>
            <a:norm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algn="l"/>
            <a:r>
              <a:rPr lang="en-US" sz="3200" b="1" dirty="0" smtClean="0">
                <a:solidFill>
                  <a:prstClr val="black"/>
                </a:solidFill>
                <a:latin typeface="Arial"/>
                <a:cs typeface="Arial"/>
              </a:rPr>
              <a:t>So, What is a signature assignment?</a:t>
            </a:r>
            <a:endParaRPr lang="en-US" sz="3200" b="1" dirty="0">
              <a:solidFill>
                <a:prstClr val="black"/>
              </a:solidFill>
              <a:latin typeface="Arial"/>
              <a:cs typeface="Arial"/>
            </a:endParaRPr>
          </a:p>
        </p:txBody>
      </p:sp>
      <p:sp>
        <p:nvSpPr>
          <p:cNvPr id="3" name="Subtitle 2"/>
          <p:cNvSpPr txBox="1">
            <a:spLocks/>
          </p:cNvSpPr>
          <p:nvPr/>
        </p:nvSpPr>
        <p:spPr>
          <a:xfrm>
            <a:off x="2182280" y="800222"/>
            <a:ext cx="6400800" cy="316849"/>
          </a:xfrm>
          <a:prstGeom prst="rect">
            <a:avLst/>
          </a:prstGeom>
        </p:spPr>
        <p:txBody>
          <a:bodyPr vert="horz" lIns="91440" tIns="45720" rIns="91440" bIns="45720" rtlCol="0">
            <a:no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None/>
            </a:pPr>
            <a:endParaRPr lang="en-US" sz="2000" dirty="0">
              <a:solidFill>
                <a:prstClr val="white">
                  <a:lumMod val="65000"/>
                </a:prstClr>
              </a:solidFill>
              <a:latin typeface="Arial"/>
              <a:cs typeface="Arial"/>
            </a:endParaRPr>
          </a:p>
        </p:txBody>
      </p:sp>
      <p:cxnSp>
        <p:nvCxnSpPr>
          <p:cNvPr id="4" name="Straight Connector 3"/>
          <p:cNvCxnSpPr/>
          <p:nvPr/>
        </p:nvCxnSpPr>
        <p:spPr>
          <a:xfrm>
            <a:off x="2144184" y="771115"/>
            <a:ext cx="7904057" cy="0"/>
          </a:xfrm>
          <a:prstGeom prst="line">
            <a:avLst/>
          </a:prstGeom>
        </p:spPr>
        <p:style>
          <a:lnRef idx="1">
            <a:schemeClr val="dk1"/>
          </a:lnRef>
          <a:fillRef idx="0">
            <a:schemeClr val="dk1"/>
          </a:fillRef>
          <a:effectRef idx="0">
            <a:schemeClr val="dk1"/>
          </a:effectRef>
          <a:fontRef idx="minor">
            <a:schemeClr val="tx1"/>
          </a:fontRef>
        </p:style>
      </p:cxnSp>
      <p:sp>
        <p:nvSpPr>
          <p:cNvPr id="6" name="TextBox 5"/>
          <p:cNvSpPr txBox="1"/>
          <p:nvPr/>
        </p:nvSpPr>
        <p:spPr>
          <a:xfrm>
            <a:off x="2226008" y="2154047"/>
            <a:ext cx="7740407" cy="2215991"/>
          </a:xfrm>
          <a:prstGeom prst="rect">
            <a:avLst/>
          </a:prstGeom>
          <a:noFill/>
        </p:spPr>
        <p:txBody>
          <a:bodyPr wrap="square" rtlCol="0">
            <a:spAutoFit/>
          </a:bodyPr>
          <a:lstStyle/>
          <a:p>
            <a:pPr algn="ctr" defTabSz="457200"/>
            <a:r>
              <a:rPr lang="en-US" sz="3200" dirty="0" smtClean="0">
                <a:solidFill>
                  <a:prstClr val="black"/>
                </a:solidFill>
                <a:latin typeface="Arial"/>
                <a:cs typeface="Arial"/>
              </a:rPr>
              <a:t>An assignment that “…meets a set of broad specifications for a particular area…” of a core curriculum.</a:t>
            </a:r>
          </a:p>
          <a:p>
            <a:pPr algn="ctr" defTabSz="457200"/>
            <a:r>
              <a:rPr lang="en-US" sz="1400" dirty="0">
                <a:solidFill>
                  <a:prstClr val="black"/>
                </a:solidFill>
                <a:latin typeface="Arial"/>
                <a:cs typeface="Arial"/>
              </a:rPr>
              <a:t>Pat Hutchings, Natasha A. Jankowski &amp; Kathryn E. Schultz (2016) Designing</a:t>
            </a:r>
          </a:p>
          <a:p>
            <a:pPr algn="ctr" defTabSz="457200"/>
            <a:r>
              <a:rPr lang="en-US" sz="1400" dirty="0">
                <a:solidFill>
                  <a:prstClr val="black"/>
                </a:solidFill>
                <a:latin typeface="Arial"/>
                <a:cs typeface="Arial"/>
              </a:rPr>
              <a:t>Effective Classroom Assignments: Intellectual Work Worth Sharing, Change: The Magazine of</a:t>
            </a:r>
          </a:p>
          <a:p>
            <a:pPr algn="ctr" defTabSz="457200"/>
            <a:r>
              <a:rPr lang="en-US" sz="1400" dirty="0">
                <a:solidFill>
                  <a:prstClr val="black"/>
                </a:solidFill>
                <a:latin typeface="Arial"/>
                <a:cs typeface="Arial"/>
              </a:rPr>
              <a:t>Higher Learning, 48:1, 6-15, DOI: 10.1080/00091383.2016.1121080</a:t>
            </a:r>
            <a:endParaRPr lang="en-US" sz="1400" dirty="0" smtClean="0">
              <a:solidFill>
                <a:prstClr val="black"/>
              </a:solidFill>
              <a:latin typeface="Arial"/>
              <a:cs typeface="Arial"/>
            </a:endParaRPr>
          </a:p>
        </p:txBody>
      </p:sp>
    </p:spTree>
    <p:extLst>
      <p:ext uri="{BB962C8B-B14F-4D97-AF65-F5344CB8AC3E}">
        <p14:creationId xmlns:p14="http://schemas.microsoft.com/office/powerpoint/2010/main" val="208849049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2096966" y="695975"/>
            <a:ext cx="8229600" cy="588962"/>
          </a:xfrm>
          <a:prstGeom prst="rect">
            <a:avLst/>
          </a:prstGeom>
        </p:spPr>
        <p:txBody>
          <a:bodyPr>
            <a:no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r>
              <a:rPr lang="en-US" sz="3200" dirty="0" smtClean="0">
                <a:latin typeface="Arial"/>
                <a:cs typeface="Arial"/>
              </a:rPr>
              <a:t>Why this discussion, Why now?</a:t>
            </a:r>
            <a:endParaRPr lang="en-US" sz="3200" dirty="0">
              <a:latin typeface="Arial"/>
              <a:cs typeface="Arial"/>
            </a:endParaRPr>
          </a:p>
        </p:txBody>
      </p:sp>
      <p:sp>
        <p:nvSpPr>
          <p:cNvPr id="6" name="TextBox 5"/>
          <p:cNvSpPr txBox="1"/>
          <p:nvPr/>
        </p:nvSpPr>
        <p:spPr>
          <a:xfrm>
            <a:off x="2629307" y="1962017"/>
            <a:ext cx="7164918" cy="2862322"/>
          </a:xfrm>
          <a:prstGeom prst="rect">
            <a:avLst/>
          </a:prstGeom>
          <a:noFill/>
        </p:spPr>
        <p:txBody>
          <a:bodyPr wrap="square" rtlCol="0">
            <a:spAutoFit/>
          </a:bodyPr>
          <a:lstStyle/>
          <a:p>
            <a:pPr marL="285750" indent="-285750">
              <a:buFont typeface="Arial" panose="020B0604020202020204" pitchFamily="34" charset="0"/>
              <a:buChar char="•"/>
            </a:pPr>
            <a:r>
              <a:rPr lang="en-US" dirty="0" smtClean="0">
                <a:solidFill>
                  <a:srgbClr val="012F6B"/>
                </a:solidFill>
                <a:latin typeface="Helvetica"/>
                <a:cs typeface="Helvetica"/>
              </a:rPr>
              <a:t>Review of course level assessments reveals that current general education program lacks coherence suggesting that students are not able to connect general education and the major in meaningful ways</a:t>
            </a:r>
          </a:p>
          <a:p>
            <a:pPr marL="285750" indent="-285750">
              <a:buFont typeface="Arial" panose="020B0604020202020204" pitchFamily="34" charset="0"/>
              <a:buChar char="•"/>
            </a:pPr>
            <a:r>
              <a:rPr lang="en-US" dirty="0" smtClean="0">
                <a:solidFill>
                  <a:srgbClr val="012F6B"/>
                </a:solidFill>
                <a:latin typeface="Helvetica"/>
                <a:cs typeface="Helvetica"/>
              </a:rPr>
              <a:t>Need to increase curricular efficiency in a tight budgetary environment, and commitment to improving student success evidenced by improved persistence to graduation indicate that this is a good time to begin a discussion of general education programmatic changes </a:t>
            </a:r>
          </a:p>
          <a:p>
            <a:endParaRPr lang="en-US" dirty="0">
              <a:solidFill>
                <a:srgbClr val="012F6B"/>
              </a:solidFill>
            </a:endParaRPr>
          </a:p>
        </p:txBody>
      </p:sp>
    </p:spTree>
    <p:extLst>
      <p:ext uri="{BB962C8B-B14F-4D97-AF65-F5344CB8AC3E}">
        <p14:creationId xmlns:p14="http://schemas.microsoft.com/office/powerpoint/2010/main" val="381687444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2096966" y="695975"/>
            <a:ext cx="8229600" cy="588962"/>
          </a:xfrm>
          <a:prstGeom prst="rect">
            <a:avLst/>
          </a:prstGeom>
        </p:spPr>
        <p:txBody>
          <a:bodyPr>
            <a:no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r>
              <a:rPr lang="en-US" sz="3200" dirty="0" smtClean="0">
                <a:latin typeface="Arial"/>
                <a:cs typeface="Arial"/>
              </a:rPr>
              <a:t>What the proposal is, What it is not</a:t>
            </a:r>
            <a:endParaRPr lang="en-US" sz="3200" dirty="0">
              <a:latin typeface="Arial"/>
              <a:cs typeface="Arial"/>
            </a:endParaRPr>
          </a:p>
        </p:txBody>
      </p:sp>
      <p:sp>
        <p:nvSpPr>
          <p:cNvPr id="6" name="TextBox 5"/>
          <p:cNvSpPr txBox="1"/>
          <p:nvPr/>
        </p:nvSpPr>
        <p:spPr>
          <a:xfrm>
            <a:off x="2629307" y="1508936"/>
            <a:ext cx="7164918" cy="5078313"/>
          </a:xfrm>
          <a:prstGeom prst="rect">
            <a:avLst/>
          </a:prstGeom>
          <a:noFill/>
        </p:spPr>
        <p:txBody>
          <a:bodyPr wrap="square" rtlCol="0">
            <a:spAutoFit/>
          </a:bodyPr>
          <a:lstStyle/>
          <a:p>
            <a:r>
              <a:rPr lang="en-US" dirty="0" smtClean="0">
                <a:solidFill>
                  <a:srgbClr val="012F6B"/>
                </a:solidFill>
                <a:latin typeface="Helvetica"/>
                <a:cs typeface="Helvetica"/>
              </a:rPr>
              <a:t>The proposal is two related but independent proposals:</a:t>
            </a:r>
          </a:p>
          <a:p>
            <a:pPr marL="342900" indent="-342900">
              <a:buFont typeface="+mj-lt"/>
              <a:buAutoNum type="arabicPeriod"/>
            </a:pPr>
            <a:r>
              <a:rPr lang="en-US" dirty="0" smtClean="0">
                <a:solidFill>
                  <a:srgbClr val="012F6B"/>
                </a:solidFill>
                <a:latin typeface="Helvetica"/>
                <a:cs typeface="Helvetica"/>
              </a:rPr>
              <a:t> Primary proposal it is an assessment strategy intended to help ensure that all students achieve the statewide General Education SLO’s and (along with our programmatic assessment) to communicate the distinctive quality of graduates and a PFW baccalaureate degree to our external constituents.</a:t>
            </a:r>
          </a:p>
          <a:p>
            <a:pPr marL="342900" indent="-342900">
              <a:buFont typeface="+mj-lt"/>
              <a:buAutoNum type="arabicPeriod"/>
            </a:pPr>
            <a:r>
              <a:rPr lang="en-US" dirty="0" smtClean="0">
                <a:solidFill>
                  <a:srgbClr val="012F6B"/>
                </a:solidFill>
                <a:latin typeface="Helvetica"/>
                <a:cs typeface="Helvetica"/>
              </a:rPr>
              <a:t>Secondary proposal is grounded in research on best practice and represents my recommendation of how we might change general education to improve the integration of general education and the major to increase curricular coherence, efficiency, and student success.</a:t>
            </a:r>
          </a:p>
          <a:p>
            <a:endParaRPr lang="en-US" dirty="0" smtClean="0">
              <a:solidFill>
                <a:srgbClr val="012F6B"/>
              </a:solidFill>
              <a:latin typeface="Helvetica"/>
              <a:cs typeface="Helvetica"/>
            </a:endParaRPr>
          </a:p>
          <a:p>
            <a:r>
              <a:rPr lang="en-US" dirty="0" smtClean="0">
                <a:solidFill>
                  <a:srgbClr val="012F6B"/>
                </a:solidFill>
                <a:latin typeface="Helvetica"/>
                <a:cs typeface="Helvetica"/>
              </a:rPr>
              <a:t>The proposal is not:</a:t>
            </a:r>
          </a:p>
          <a:p>
            <a:pPr marL="342900" indent="-342900">
              <a:buFont typeface="+mj-lt"/>
              <a:buAutoNum type="arabicPeriod"/>
            </a:pPr>
            <a:r>
              <a:rPr lang="en-US" dirty="0" smtClean="0">
                <a:solidFill>
                  <a:srgbClr val="012F6B"/>
                </a:solidFill>
                <a:latin typeface="Helvetica"/>
                <a:cs typeface="Helvetica"/>
              </a:rPr>
              <a:t>An attempt to change general education with token involvement from faculty</a:t>
            </a:r>
          </a:p>
          <a:p>
            <a:pPr marL="342900" indent="-342900">
              <a:buFont typeface="+mj-lt"/>
              <a:buAutoNum type="arabicPeriod"/>
            </a:pPr>
            <a:r>
              <a:rPr lang="en-US" dirty="0" smtClean="0">
                <a:solidFill>
                  <a:srgbClr val="012F6B"/>
                </a:solidFill>
                <a:latin typeface="Helvetica"/>
                <a:cs typeface="Helvetica"/>
              </a:rPr>
              <a:t>Anywhere close to final…</a:t>
            </a:r>
          </a:p>
          <a:p>
            <a:endParaRPr lang="en-US" dirty="0" smtClean="0">
              <a:solidFill>
                <a:srgbClr val="012F6B"/>
              </a:solidFill>
              <a:latin typeface="Helvetica"/>
              <a:cs typeface="Helvetica"/>
            </a:endParaRPr>
          </a:p>
          <a:p>
            <a:endParaRPr lang="en-US" dirty="0">
              <a:solidFill>
                <a:srgbClr val="012F6B"/>
              </a:solidFill>
            </a:endParaRPr>
          </a:p>
        </p:txBody>
      </p:sp>
    </p:spTree>
    <p:extLst>
      <p:ext uri="{BB962C8B-B14F-4D97-AF65-F5344CB8AC3E}">
        <p14:creationId xmlns:p14="http://schemas.microsoft.com/office/powerpoint/2010/main" val="63476295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2096966" y="695975"/>
            <a:ext cx="8229600" cy="588962"/>
          </a:xfrm>
          <a:prstGeom prst="rect">
            <a:avLst/>
          </a:prstGeom>
        </p:spPr>
        <p:txBody>
          <a:bodyPr>
            <a:no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r>
              <a:rPr lang="en-US" sz="3200" dirty="0" smtClean="0">
                <a:latin typeface="Arial"/>
                <a:cs typeface="Arial"/>
              </a:rPr>
              <a:t>Provide Input</a:t>
            </a:r>
            <a:endParaRPr lang="en-US" sz="3200" dirty="0">
              <a:latin typeface="Arial"/>
              <a:cs typeface="Arial"/>
            </a:endParaRPr>
          </a:p>
        </p:txBody>
      </p:sp>
      <p:sp>
        <p:nvSpPr>
          <p:cNvPr id="6" name="TextBox 5"/>
          <p:cNvSpPr txBox="1"/>
          <p:nvPr/>
        </p:nvSpPr>
        <p:spPr>
          <a:xfrm>
            <a:off x="2629307" y="1508936"/>
            <a:ext cx="7164918" cy="1477328"/>
          </a:xfrm>
          <a:prstGeom prst="rect">
            <a:avLst/>
          </a:prstGeom>
          <a:noFill/>
        </p:spPr>
        <p:txBody>
          <a:bodyPr wrap="square" rtlCol="0">
            <a:spAutoFit/>
          </a:bodyPr>
          <a:lstStyle/>
          <a:p>
            <a:r>
              <a:rPr lang="en-US" dirty="0">
                <a:solidFill>
                  <a:srgbClr val="012F6B"/>
                </a:solidFill>
              </a:rPr>
              <a:t>Link: </a:t>
            </a:r>
            <a:r>
              <a:rPr lang="en-US" dirty="0">
                <a:solidFill>
                  <a:srgbClr val="012F6B"/>
                </a:solidFill>
                <a:hlinkClick r:id="rId2"/>
              </a:rPr>
              <a:t>https://</a:t>
            </a:r>
            <a:r>
              <a:rPr lang="en-US" dirty="0" smtClean="0">
                <a:solidFill>
                  <a:srgbClr val="012F6B"/>
                </a:solidFill>
                <a:hlinkClick r:id="rId2"/>
              </a:rPr>
              <a:t>purdue.ca1.qualtrics.com/jfe/form/SV_25HKjTv0ueGWICN</a:t>
            </a:r>
            <a:endParaRPr lang="en-US" dirty="0" smtClean="0">
              <a:solidFill>
                <a:srgbClr val="012F6B"/>
              </a:solidFill>
            </a:endParaRPr>
          </a:p>
          <a:p>
            <a:endParaRPr lang="en-US" dirty="0">
              <a:solidFill>
                <a:srgbClr val="012F6B"/>
              </a:solidFill>
            </a:endParaRPr>
          </a:p>
          <a:p>
            <a:endParaRPr lang="en-US" dirty="0" smtClean="0">
              <a:solidFill>
                <a:srgbClr val="012F6B"/>
              </a:solidFill>
            </a:endParaRPr>
          </a:p>
          <a:p>
            <a:endParaRPr lang="en-US" dirty="0">
              <a:solidFill>
                <a:srgbClr val="012F6B"/>
              </a:solidFill>
            </a:endParaRPr>
          </a:p>
          <a:p>
            <a:endParaRPr lang="en-US" dirty="0">
              <a:solidFill>
                <a:srgbClr val="012F6B"/>
              </a:solidFill>
            </a:endParaRPr>
          </a:p>
        </p:txBody>
      </p:sp>
      <p:pic>
        <p:nvPicPr>
          <p:cNvPr id="3" name="Picture 2"/>
          <p:cNvPicPr>
            <a:picLocks noChangeAspect="1"/>
          </p:cNvPicPr>
          <p:nvPr/>
        </p:nvPicPr>
        <p:blipFill>
          <a:blip r:embed="rId3"/>
          <a:stretch>
            <a:fillRect/>
          </a:stretch>
        </p:blipFill>
        <p:spPr>
          <a:xfrm>
            <a:off x="4351619" y="2401311"/>
            <a:ext cx="3175724" cy="3175724"/>
          </a:xfrm>
          <a:prstGeom prst="rect">
            <a:avLst/>
          </a:prstGeom>
        </p:spPr>
      </p:pic>
    </p:spTree>
    <p:extLst>
      <p:ext uri="{BB962C8B-B14F-4D97-AF65-F5344CB8AC3E}">
        <p14:creationId xmlns:p14="http://schemas.microsoft.com/office/powerpoint/2010/main" val="99790624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2096966" y="695975"/>
            <a:ext cx="8229600" cy="588962"/>
          </a:xfrm>
          <a:prstGeom prst="rect">
            <a:avLst/>
          </a:prstGeom>
        </p:spPr>
        <p:txBody>
          <a:bodyPr>
            <a:no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r>
              <a:rPr lang="en-US" sz="3200" dirty="0" smtClean="0">
                <a:latin typeface="Arial"/>
                <a:cs typeface="Arial"/>
              </a:rPr>
              <a:t>Current General Education  and </a:t>
            </a:r>
          </a:p>
          <a:p>
            <a:r>
              <a:rPr lang="en-US" sz="3200" dirty="0" smtClean="0">
                <a:latin typeface="Arial"/>
                <a:cs typeface="Arial"/>
              </a:rPr>
              <a:t>General Education Assessment </a:t>
            </a:r>
            <a:endParaRPr lang="en-US" sz="3200" dirty="0">
              <a:latin typeface="Arial"/>
              <a:cs typeface="Arial"/>
            </a:endParaRPr>
          </a:p>
        </p:txBody>
      </p:sp>
      <p:sp>
        <p:nvSpPr>
          <p:cNvPr id="3" name="Subtitle 2"/>
          <p:cNvSpPr txBox="1">
            <a:spLocks/>
          </p:cNvSpPr>
          <p:nvPr/>
        </p:nvSpPr>
        <p:spPr>
          <a:xfrm>
            <a:off x="2188038" y="1787445"/>
            <a:ext cx="6400800" cy="316849"/>
          </a:xfrm>
          <a:prstGeom prst="rect">
            <a:avLst/>
          </a:prstGeom>
        </p:spPr>
        <p:txBody>
          <a:bodyPr vert="horz" lIns="91440" tIns="45720" rIns="91440" bIns="45720" rtlCol="0">
            <a:no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None/>
            </a:pPr>
            <a:r>
              <a:rPr lang="en-US" sz="2000" dirty="0" smtClean="0">
                <a:latin typeface="Arial"/>
                <a:cs typeface="Arial"/>
              </a:rPr>
              <a:t>Challenges:</a:t>
            </a:r>
            <a:endParaRPr lang="en-US" sz="2000" dirty="0">
              <a:latin typeface="Arial"/>
              <a:cs typeface="Arial"/>
            </a:endParaRPr>
          </a:p>
        </p:txBody>
      </p:sp>
      <p:sp>
        <p:nvSpPr>
          <p:cNvPr id="6" name="TextBox 5"/>
          <p:cNvSpPr txBox="1"/>
          <p:nvPr/>
        </p:nvSpPr>
        <p:spPr>
          <a:xfrm>
            <a:off x="2629307" y="2340957"/>
            <a:ext cx="7164918" cy="3600986"/>
          </a:xfrm>
          <a:prstGeom prst="rect">
            <a:avLst/>
          </a:prstGeom>
          <a:noFill/>
        </p:spPr>
        <p:txBody>
          <a:bodyPr wrap="square" rtlCol="0">
            <a:spAutoFit/>
          </a:bodyPr>
          <a:lstStyle/>
          <a:p>
            <a:pPr marL="457200" indent="-457200">
              <a:buFont typeface="+mj-lt"/>
              <a:buAutoNum type="arabicPeriod"/>
            </a:pPr>
            <a:r>
              <a:rPr lang="en-US" sz="2400" dirty="0" smtClean="0">
                <a:latin typeface="Arial Narrow Bold"/>
                <a:cs typeface="Arial Narrow Bold"/>
              </a:rPr>
              <a:t>No assurance all outcomes assessed </a:t>
            </a:r>
          </a:p>
          <a:p>
            <a:pPr marL="457200" indent="-457200">
              <a:buFont typeface="+mj-lt"/>
              <a:buAutoNum type="arabicPeriod"/>
            </a:pPr>
            <a:endParaRPr lang="en-US" sz="2400" dirty="0" smtClean="0">
              <a:latin typeface="Arial Narrow Bold"/>
              <a:cs typeface="Arial Narrow Bold"/>
            </a:endParaRPr>
          </a:p>
          <a:p>
            <a:pPr marL="457200" indent="-457200">
              <a:buFont typeface="+mj-lt"/>
              <a:buAutoNum type="arabicPeriod"/>
            </a:pPr>
            <a:r>
              <a:rPr lang="en-US" sz="2400" dirty="0" smtClean="0">
                <a:latin typeface="Arial Narrow Bold"/>
                <a:cs typeface="Arial Narrow Bold"/>
              </a:rPr>
              <a:t>No confidence in or consensus of expected levels of learning relative to SLOs – reliability issues</a:t>
            </a:r>
          </a:p>
          <a:p>
            <a:pPr marL="457200" indent="-457200">
              <a:buFont typeface="+mj-lt"/>
              <a:buAutoNum type="arabicPeriod"/>
            </a:pPr>
            <a:endParaRPr lang="en-US" sz="2400" dirty="0" smtClean="0">
              <a:latin typeface="Arial Narrow Bold"/>
              <a:cs typeface="Arial Narrow Bold"/>
            </a:endParaRPr>
          </a:p>
          <a:p>
            <a:pPr marL="457200" indent="-457200">
              <a:buFont typeface="+mj-lt"/>
              <a:buAutoNum type="arabicPeriod"/>
            </a:pPr>
            <a:r>
              <a:rPr lang="en-US" sz="2400" dirty="0" smtClean="0">
                <a:latin typeface="Arial Narrow Bold"/>
                <a:cs typeface="Arial Narrow Bold"/>
              </a:rPr>
              <a:t>Cannot identify extent to which planned learning experiences at course or program level actually support student learning relative to SLOs</a:t>
            </a:r>
          </a:p>
          <a:p>
            <a:endParaRPr lang="en-US" dirty="0" smtClean="0">
              <a:solidFill>
                <a:srgbClr val="012F6B"/>
              </a:solidFill>
              <a:latin typeface="Helvetica"/>
              <a:cs typeface="Helvetica"/>
            </a:endParaRPr>
          </a:p>
          <a:p>
            <a:endParaRPr lang="en-US" dirty="0">
              <a:solidFill>
                <a:srgbClr val="012F6B"/>
              </a:solidFill>
            </a:endParaRPr>
          </a:p>
        </p:txBody>
      </p:sp>
    </p:spTree>
    <p:extLst>
      <p:ext uri="{BB962C8B-B14F-4D97-AF65-F5344CB8AC3E}">
        <p14:creationId xmlns:p14="http://schemas.microsoft.com/office/powerpoint/2010/main" val="259936017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2096247" y="575131"/>
            <a:ext cx="8229600" cy="588962"/>
          </a:xfrm>
          <a:prstGeom prst="rect">
            <a:avLst/>
          </a:prstGeom>
        </p:spPr>
        <p:txBody>
          <a:bodyPr>
            <a:no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r>
              <a:rPr lang="en-US" sz="3200" dirty="0" smtClean="0">
                <a:latin typeface="Arial"/>
                <a:cs typeface="Arial"/>
              </a:rPr>
              <a:t>Current General Education and GE Assessment </a:t>
            </a:r>
            <a:endParaRPr lang="en-US" sz="3200" dirty="0">
              <a:latin typeface="Arial"/>
              <a:cs typeface="Arial"/>
            </a:endParaRPr>
          </a:p>
        </p:txBody>
      </p:sp>
      <p:sp>
        <p:nvSpPr>
          <p:cNvPr id="3" name="Subtitle 2"/>
          <p:cNvSpPr txBox="1">
            <a:spLocks/>
          </p:cNvSpPr>
          <p:nvPr/>
        </p:nvSpPr>
        <p:spPr>
          <a:xfrm>
            <a:off x="2110631" y="1855099"/>
            <a:ext cx="6400800" cy="316849"/>
          </a:xfrm>
          <a:prstGeom prst="rect">
            <a:avLst/>
          </a:prstGeom>
        </p:spPr>
        <p:txBody>
          <a:bodyPr vert="horz" lIns="91440" tIns="45720" rIns="91440" bIns="45720" rtlCol="0">
            <a:no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None/>
            </a:pPr>
            <a:r>
              <a:rPr lang="en-US" sz="2000" dirty="0" smtClean="0">
                <a:latin typeface="Arial"/>
                <a:cs typeface="Arial"/>
              </a:rPr>
              <a:t>Challenges (cont.):</a:t>
            </a:r>
            <a:endParaRPr lang="en-US" sz="2000" dirty="0">
              <a:latin typeface="Arial"/>
              <a:cs typeface="Arial"/>
            </a:endParaRPr>
          </a:p>
        </p:txBody>
      </p:sp>
      <p:sp>
        <p:nvSpPr>
          <p:cNvPr id="6" name="TextBox 5"/>
          <p:cNvSpPr txBox="1"/>
          <p:nvPr/>
        </p:nvSpPr>
        <p:spPr>
          <a:xfrm>
            <a:off x="2627870" y="2529016"/>
            <a:ext cx="7166355" cy="3231654"/>
          </a:xfrm>
          <a:prstGeom prst="rect">
            <a:avLst/>
          </a:prstGeom>
          <a:noFill/>
        </p:spPr>
        <p:txBody>
          <a:bodyPr wrap="square" rtlCol="0">
            <a:spAutoFit/>
          </a:bodyPr>
          <a:lstStyle/>
          <a:p>
            <a:pPr marL="457200" indent="-457200">
              <a:buFont typeface="+mj-lt"/>
              <a:buAutoNum type="arabicPeriod" startAt="4"/>
            </a:pPr>
            <a:r>
              <a:rPr lang="en-US" sz="2400" dirty="0" smtClean="0">
                <a:latin typeface="Arial Narrow Bold"/>
                <a:cs typeface="Arial Narrow Bold"/>
              </a:rPr>
              <a:t>Some courses partially meet outcomes across multiple GE Areas</a:t>
            </a:r>
          </a:p>
          <a:p>
            <a:pPr marL="457200" indent="-457200">
              <a:buFont typeface="+mj-lt"/>
              <a:buAutoNum type="arabicPeriod" startAt="4"/>
            </a:pPr>
            <a:endParaRPr lang="en-US" sz="2400" dirty="0" smtClean="0">
              <a:latin typeface="Arial Narrow Bold"/>
              <a:cs typeface="Arial Narrow Bold"/>
            </a:endParaRPr>
          </a:p>
          <a:p>
            <a:pPr marL="457200" indent="-457200">
              <a:buFont typeface="+mj-lt"/>
              <a:buAutoNum type="arabicPeriod" startAt="4"/>
            </a:pPr>
            <a:r>
              <a:rPr lang="en-US" sz="2400" dirty="0" smtClean="0">
                <a:latin typeface="Arial Narrow Bold"/>
                <a:cs typeface="Arial Narrow Bold"/>
              </a:rPr>
              <a:t>No assurance students meet all outcomes</a:t>
            </a:r>
          </a:p>
          <a:p>
            <a:pPr marL="457200" indent="-457200">
              <a:buFont typeface="+mj-lt"/>
              <a:buAutoNum type="arabicPeriod" startAt="4"/>
            </a:pPr>
            <a:endParaRPr lang="en-US" sz="2400" dirty="0" smtClean="0">
              <a:latin typeface="Arial Narrow Bold"/>
              <a:cs typeface="Arial Narrow Bold"/>
            </a:endParaRPr>
          </a:p>
          <a:p>
            <a:pPr marL="457200" indent="-457200">
              <a:buFont typeface="+mj-lt"/>
              <a:buAutoNum type="arabicPeriod" startAt="4"/>
            </a:pPr>
            <a:r>
              <a:rPr lang="en-US" sz="2400" dirty="0" smtClean="0">
                <a:latin typeface="Arial Narrow Bold"/>
                <a:cs typeface="Arial Narrow Bold"/>
              </a:rPr>
              <a:t>Level expected of some SLOs are too high for lower division courses</a:t>
            </a:r>
          </a:p>
          <a:p>
            <a:endParaRPr lang="en-US" dirty="0" smtClean="0">
              <a:solidFill>
                <a:srgbClr val="012F6B"/>
              </a:solidFill>
              <a:latin typeface="Helvetica"/>
              <a:cs typeface="Helvetica"/>
            </a:endParaRPr>
          </a:p>
          <a:p>
            <a:endParaRPr lang="en-US" dirty="0">
              <a:solidFill>
                <a:srgbClr val="012F6B"/>
              </a:solidFill>
            </a:endParaRPr>
          </a:p>
        </p:txBody>
      </p:sp>
    </p:spTree>
    <p:extLst>
      <p:ext uri="{BB962C8B-B14F-4D97-AF65-F5344CB8AC3E}">
        <p14:creationId xmlns:p14="http://schemas.microsoft.com/office/powerpoint/2010/main" val="275834633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1145059" y="733167"/>
            <a:ext cx="9925132" cy="1077218"/>
          </a:xfrm>
          <a:prstGeom prst="rect">
            <a:avLst/>
          </a:prstGeom>
          <a:noFill/>
        </p:spPr>
        <p:txBody>
          <a:bodyPr wrap="square" rtlCol="0">
            <a:spAutoFit/>
          </a:bodyPr>
          <a:lstStyle/>
          <a:p>
            <a:pPr algn="ctr"/>
            <a:r>
              <a:rPr lang="en-US" sz="3200" dirty="0" smtClean="0"/>
              <a:t>Challenges Addressed in Proposed Revision of </a:t>
            </a:r>
          </a:p>
          <a:p>
            <a:pPr algn="ctr"/>
            <a:r>
              <a:rPr lang="en-US" sz="3200" dirty="0" smtClean="0"/>
              <a:t>General Education Assessment</a:t>
            </a:r>
            <a:endParaRPr lang="en-US" sz="3200" dirty="0"/>
          </a:p>
        </p:txBody>
      </p:sp>
      <p:sp>
        <p:nvSpPr>
          <p:cNvPr id="3" name="Subtitle 2"/>
          <p:cNvSpPr txBox="1">
            <a:spLocks/>
          </p:cNvSpPr>
          <p:nvPr/>
        </p:nvSpPr>
        <p:spPr>
          <a:xfrm>
            <a:off x="2091462" y="484798"/>
            <a:ext cx="8039102" cy="316849"/>
          </a:xfrm>
          <a:prstGeom prst="rect">
            <a:avLst/>
          </a:prstGeom>
        </p:spPr>
        <p:txBody>
          <a:bodyPr vert="horz" lIns="91440" tIns="45720" rIns="91440" bIns="45720" rtlCol="0">
            <a:no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None/>
            </a:pPr>
            <a:endParaRPr lang="en-US" sz="2000" dirty="0">
              <a:latin typeface="Arial"/>
              <a:cs typeface="Arial"/>
            </a:endParaRPr>
          </a:p>
        </p:txBody>
      </p:sp>
      <p:graphicFrame>
        <p:nvGraphicFramePr>
          <p:cNvPr id="4" name="Table 3"/>
          <p:cNvGraphicFramePr>
            <a:graphicFrameLocks noGrp="1"/>
          </p:cNvGraphicFramePr>
          <p:nvPr>
            <p:extLst>
              <p:ext uri="{D42A27DB-BD31-4B8C-83A1-F6EECF244321}">
                <p14:modId xmlns:p14="http://schemas.microsoft.com/office/powerpoint/2010/main" val="29565152"/>
              </p:ext>
            </p:extLst>
          </p:nvPr>
        </p:nvGraphicFramePr>
        <p:xfrm>
          <a:off x="593124" y="2174785"/>
          <a:ext cx="10979283" cy="3145528"/>
        </p:xfrm>
        <a:graphic>
          <a:graphicData uri="http://schemas.openxmlformats.org/drawingml/2006/table">
            <a:tbl>
              <a:tblPr firstRow="1" bandRow="1">
                <a:tableStyleId>{EB9631B5-78F2-41C9-869B-9F39066F8104}</a:tableStyleId>
              </a:tblPr>
              <a:tblGrid>
                <a:gridCol w="8159467"/>
                <a:gridCol w="2819816"/>
              </a:tblGrid>
              <a:tr h="393191">
                <a:tc>
                  <a:txBody>
                    <a:bodyPr/>
                    <a:lstStyle/>
                    <a:p>
                      <a:r>
                        <a:rPr lang="en-US" dirty="0" smtClean="0">
                          <a:solidFill>
                            <a:schemeClr val="tx1"/>
                          </a:solidFill>
                        </a:rPr>
                        <a:t>Proposed</a:t>
                      </a:r>
                      <a:r>
                        <a:rPr lang="en-US" baseline="0" dirty="0" smtClean="0">
                          <a:solidFill>
                            <a:schemeClr val="tx1"/>
                          </a:solidFill>
                        </a:rPr>
                        <a:t> Change</a:t>
                      </a:r>
                      <a:endParaRPr lang="en-US" dirty="0">
                        <a:solidFill>
                          <a:schemeClr val="tx1"/>
                        </a:solidFill>
                      </a:endParaRPr>
                    </a:p>
                  </a:txBody>
                  <a:tcPr>
                    <a:solidFill>
                      <a:srgbClr val="C28E0E"/>
                    </a:solidFill>
                  </a:tcPr>
                </a:tc>
                <a:tc>
                  <a:txBody>
                    <a:bodyPr/>
                    <a:lstStyle/>
                    <a:p>
                      <a:r>
                        <a:rPr lang="en-US" dirty="0" smtClean="0">
                          <a:solidFill>
                            <a:schemeClr val="tx1"/>
                          </a:solidFill>
                        </a:rPr>
                        <a:t>Challenges Addressed</a:t>
                      </a:r>
                      <a:endParaRPr lang="en-US" dirty="0">
                        <a:solidFill>
                          <a:schemeClr val="tx1"/>
                        </a:solidFill>
                      </a:endParaRPr>
                    </a:p>
                  </a:txBody>
                  <a:tcPr>
                    <a:solidFill>
                      <a:srgbClr val="C28E0E"/>
                    </a:solidFill>
                  </a:tcPr>
                </a:tc>
              </a:tr>
              <a:tr h="393191">
                <a:tc>
                  <a:txBody>
                    <a:bodyPr/>
                    <a:lstStyle/>
                    <a:p>
                      <a:r>
                        <a:rPr lang="en-US" dirty="0" smtClean="0"/>
                        <a:t>General</a:t>
                      </a:r>
                      <a:r>
                        <a:rPr lang="en-US" baseline="0" dirty="0" smtClean="0"/>
                        <a:t> Education Courses are required to be approved in only one category</a:t>
                      </a:r>
                      <a:endParaRPr lang="en-US" dirty="0">
                        <a:solidFill>
                          <a:schemeClr val="tx1"/>
                        </a:solidFill>
                      </a:endParaRPr>
                    </a:p>
                  </a:txBody>
                  <a:tcPr/>
                </a:tc>
                <a:tc>
                  <a:txBody>
                    <a:bodyPr/>
                    <a:lstStyle/>
                    <a:p>
                      <a:r>
                        <a:rPr lang="en-US" dirty="0" smtClean="0"/>
                        <a:t>1,4,5</a:t>
                      </a:r>
                      <a:endParaRPr lang="en-US" dirty="0">
                        <a:solidFill>
                          <a:schemeClr val="tx1"/>
                        </a:solidFill>
                      </a:endParaRPr>
                    </a:p>
                  </a:txBody>
                  <a:tcPr/>
                </a:tc>
              </a:tr>
              <a:tr h="393191">
                <a:tc>
                  <a:txBody>
                    <a:bodyPr/>
                    <a:lstStyle/>
                    <a:p>
                      <a:r>
                        <a:rPr lang="en-US" dirty="0" smtClean="0"/>
                        <a:t>General Education Courses must</a:t>
                      </a:r>
                      <a:r>
                        <a:rPr lang="en-US" baseline="0" dirty="0" smtClean="0"/>
                        <a:t> meet and assess all SLOs for category</a:t>
                      </a:r>
                      <a:endParaRPr lang="en-US" dirty="0">
                        <a:solidFill>
                          <a:schemeClr val="tx1"/>
                        </a:solidFill>
                      </a:endParaRPr>
                    </a:p>
                  </a:txBody>
                  <a:tcPr/>
                </a:tc>
                <a:tc>
                  <a:txBody>
                    <a:bodyPr/>
                    <a:lstStyle/>
                    <a:p>
                      <a:r>
                        <a:rPr lang="en-US" dirty="0" smtClean="0"/>
                        <a:t>4,5</a:t>
                      </a:r>
                      <a:endParaRPr lang="en-US" dirty="0">
                        <a:solidFill>
                          <a:schemeClr val="tx1"/>
                        </a:solidFill>
                      </a:endParaRPr>
                    </a:p>
                  </a:txBody>
                  <a:tcPr/>
                </a:tc>
              </a:tr>
              <a:tr h="393191">
                <a:tc>
                  <a:txBody>
                    <a:bodyPr/>
                    <a:lstStyle/>
                    <a:p>
                      <a:r>
                        <a:rPr lang="en-US" dirty="0" smtClean="0"/>
                        <a:t>Common expectations for learning set and student</a:t>
                      </a:r>
                      <a:r>
                        <a:rPr lang="en-US" baseline="0" dirty="0" smtClean="0"/>
                        <a:t> learning assessed</a:t>
                      </a:r>
                      <a:r>
                        <a:rPr lang="en-US" dirty="0" smtClean="0"/>
                        <a:t> for each SLO</a:t>
                      </a:r>
                      <a:endParaRPr lang="en-US" dirty="0">
                        <a:solidFill>
                          <a:schemeClr val="tx1"/>
                        </a:solidFill>
                      </a:endParaRPr>
                    </a:p>
                  </a:txBody>
                  <a:tcPr/>
                </a:tc>
                <a:tc>
                  <a:txBody>
                    <a:bodyPr/>
                    <a:lstStyle/>
                    <a:p>
                      <a:r>
                        <a:rPr lang="en-US" dirty="0" smtClean="0"/>
                        <a:t>2,3,6</a:t>
                      </a:r>
                      <a:endParaRPr lang="en-US" dirty="0">
                        <a:solidFill>
                          <a:schemeClr val="tx1"/>
                        </a:solidFill>
                      </a:endParaRPr>
                    </a:p>
                  </a:txBody>
                  <a:tcPr/>
                </a:tc>
              </a:tr>
              <a:tr h="393191">
                <a:tc>
                  <a:txBody>
                    <a:bodyPr/>
                    <a:lstStyle/>
                    <a:p>
                      <a:r>
                        <a:rPr lang="en-US" dirty="0" smtClean="0"/>
                        <a:t>3 Year Assessment Cycle for all General Education Areas</a:t>
                      </a:r>
                      <a:endParaRPr lang="en-US" dirty="0">
                        <a:solidFill>
                          <a:schemeClr val="tx1"/>
                        </a:solidFill>
                      </a:endParaRPr>
                    </a:p>
                  </a:txBody>
                  <a:tcPr/>
                </a:tc>
                <a:tc>
                  <a:txBody>
                    <a:bodyPr/>
                    <a:lstStyle/>
                    <a:p>
                      <a:r>
                        <a:rPr lang="en-US" dirty="0" smtClean="0"/>
                        <a:t>5</a:t>
                      </a:r>
                      <a:endParaRPr lang="en-US" dirty="0">
                        <a:solidFill>
                          <a:schemeClr val="tx1"/>
                        </a:solidFill>
                      </a:endParaRPr>
                    </a:p>
                  </a:txBody>
                  <a:tcPr/>
                </a:tc>
              </a:tr>
              <a:tr h="393191">
                <a:tc>
                  <a:txBody>
                    <a:bodyPr/>
                    <a:lstStyle/>
                    <a:p>
                      <a:r>
                        <a:rPr lang="en-US" dirty="0" smtClean="0"/>
                        <a:t>Restructure</a:t>
                      </a:r>
                      <a:r>
                        <a:rPr lang="en-US" baseline="0" dirty="0" smtClean="0"/>
                        <a:t> with Interdisciplinary/Creative as a 300 Level Integrative Experience</a:t>
                      </a:r>
                      <a:endParaRPr lang="en-US" dirty="0">
                        <a:solidFill>
                          <a:schemeClr val="tx1"/>
                        </a:solidFill>
                      </a:endParaRPr>
                    </a:p>
                  </a:txBody>
                  <a:tcPr/>
                </a:tc>
                <a:tc>
                  <a:txBody>
                    <a:bodyPr/>
                    <a:lstStyle/>
                    <a:p>
                      <a:r>
                        <a:rPr lang="en-US" dirty="0" smtClean="0"/>
                        <a:t>2,3</a:t>
                      </a:r>
                      <a:endParaRPr lang="en-US" dirty="0">
                        <a:solidFill>
                          <a:schemeClr val="tx1"/>
                        </a:solidFill>
                      </a:endParaRPr>
                    </a:p>
                  </a:txBody>
                  <a:tcPr/>
                </a:tc>
              </a:tr>
              <a:tr h="393191">
                <a:tc>
                  <a:txBody>
                    <a:bodyPr/>
                    <a:lstStyle/>
                    <a:p>
                      <a:r>
                        <a:rPr lang="en-US" dirty="0" smtClean="0"/>
                        <a:t>Restructure Capstone as</a:t>
                      </a:r>
                      <a:r>
                        <a:rPr lang="en-US" baseline="0" dirty="0" smtClean="0"/>
                        <a:t> a 400 level requirement</a:t>
                      </a:r>
                      <a:endParaRPr lang="en-US" dirty="0">
                        <a:solidFill>
                          <a:schemeClr val="tx1"/>
                        </a:solidFill>
                      </a:endParaRPr>
                    </a:p>
                  </a:txBody>
                  <a:tcPr/>
                </a:tc>
                <a:tc>
                  <a:txBody>
                    <a:bodyPr/>
                    <a:lstStyle/>
                    <a:p>
                      <a:r>
                        <a:rPr lang="en-US" dirty="0" smtClean="0"/>
                        <a:t>2,3,5</a:t>
                      </a:r>
                      <a:endParaRPr lang="en-US" dirty="0">
                        <a:solidFill>
                          <a:schemeClr val="tx1"/>
                        </a:solidFill>
                      </a:endParaRPr>
                    </a:p>
                  </a:txBody>
                  <a:tcPr/>
                </a:tc>
              </a:tr>
              <a:tr h="393191">
                <a:tc>
                  <a:txBody>
                    <a:bodyPr/>
                    <a:lstStyle/>
                    <a:p>
                      <a:r>
                        <a:rPr lang="en-US" dirty="0" smtClean="0"/>
                        <a:t>Signature Assessment Framework</a:t>
                      </a:r>
                      <a:r>
                        <a:rPr lang="en-US" baseline="0" dirty="0" smtClean="0"/>
                        <a:t> and required Assessment using Common Rubric</a:t>
                      </a:r>
                      <a:endParaRPr lang="en-US" dirty="0">
                        <a:solidFill>
                          <a:schemeClr val="tx1"/>
                        </a:solidFill>
                      </a:endParaRPr>
                    </a:p>
                  </a:txBody>
                  <a:tcPr/>
                </a:tc>
                <a:tc>
                  <a:txBody>
                    <a:bodyPr/>
                    <a:lstStyle/>
                    <a:p>
                      <a:r>
                        <a:rPr lang="en-US" dirty="0" smtClean="0"/>
                        <a:t>2,5,6</a:t>
                      </a:r>
                      <a:endParaRPr lang="en-US" dirty="0">
                        <a:solidFill>
                          <a:schemeClr val="tx1"/>
                        </a:solidFill>
                      </a:endParaRPr>
                    </a:p>
                  </a:txBody>
                  <a:tcPr/>
                </a:tc>
              </a:tr>
            </a:tbl>
          </a:graphicData>
        </a:graphic>
      </p:graphicFrame>
    </p:spTree>
    <p:extLst>
      <p:ext uri="{BB962C8B-B14F-4D97-AF65-F5344CB8AC3E}">
        <p14:creationId xmlns:p14="http://schemas.microsoft.com/office/powerpoint/2010/main" val="22082141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421924" y="453081"/>
            <a:ext cx="7331676" cy="769441"/>
          </a:xfrm>
          <a:prstGeom prst="rect">
            <a:avLst/>
          </a:prstGeom>
          <a:noFill/>
        </p:spPr>
        <p:txBody>
          <a:bodyPr wrap="square" rtlCol="0">
            <a:spAutoFit/>
          </a:bodyPr>
          <a:lstStyle/>
          <a:p>
            <a:pPr algn="ctr"/>
            <a:r>
              <a:rPr lang="en-US" sz="4400" dirty="0" smtClean="0">
                <a:solidFill>
                  <a:schemeClr val="bg1"/>
                </a:solidFill>
              </a:rPr>
              <a:t>GE Assessment Cycle</a:t>
            </a:r>
            <a:endParaRPr lang="en-US" sz="4400" dirty="0">
              <a:solidFill>
                <a:schemeClr val="bg1"/>
              </a:solidFill>
            </a:endParaRPr>
          </a:p>
        </p:txBody>
      </p:sp>
      <p:graphicFrame>
        <p:nvGraphicFramePr>
          <p:cNvPr id="4" name="Table 3"/>
          <p:cNvGraphicFramePr>
            <a:graphicFrameLocks noGrp="1"/>
          </p:cNvGraphicFramePr>
          <p:nvPr>
            <p:extLst>
              <p:ext uri="{D42A27DB-BD31-4B8C-83A1-F6EECF244321}">
                <p14:modId xmlns:p14="http://schemas.microsoft.com/office/powerpoint/2010/main" val="2749882990"/>
              </p:ext>
            </p:extLst>
          </p:nvPr>
        </p:nvGraphicFramePr>
        <p:xfrm>
          <a:off x="1801341" y="1631743"/>
          <a:ext cx="8339438" cy="4302760"/>
        </p:xfrm>
        <a:graphic>
          <a:graphicData uri="http://schemas.openxmlformats.org/drawingml/2006/table">
            <a:tbl>
              <a:tblPr firstRow="1" bandRow="1">
                <a:tableStyleId>{5C22544A-7EE6-4342-B048-85BDC9FD1C3A}</a:tableStyleId>
              </a:tblPr>
              <a:tblGrid>
                <a:gridCol w="1016000"/>
                <a:gridCol w="1016000"/>
                <a:gridCol w="1016000"/>
                <a:gridCol w="1309182"/>
                <a:gridCol w="3982256"/>
              </a:tblGrid>
              <a:tr h="370840">
                <a:tc>
                  <a:txBody>
                    <a:bodyPr/>
                    <a:lstStyle/>
                    <a:p>
                      <a:r>
                        <a:rPr lang="en-US" dirty="0" smtClean="0">
                          <a:solidFill>
                            <a:schemeClr val="tx1"/>
                          </a:solidFill>
                        </a:rPr>
                        <a:t>Year 1</a:t>
                      </a:r>
                      <a:endParaRPr lang="en-US" dirty="0">
                        <a:solidFill>
                          <a:schemeClr val="tx1"/>
                        </a:solidFill>
                      </a:endParaRPr>
                    </a:p>
                  </a:txBody>
                  <a:tcPr>
                    <a:solidFill>
                      <a:srgbClr val="C28E0E"/>
                    </a:solidFill>
                  </a:tcPr>
                </a:tc>
                <a:tc>
                  <a:txBody>
                    <a:bodyPr/>
                    <a:lstStyle/>
                    <a:p>
                      <a:r>
                        <a:rPr lang="en-US" dirty="0" smtClean="0">
                          <a:solidFill>
                            <a:schemeClr val="tx1"/>
                          </a:solidFill>
                        </a:rPr>
                        <a:t>Year 2</a:t>
                      </a:r>
                      <a:endParaRPr lang="en-US" dirty="0">
                        <a:solidFill>
                          <a:schemeClr val="tx1"/>
                        </a:solidFill>
                      </a:endParaRPr>
                    </a:p>
                  </a:txBody>
                  <a:tcPr>
                    <a:solidFill>
                      <a:srgbClr val="C28E0E"/>
                    </a:solidFill>
                  </a:tcPr>
                </a:tc>
                <a:tc>
                  <a:txBody>
                    <a:bodyPr/>
                    <a:lstStyle/>
                    <a:p>
                      <a:r>
                        <a:rPr lang="en-US" dirty="0" smtClean="0">
                          <a:solidFill>
                            <a:schemeClr val="tx1"/>
                          </a:solidFill>
                        </a:rPr>
                        <a:t>Year 3</a:t>
                      </a:r>
                      <a:endParaRPr lang="en-US" dirty="0">
                        <a:solidFill>
                          <a:schemeClr val="tx1"/>
                        </a:solidFill>
                      </a:endParaRPr>
                    </a:p>
                  </a:txBody>
                  <a:tcPr>
                    <a:solidFill>
                      <a:srgbClr val="C28E0E"/>
                    </a:solidFill>
                  </a:tcPr>
                </a:tc>
                <a:tc>
                  <a:txBody>
                    <a:bodyPr/>
                    <a:lstStyle/>
                    <a:p>
                      <a:r>
                        <a:rPr lang="en-US" dirty="0" smtClean="0">
                          <a:solidFill>
                            <a:schemeClr val="tx1"/>
                          </a:solidFill>
                        </a:rPr>
                        <a:t>Year 3</a:t>
                      </a:r>
                      <a:endParaRPr lang="en-US" dirty="0">
                        <a:solidFill>
                          <a:schemeClr val="tx1"/>
                        </a:solidFill>
                      </a:endParaRPr>
                    </a:p>
                  </a:txBody>
                  <a:tcPr>
                    <a:solidFill>
                      <a:srgbClr val="C28E0E"/>
                    </a:solidFill>
                  </a:tcPr>
                </a:tc>
                <a:tc>
                  <a:txBody>
                    <a:bodyPr/>
                    <a:lstStyle/>
                    <a:p>
                      <a:r>
                        <a:rPr lang="en-US" dirty="0" smtClean="0">
                          <a:solidFill>
                            <a:schemeClr val="tx1"/>
                          </a:solidFill>
                        </a:rPr>
                        <a:t>SLO Group Assessed</a:t>
                      </a:r>
                      <a:endParaRPr lang="en-US" dirty="0">
                        <a:solidFill>
                          <a:schemeClr val="tx1"/>
                        </a:solidFill>
                      </a:endParaRPr>
                    </a:p>
                  </a:txBody>
                  <a:tcPr>
                    <a:solidFill>
                      <a:srgbClr val="C28E0E"/>
                    </a:solidFill>
                  </a:tcPr>
                </a:tc>
              </a:tr>
              <a:tr h="370840">
                <a:tc>
                  <a:txBody>
                    <a:bodyPr/>
                    <a:lstStyle/>
                    <a:p>
                      <a:r>
                        <a:rPr lang="en-US" dirty="0" smtClean="0">
                          <a:solidFill>
                            <a:schemeClr val="bg1"/>
                          </a:solidFill>
                        </a:rPr>
                        <a:t>1.1-1.2</a:t>
                      </a:r>
                    </a:p>
                    <a:p>
                      <a:r>
                        <a:rPr lang="en-US" dirty="0" smtClean="0">
                          <a:solidFill>
                            <a:schemeClr val="bg1"/>
                          </a:solidFill>
                        </a:rPr>
                        <a:t>2.1-2.2</a:t>
                      </a:r>
                    </a:p>
                    <a:p>
                      <a:r>
                        <a:rPr lang="en-US" dirty="0" smtClean="0">
                          <a:solidFill>
                            <a:schemeClr val="bg1"/>
                          </a:solidFill>
                        </a:rPr>
                        <a:t>3.1-3.3</a:t>
                      </a:r>
                      <a:endParaRPr lang="en-US" dirty="0">
                        <a:solidFill>
                          <a:schemeClr val="bg1"/>
                        </a:solidFill>
                      </a:endParaRPr>
                    </a:p>
                  </a:txBody>
                  <a:tcPr>
                    <a:solidFill>
                      <a:srgbClr val="5B6870"/>
                    </a:solidFill>
                  </a:tcPr>
                </a:tc>
                <a:tc>
                  <a:txBody>
                    <a:bodyPr/>
                    <a:lstStyle/>
                    <a:p>
                      <a:r>
                        <a:rPr lang="en-US" dirty="0" smtClean="0">
                          <a:solidFill>
                            <a:schemeClr val="bg1"/>
                          </a:solidFill>
                        </a:rPr>
                        <a:t>1.3-1.5</a:t>
                      </a:r>
                    </a:p>
                    <a:p>
                      <a:r>
                        <a:rPr lang="en-US" dirty="0" smtClean="0">
                          <a:solidFill>
                            <a:schemeClr val="bg1"/>
                          </a:solidFill>
                        </a:rPr>
                        <a:t>2.3-2.5</a:t>
                      </a:r>
                    </a:p>
                    <a:p>
                      <a:r>
                        <a:rPr lang="en-US" dirty="0" smtClean="0">
                          <a:solidFill>
                            <a:schemeClr val="bg1"/>
                          </a:solidFill>
                        </a:rPr>
                        <a:t>3.4-3.6</a:t>
                      </a:r>
                      <a:endParaRPr lang="en-US" dirty="0">
                        <a:solidFill>
                          <a:schemeClr val="bg1"/>
                        </a:solidFill>
                      </a:endParaRPr>
                    </a:p>
                  </a:txBody>
                  <a:tcPr>
                    <a:solidFill>
                      <a:srgbClr val="5B6870"/>
                    </a:solidFill>
                  </a:tcPr>
                </a:tc>
                <a:tc>
                  <a:txBody>
                    <a:bodyPr/>
                    <a:lstStyle/>
                    <a:p>
                      <a:r>
                        <a:rPr lang="en-US" dirty="0" smtClean="0">
                          <a:solidFill>
                            <a:schemeClr val="bg1"/>
                          </a:solidFill>
                        </a:rPr>
                        <a:t>1.6-1.7</a:t>
                      </a:r>
                    </a:p>
                    <a:p>
                      <a:r>
                        <a:rPr lang="en-US" dirty="0" smtClean="0">
                          <a:solidFill>
                            <a:schemeClr val="bg1"/>
                          </a:solidFill>
                        </a:rPr>
                        <a:t>2.6-2.7</a:t>
                      </a:r>
                    </a:p>
                    <a:p>
                      <a:r>
                        <a:rPr lang="en-US" dirty="0" smtClean="0">
                          <a:solidFill>
                            <a:schemeClr val="bg1"/>
                          </a:solidFill>
                        </a:rPr>
                        <a:t>3.7-3.8</a:t>
                      </a:r>
                      <a:endParaRPr lang="en-US" dirty="0">
                        <a:solidFill>
                          <a:schemeClr val="bg1"/>
                        </a:solidFill>
                      </a:endParaRPr>
                    </a:p>
                  </a:txBody>
                  <a:tcPr>
                    <a:solidFill>
                      <a:srgbClr val="5B6870"/>
                    </a:solidFill>
                  </a:tcPr>
                </a:tc>
                <a:tc>
                  <a:txBody>
                    <a:bodyPr/>
                    <a:lstStyle/>
                    <a:p>
                      <a:r>
                        <a:rPr lang="en-US" dirty="0" smtClean="0">
                          <a:solidFill>
                            <a:schemeClr val="bg1"/>
                          </a:solidFill>
                        </a:rPr>
                        <a:t>Assessment</a:t>
                      </a:r>
                    </a:p>
                    <a:p>
                      <a:r>
                        <a:rPr lang="en-US" dirty="0" smtClean="0">
                          <a:solidFill>
                            <a:schemeClr val="bg1"/>
                          </a:solidFill>
                        </a:rPr>
                        <a:t>Report</a:t>
                      </a:r>
                    </a:p>
                    <a:p>
                      <a:r>
                        <a:rPr lang="en-US" dirty="0" smtClean="0">
                          <a:solidFill>
                            <a:schemeClr val="bg1"/>
                          </a:solidFill>
                        </a:rPr>
                        <a:t>Reviewed</a:t>
                      </a:r>
                      <a:endParaRPr lang="en-US" dirty="0">
                        <a:solidFill>
                          <a:schemeClr val="bg1"/>
                        </a:solidFill>
                      </a:endParaRPr>
                    </a:p>
                  </a:txBody>
                  <a:tcPr>
                    <a:solidFill>
                      <a:srgbClr val="5B6870"/>
                    </a:solidFill>
                  </a:tcPr>
                </a:tc>
                <a:tc>
                  <a:txBody>
                    <a:bodyPr/>
                    <a:lstStyle/>
                    <a:p>
                      <a:r>
                        <a:rPr lang="en-US" dirty="0" smtClean="0">
                          <a:solidFill>
                            <a:schemeClr val="bg1"/>
                          </a:solidFill>
                        </a:rPr>
                        <a:t>Written Communication</a:t>
                      </a:r>
                    </a:p>
                    <a:p>
                      <a:r>
                        <a:rPr lang="en-US" dirty="0" smtClean="0">
                          <a:solidFill>
                            <a:schemeClr val="bg1"/>
                          </a:solidFill>
                        </a:rPr>
                        <a:t>Speaking and Listening</a:t>
                      </a:r>
                    </a:p>
                    <a:p>
                      <a:r>
                        <a:rPr lang="en-US" dirty="0" smtClean="0">
                          <a:solidFill>
                            <a:schemeClr val="bg1"/>
                          </a:solidFill>
                        </a:rPr>
                        <a:t>Quantitative Reasoning</a:t>
                      </a:r>
                      <a:endParaRPr lang="en-US" dirty="0">
                        <a:solidFill>
                          <a:schemeClr val="bg1"/>
                        </a:solidFill>
                      </a:endParaRPr>
                    </a:p>
                  </a:txBody>
                  <a:tcPr>
                    <a:solidFill>
                      <a:srgbClr val="5B6870"/>
                    </a:solidFill>
                  </a:tcPr>
                </a:tc>
              </a:tr>
              <a:tr h="370840">
                <a:tc>
                  <a:txBody>
                    <a:bodyPr/>
                    <a:lstStyle/>
                    <a:p>
                      <a:r>
                        <a:rPr lang="en-US" dirty="0" smtClean="0">
                          <a:solidFill>
                            <a:schemeClr val="bg1"/>
                          </a:solidFill>
                        </a:rPr>
                        <a:t>4.1-4.2</a:t>
                      </a:r>
                    </a:p>
                    <a:p>
                      <a:r>
                        <a:rPr lang="en-US" dirty="0" smtClean="0">
                          <a:solidFill>
                            <a:schemeClr val="bg1"/>
                          </a:solidFill>
                        </a:rPr>
                        <a:t>5.1-5.2</a:t>
                      </a:r>
                    </a:p>
                    <a:p>
                      <a:r>
                        <a:rPr lang="en-US" dirty="0" smtClean="0">
                          <a:solidFill>
                            <a:schemeClr val="bg1"/>
                          </a:solidFill>
                        </a:rPr>
                        <a:t>6.1-6.2</a:t>
                      </a:r>
                    </a:p>
                    <a:p>
                      <a:r>
                        <a:rPr lang="en-US" dirty="0" smtClean="0">
                          <a:solidFill>
                            <a:schemeClr val="bg1"/>
                          </a:solidFill>
                        </a:rPr>
                        <a:t>6.1-6.2</a:t>
                      </a:r>
                      <a:endParaRPr lang="en-US" dirty="0">
                        <a:solidFill>
                          <a:schemeClr val="bg1"/>
                        </a:solidFill>
                      </a:endParaRPr>
                    </a:p>
                  </a:txBody>
                  <a:tcPr>
                    <a:solidFill>
                      <a:srgbClr val="5B6870"/>
                    </a:solidFill>
                  </a:tcPr>
                </a:tc>
                <a:tc>
                  <a:txBody>
                    <a:bodyPr/>
                    <a:lstStyle/>
                    <a:p>
                      <a:r>
                        <a:rPr lang="en-US" dirty="0" smtClean="0">
                          <a:solidFill>
                            <a:schemeClr val="bg1"/>
                          </a:solidFill>
                        </a:rPr>
                        <a:t>4.3-4.4</a:t>
                      </a:r>
                    </a:p>
                    <a:p>
                      <a:r>
                        <a:rPr lang="en-US" dirty="0" smtClean="0">
                          <a:solidFill>
                            <a:schemeClr val="bg1"/>
                          </a:solidFill>
                        </a:rPr>
                        <a:t>5.3-5.4</a:t>
                      </a:r>
                    </a:p>
                    <a:p>
                      <a:r>
                        <a:rPr lang="en-US" dirty="0" smtClean="0">
                          <a:solidFill>
                            <a:schemeClr val="bg1"/>
                          </a:solidFill>
                        </a:rPr>
                        <a:t>6.3-6.5</a:t>
                      </a:r>
                    </a:p>
                    <a:p>
                      <a:r>
                        <a:rPr lang="en-US" dirty="0" smtClean="0">
                          <a:solidFill>
                            <a:schemeClr val="bg1"/>
                          </a:solidFill>
                        </a:rPr>
                        <a:t>6.3-6.5</a:t>
                      </a:r>
                      <a:endParaRPr lang="en-US" dirty="0">
                        <a:solidFill>
                          <a:schemeClr val="bg1"/>
                        </a:solidFill>
                      </a:endParaRPr>
                    </a:p>
                  </a:txBody>
                  <a:tcPr>
                    <a:solidFill>
                      <a:srgbClr val="5B6870"/>
                    </a:solidFill>
                  </a:tcPr>
                </a:tc>
                <a:tc>
                  <a:txBody>
                    <a:bodyPr/>
                    <a:lstStyle/>
                    <a:p>
                      <a:r>
                        <a:rPr lang="en-US" dirty="0" smtClean="0">
                          <a:solidFill>
                            <a:schemeClr val="bg1"/>
                          </a:solidFill>
                        </a:rPr>
                        <a:t>4.5-4.6</a:t>
                      </a:r>
                    </a:p>
                    <a:p>
                      <a:r>
                        <a:rPr lang="en-US" dirty="0" smtClean="0">
                          <a:solidFill>
                            <a:schemeClr val="bg1"/>
                          </a:solidFill>
                        </a:rPr>
                        <a:t>5.5-5.6</a:t>
                      </a:r>
                    </a:p>
                    <a:p>
                      <a:r>
                        <a:rPr lang="en-US" dirty="0" smtClean="0">
                          <a:solidFill>
                            <a:schemeClr val="bg1"/>
                          </a:solidFill>
                        </a:rPr>
                        <a:t>6.6-6.7</a:t>
                      </a:r>
                    </a:p>
                    <a:p>
                      <a:r>
                        <a:rPr lang="en-US" dirty="0" smtClean="0">
                          <a:solidFill>
                            <a:schemeClr val="bg1"/>
                          </a:solidFill>
                        </a:rPr>
                        <a:t>6.6-6.7</a:t>
                      </a:r>
                      <a:endParaRPr lang="en-US" dirty="0">
                        <a:solidFill>
                          <a:schemeClr val="bg1"/>
                        </a:solidFill>
                      </a:endParaRPr>
                    </a:p>
                  </a:txBody>
                  <a:tcPr>
                    <a:solidFill>
                      <a:srgbClr val="5B6870"/>
                    </a:solidFill>
                  </a:tcPr>
                </a:tc>
                <a:tc>
                  <a:txBody>
                    <a:bodyPr/>
                    <a:lstStyle/>
                    <a:p>
                      <a:r>
                        <a:rPr lang="en-US" dirty="0" smtClean="0">
                          <a:solidFill>
                            <a:schemeClr val="bg1"/>
                          </a:solidFill>
                        </a:rPr>
                        <a:t>Assessment</a:t>
                      </a:r>
                    </a:p>
                    <a:p>
                      <a:r>
                        <a:rPr lang="en-US" dirty="0" smtClean="0">
                          <a:solidFill>
                            <a:schemeClr val="bg1"/>
                          </a:solidFill>
                        </a:rPr>
                        <a:t>Report</a:t>
                      </a:r>
                    </a:p>
                    <a:p>
                      <a:r>
                        <a:rPr lang="en-US" dirty="0" smtClean="0">
                          <a:solidFill>
                            <a:schemeClr val="bg1"/>
                          </a:solidFill>
                        </a:rPr>
                        <a:t>Reviewed</a:t>
                      </a:r>
                    </a:p>
                    <a:p>
                      <a:endParaRPr lang="en-US" dirty="0">
                        <a:solidFill>
                          <a:schemeClr val="bg1"/>
                        </a:solidFill>
                      </a:endParaRPr>
                    </a:p>
                  </a:txBody>
                  <a:tcPr>
                    <a:solidFill>
                      <a:srgbClr val="5B6870"/>
                    </a:solidFill>
                  </a:tcPr>
                </a:tc>
                <a:tc>
                  <a:txBody>
                    <a:bodyPr/>
                    <a:lstStyle/>
                    <a:p>
                      <a:r>
                        <a:rPr lang="en-US" dirty="0" smtClean="0">
                          <a:solidFill>
                            <a:schemeClr val="bg1"/>
                          </a:solidFill>
                        </a:rPr>
                        <a:t>Scientific Ways of Knowing</a:t>
                      </a:r>
                    </a:p>
                    <a:p>
                      <a:r>
                        <a:rPr lang="en-US" dirty="0" smtClean="0">
                          <a:solidFill>
                            <a:schemeClr val="bg1"/>
                          </a:solidFill>
                        </a:rPr>
                        <a:t>Social and Behavioral Ways</a:t>
                      </a:r>
                      <a:r>
                        <a:rPr lang="en-US" baseline="0" dirty="0" smtClean="0">
                          <a:solidFill>
                            <a:schemeClr val="bg1"/>
                          </a:solidFill>
                        </a:rPr>
                        <a:t> of Knowing</a:t>
                      </a:r>
                    </a:p>
                    <a:p>
                      <a:r>
                        <a:rPr lang="en-US" baseline="0" dirty="0" smtClean="0">
                          <a:solidFill>
                            <a:schemeClr val="bg1"/>
                          </a:solidFill>
                        </a:rPr>
                        <a:t>Humanistic Ways of Knowing</a:t>
                      </a:r>
                    </a:p>
                    <a:p>
                      <a:r>
                        <a:rPr lang="en-US" baseline="0" dirty="0" smtClean="0">
                          <a:solidFill>
                            <a:schemeClr val="bg1"/>
                          </a:solidFill>
                        </a:rPr>
                        <a:t>Artistic Ways of Knowing</a:t>
                      </a:r>
                    </a:p>
                  </a:txBody>
                  <a:tcPr>
                    <a:solidFill>
                      <a:srgbClr val="5B6870"/>
                    </a:solidFill>
                  </a:tcPr>
                </a:tc>
              </a:tr>
              <a:tr h="849251">
                <a:tc>
                  <a:txBody>
                    <a:bodyPr/>
                    <a:lstStyle/>
                    <a:p>
                      <a:r>
                        <a:rPr lang="en-US" dirty="0" smtClean="0">
                          <a:solidFill>
                            <a:schemeClr val="bg1"/>
                          </a:solidFill>
                        </a:rPr>
                        <a:t>7.1</a:t>
                      </a:r>
                      <a:endParaRPr lang="en-US" dirty="0">
                        <a:solidFill>
                          <a:schemeClr val="bg1"/>
                        </a:solidFill>
                      </a:endParaRPr>
                    </a:p>
                  </a:txBody>
                  <a:tcPr>
                    <a:solidFill>
                      <a:srgbClr val="5B6870"/>
                    </a:solidFill>
                  </a:tcPr>
                </a:tc>
                <a:tc>
                  <a:txBody>
                    <a:bodyPr/>
                    <a:lstStyle/>
                    <a:p>
                      <a:r>
                        <a:rPr lang="en-US" dirty="0" smtClean="0">
                          <a:solidFill>
                            <a:schemeClr val="bg1"/>
                          </a:solidFill>
                        </a:rPr>
                        <a:t>7.2</a:t>
                      </a:r>
                      <a:endParaRPr lang="en-US" dirty="0">
                        <a:solidFill>
                          <a:schemeClr val="bg1"/>
                        </a:solidFill>
                      </a:endParaRPr>
                    </a:p>
                  </a:txBody>
                  <a:tcPr>
                    <a:solidFill>
                      <a:srgbClr val="5B6870"/>
                    </a:solidFill>
                  </a:tcPr>
                </a:tc>
                <a:tc>
                  <a:txBody>
                    <a:bodyPr/>
                    <a:lstStyle/>
                    <a:p>
                      <a:r>
                        <a:rPr lang="en-US" dirty="0" smtClean="0">
                          <a:solidFill>
                            <a:schemeClr val="bg1"/>
                          </a:solidFill>
                        </a:rPr>
                        <a:t>7.3</a:t>
                      </a:r>
                      <a:endParaRPr lang="en-US" dirty="0">
                        <a:solidFill>
                          <a:schemeClr val="bg1"/>
                        </a:solidFill>
                      </a:endParaRPr>
                    </a:p>
                  </a:txBody>
                  <a:tcPr>
                    <a:solidFill>
                      <a:srgbClr val="5B6870"/>
                    </a:solidFill>
                  </a:tcPr>
                </a:tc>
                <a:tc>
                  <a:txBody>
                    <a:bodyPr/>
                    <a:lstStyle/>
                    <a:p>
                      <a:r>
                        <a:rPr lang="en-US" dirty="0" smtClean="0">
                          <a:solidFill>
                            <a:schemeClr val="bg1"/>
                          </a:solidFill>
                        </a:rPr>
                        <a:t>Assessment</a:t>
                      </a:r>
                    </a:p>
                    <a:p>
                      <a:r>
                        <a:rPr lang="en-US" dirty="0" smtClean="0">
                          <a:solidFill>
                            <a:schemeClr val="bg1"/>
                          </a:solidFill>
                        </a:rPr>
                        <a:t>Report</a:t>
                      </a:r>
                    </a:p>
                    <a:p>
                      <a:r>
                        <a:rPr lang="en-US" dirty="0" smtClean="0">
                          <a:solidFill>
                            <a:schemeClr val="bg1"/>
                          </a:solidFill>
                        </a:rPr>
                        <a:t>Reviewed</a:t>
                      </a:r>
                    </a:p>
                  </a:txBody>
                  <a:tcPr>
                    <a:solidFill>
                      <a:srgbClr val="5B6870"/>
                    </a:solidFill>
                  </a:tcPr>
                </a:tc>
                <a:tc>
                  <a:txBody>
                    <a:bodyPr/>
                    <a:lstStyle/>
                    <a:p>
                      <a:r>
                        <a:rPr lang="en-US" baseline="0" dirty="0" smtClean="0">
                          <a:solidFill>
                            <a:schemeClr val="bg1"/>
                          </a:solidFill>
                        </a:rPr>
                        <a:t>Interdisciplinary/Creative Ways of Knowing</a:t>
                      </a:r>
                    </a:p>
                  </a:txBody>
                  <a:tcPr>
                    <a:solidFill>
                      <a:srgbClr val="5B6870"/>
                    </a:solidFill>
                  </a:tcPr>
                </a:tc>
              </a:tr>
              <a:tr h="370840">
                <a:tc>
                  <a:txBody>
                    <a:bodyPr/>
                    <a:lstStyle/>
                    <a:p>
                      <a:r>
                        <a:rPr lang="en-US" dirty="0" smtClean="0">
                          <a:solidFill>
                            <a:schemeClr val="bg1"/>
                          </a:solidFill>
                        </a:rPr>
                        <a:t>8.1-8.2</a:t>
                      </a:r>
                      <a:endParaRPr lang="en-US" dirty="0">
                        <a:solidFill>
                          <a:schemeClr val="bg1"/>
                        </a:solidFill>
                      </a:endParaRPr>
                    </a:p>
                  </a:txBody>
                  <a:tcPr>
                    <a:solidFill>
                      <a:srgbClr val="5B6870"/>
                    </a:solidFill>
                  </a:tcPr>
                </a:tc>
                <a:tc>
                  <a:txBody>
                    <a:bodyPr/>
                    <a:lstStyle/>
                    <a:p>
                      <a:r>
                        <a:rPr lang="en-US" dirty="0" smtClean="0">
                          <a:solidFill>
                            <a:schemeClr val="bg1"/>
                          </a:solidFill>
                        </a:rPr>
                        <a:t>8.3</a:t>
                      </a:r>
                      <a:endParaRPr lang="en-US" dirty="0">
                        <a:solidFill>
                          <a:schemeClr val="bg1"/>
                        </a:solidFill>
                      </a:endParaRPr>
                    </a:p>
                  </a:txBody>
                  <a:tcPr>
                    <a:solidFill>
                      <a:srgbClr val="5B6870"/>
                    </a:solidFill>
                  </a:tcPr>
                </a:tc>
                <a:tc>
                  <a:txBody>
                    <a:bodyPr/>
                    <a:lstStyle/>
                    <a:p>
                      <a:r>
                        <a:rPr lang="en-US" dirty="0" smtClean="0">
                          <a:solidFill>
                            <a:schemeClr val="bg1"/>
                          </a:solidFill>
                        </a:rPr>
                        <a:t>8.4</a:t>
                      </a:r>
                      <a:endParaRPr lang="en-US" dirty="0">
                        <a:solidFill>
                          <a:schemeClr val="bg1"/>
                        </a:solidFill>
                      </a:endParaRPr>
                    </a:p>
                  </a:txBody>
                  <a:tcPr>
                    <a:solidFill>
                      <a:srgbClr val="5B6870"/>
                    </a:solidFill>
                  </a:tcPr>
                </a:tc>
                <a:tc>
                  <a:txBody>
                    <a:bodyPr/>
                    <a:lstStyle/>
                    <a:p>
                      <a:r>
                        <a:rPr lang="en-US" dirty="0" smtClean="0">
                          <a:solidFill>
                            <a:schemeClr val="bg1"/>
                          </a:solidFill>
                        </a:rPr>
                        <a:t>Assessment</a:t>
                      </a:r>
                    </a:p>
                    <a:p>
                      <a:r>
                        <a:rPr lang="en-US" dirty="0" smtClean="0">
                          <a:solidFill>
                            <a:schemeClr val="bg1"/>
                          </a:solidFill>
                        </a:rPr>
                        <a:t>Report</a:t>
                      </a:r>
                    </a:p>
                    <a:p>
                      <a:r>
                        <a:rPr lang="en-US" dirty="0" smtClean="0">
                          <a:solidFill>
                            <a:schemeClr val="bg1"/>
                          </a:solidFill>
                        </a:rPr>
                        <a:t>Reviewed</a:t>
                      </a:r>
                    </a:p>
                  </a:txBody>
                  <a:tcPr>
                    <a:solidFill>
                      <a:srgbClr val="5B6870"/>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aseline="0" dirty="0" smtClean="0">
                          <a:solidFill>
                            <a:schemeClr val="bg1"/>
                          </a:solidFill>
                        </a:rPr>
                        <a:t>Capstone Experience</a:t>
                      </a:r>
                    </a:p>
                  </a:txBody>
                  <a:tcPr>
                    <a:solidFill>
                      <a:srgbClr val="5B6870"/>
                    </a:solidFill>
                  </a:tcPr>
                </a:tc>
              </a:tr>
            </a:tbl>
          </a:graphicData>
        </a:graphic>
      </p:graphicFrame>
      <p:sp>
        <p:nvSpPr>
          <p:cNvPr id="3" name="TextBox 2"/>
          <p:cNvSpPr txBox="1"/>
          <p:nvPr/>
        </p:nvSpPr>
        <p:spPr>
          <a:xfrm>
            <a:off x="1801341" y="930134"/>
            <a:ext cx="8166443" cy="584775"/>
          </a:xfrm>
          <a:prstGeom prst="rect">
            <a:avLst/>
          </a:prstGeom>
          <a:noFill/>
        </p:spPr>
        <p:txBody>
          <a:bodyPr wrap="square" rtlCol="0">
            <a:spAutoFit/>
          </a:bodyPr>
          <a:lstStyle/>
          <a:p>
            <a:pPr algn="ctr"/>
            <a:r>
              <a:rPr lang="en-US" sz="3200" dirty="0" smtClean="0"/>
              <a:t>Reporting Cycle by SLO Group (Sample)</a:t>
            </a:r>
            <a:endParaRPr lang="en-US" sz="3200" dirty="0"/>
          </a:p>
        </p:txBody>
      </p:sp>
    </p:spTree>
    <p:extLst>
      <p:ext uri="{BB962C8B-B14F-4D97-AF65-F5344CB8AC3E}">
        <p14:creationId xmlns:p14="http://schemas.microsoft.com/office/powerpoint/2010/main" val="269124478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txBox="1">
            <a:spLocks/>
          </p:cNvSpPr>
          <p:nvPr/>
        </p:nvSpPr>
        <p:spPr>
          <a:xfrm>
            <a:off x="2559942" y="1001056"/>
            <a:ext cx="6658199" cy="316849"/>
          </a:xfrm>
          <a:prstGeom prst="rect">
            <a:avLst/>
          </a:prstGeom>
        </p:spPr>
        <p:txBody>
          <a:bodyPr vert="horz" lIns="91440" tIns="45720" rIns="91440" bIns="45720" rtlCol="0">
            <a:no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None/>
            </a:pPr>
            <a:r>
              <a:rPr lang="en-US" sz="1800" dirty="0" smtClean="0">
                <a:latin typeface="Arial"/>
                <a:cs typeface="Arial"/>
              </a:rPr>
              <a:t>Completed, Submitted Annually. Reviewed in Year Three.</a:t>
            </a:r>
            <a:endParaRPr lang="en-US" sz="1800" dirty="0">
              <a:latin typeface="Arial"/>
              <a:cs typeface="Arial"/>
            </a:endParaRPr>
          </a:p>
        </p:txBody>
      </p:sp>
      <p:graphicFrame>
        <p:nvGraphicFramePr>
          <p:cNvPr id="5" name="Table 4"/>
          <p:cNvGraphicFramePr>
            <a:graphicFrameLocks noGrp="1"/>
          </p:cNvGraphicFramePr>
          <p:nvPr>
            <p:extLst>
              <p:ext uri="{D42A27DB-BD31-4B8C-83A1-F6EECF244321}">
                <p14:modId xmlns:p14="http://schemas.microsoft.com/office/powerpoint/2010/main" val="272789227"/>
              </p:ext>
            </p:extLst>
          </p:nvPr>
        </p:nvGraphicFramePr>
        <p:xfrm>
          <a:off x="548653" y="1354906"/>
          <a:ext cx="10957810" cy="3139440"/>
        </p:xfrm>
        <a:graphic>
          <a:graphicData uri="http://schemas.openxmlformats.org/drawingml/2006/table">
            <a:tbl>
              <a:tblPr firstRow="1" bandRow="1">
                <a:tableStyleId>{5C22544A-7EE6-4342-B048-85BDC9FD1C3A}</a:tableStyleId>
              </a:tblPr>
              <a:tblGrid>
                <a:gridCol w="1325619"/>
                <a:gridCol w="3057505"/>
                <a:gridCol w="2191562"/>
                <a:gridCol w="2191562"/>
                <a:gridCol w="1095781"/>
                <a:gridCol w="1095781"/>
              </a:tblGrid>
              <a:tr h="0">
                <a:tc>
                  <a:txBody>
                    <a:bodyPr/>
                    <a:lstStyle/>
                    <a:p>
                      <a:r>
                        <a:rPr lang="en-US" sz="1600" dirty="0" smtClean="0">
                          <a:solidFill>
                            <a:schemeClr val="tx1"/>
                          </a:solidFill>
                        </a:rPr>
                        <a:t>GE</a:t>
                      </a:r>
                      <a:r>
                        <a:rPr lang="en-US" sz="1600" baseline="0" dirty="0" smtClean="0">
                          <a:solidFill>
                            <a:schemeClr val="tx1"/>
                          </a:solidFill>
                        </a:rPr>
                        <a:t> Outcome</a:t>
                      </a:r>
                      <a:endParaRPr lang="en-US" sz="1600" dirty="0">
                        <a:solidFill>
                          <a:schemeClr val="tx1"/>
                        </a:solidFill>
                      </a:endParaRPr>
                    </a:p>
                  </a:txBody>
                  <a:tcPr>
                    <a:solidFill>
                      <a:srgbClr val="C28E0E"/>
                    </a:solidFill>
                  </a:tcPr>
                </a:tc>
                <a:tc>
                  <a:txBody>
                    <a:bodyPr/>
                    <a:lstStyle/>
                    <a:p>
                      <a:r>
                        <a:rPr lang="en-US" dirty="0" smtClean="0">
                          <a:solidFill>
                            <a:schemeClr val="tx1"/>
                          </a:solidFill>
                        </a:rPr>
                        <a:t>Teaching /Learning Activity</a:t>
                      </a:r>
                      <a:endParaRPr lang="en-US" dirty="0">
                        <a:solidFill>
                          <a:schemeClr val="tx1"/>
                        </a:solidFill>
                      </a:endParaRPr>
                    </a:p>
                  </a:txBody>
                  <a:tcPr>
                    <a:solidFill>
                      <a:srgbClr val="C28E0E"/>
                    </a:solidFill>
                  </a:tcPr>
                </a:tc>
                <a:tc>
                  <a:txBody>
                    <a:bodyPr/>
                    <a:lstStyle/>
                    <a:p>
                      <a:r>
                        <a:rPr lang="en-US" dirty="0" smtClean="0">
                          <a:solidFill>
                            <a:schemeClr val="tx1"/>
                          </a:solidFill>
                        </a:rPr>
                        <a:t>Student Product or Performance from TL Activity </a:t>
                      </a:r>
                      <a:endParaRPr lang="en-US" dirty="0">
                        <a:solidFill>
                          <a:schemeClr val="tx1"/>
                        </a:solidFill>
                      </a:endParaRPr>
                    </a:p>
                  </a:txBody>
                  <a:tcPr>
                    <a:solidFill>
                      <a:srgbClr val="C28E0E"/>
                    </a:solidFill>
                  </a:tcPr>
                </a:tc>
                <a:tc>
                  <a:txBody>
                    <a:bodyPr/>
                    <a:lstStyle/>
                    <a:p>
                      <a:r>
                        <a:rPr lang="en-US" dirty="0" smtClean="0">
                          <a:solidFill>
                            <a:schemeClr val="tx1"/>
                          </a:solidFill>
                        </a:rPr>
                        <a:t>Measure</a:t>
                      </a:r>
                    </a:p>
                    <a:p>
                      <a:r>
                        <a:rPr lang="en-US" dirty="0" smtClean="0">
                          <a:solidFill>
                            <a:schemeClr val="tx1"/>
                          </a:solidFill>
                        </a:rPr>
                        <a:t>(e.g. Rubric)</a:t>
                      </a:r>
                      <a:endParaRPr lang="en-US" dirty="0">
                        <a:solidFill>
                          <a:schemeClr val="tx1"/>
                        </a:solidFill>
                      </a:endParaRPr>
                    </a:p>
                  </a:txBody>
                  <a:tcPr>
                    <a:solidFill>
                      <a:srgbClr val="C28E0E"/>
                    </a:solidFill>
                  </a:tcPr>
                </a:tc>
                <a:tc gridSpan="2">
                  <a:txBody>
                    <a:bodyPr/>
                    <a:lstStyle/>
                    <a:p>
                      <a:r>
                        <a:rPr lang="en-US" dirty="0" smtClean="0">
                          <a:solidFill>
                            <a:schemeClr val="tx1"/>
                          </a:solidFill>
                        </a:rPr>
                        <a:t>Assessment of Student Learning Performance</a:t>
                      </a:r>
                      <a:endParaRPr lang="en-US" dirty="0">
                        <a:solidFill>
                          <a:schemeClr val="tx1"/>
                        </a:solidFill>
                      </a:endParaRPr>
                    </a:p>
                  </a:txBody>
                  <a:tcPr>
                    <a:solidFill>
                      <a:srgbClr val="C28E0E"/>
                    </a:solidFill>
                  </a:tcPr>
                </a:tc>
                <a:tc hMerge="1">
                  <a:txBody>
                    <a:bodyPr/>
                    <a:lstStyle/>
                    <a:p>
                      <a:endParaRPr lang="en-US"/>
                    </a:p>
                  </a:txBody>
                  <a:tcPr/>
                </a:tc>
              </a:tr>
              <a:tr h="370840">
                <a:tc rowSpan="6">
                  <a:txBody>
                    <a:bodyPr/>
                    <a:lstStyle/>
                    <a:p>
                      <a:endParaRPr lang="en-US" dirty="0"/>
                    </a:p>
                  </a:txBody>
                  <a:tcPr>
                    <a:solidFill>
                      <a:srgbClr val="5B6870"/>
                    </a:solidFill>
                  </a:tcPr>
                </a:tc>
                <a:tc rowSpan="6">
                  <a:txBody>
                    <a:bodyPr/>
                    <a:lstStyle/>
                    <a:p>
                      <a:pPr marL="0" indent="0">
                        <a:buFont typeface="Arial" panose="020B0604020202020204" pitchFamily="34" charset="0"/>
                        <a:buNone/>
                      </a:pPr>
                      <a:endParaRPr lang="en-US" dirty="0"/>
                    </a:p>
                  </a:txBody>
                  <a:tcPr>
                    <a:solidFill>
                      <a:srgbClr val="5B6870"/>
                    </a:solidFill>
                  </a:tcPr>
                </a:tc>
                <a:tc rowSpan="6">
                  <a:txBody>
                    <a:bodyPr/>
                    <a:lstStyle/>
                    <a:p>
                      <a:endParaRPr lang="en-US" dirty="0"/>
                    </a:p>
                  </a:txBody>
                  <a:tcPr>
                    <a:solidFill>
                      <a:srgbClr val="5B6870"/>
                    </a:solidFill>
                  </a:tcPr>
                </a:tc>
                <a:tc rowSpan="6">
                  <a:txBody>
                    <a:bodyPr/>
                    <a:lstStyle/>
                    <a:p>
                      <a:endParaRPr lang="en-US" dirty="0"/>
                    </a:p>
                  </a:txBody>
                  <a:tcPr>
                    <a:solidFill>
                      <a:srgbClr val="5B6870"/>
                    </a:solidFill>
                  </a:tcPr>
                </a:tc>
                <a:tc>
                  <a:txBody>
                    <a:bodyPr/>
                    <a:lstStyle/>
                    <a:p>
                      <a:pPr marL="0" indent="0">
                        <a:buNone/>
                      </a:pPr>
                      <a:r>
                        <a:rPr lang="en-US" sz="1400" baseline="0" dirty="0" smtClean="0">
                          <a:solidFill>
                            <a:schemeClr val="bg1"/>
                          </a:solidFill>
                        </a:rPr>
                        <a:t>Rubric Level</a:t>
                      </a:r>
                    </a:p>
                  </a:txBody>
                  <a:tcPr>
                    <a:solidFill>
                      <a:srgbClr val="5B6870"/>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baseline="0" dirty="0" smtClean="0">
                          <a:solidFill>
                            <a:schemeClr val="bg1"/>
                          </a:solidFill>
                        </a:rPr>
                        <a:t># Students</a:t>
                      </a:r>
                    </a:p>
                  </a:txBody>
                  <a:tcPr>
                    <a:solidFill>
                      <a:srgbClr val="5B6870"/>
                    </a:solidFill>
                  </a:tcPr>
                </a:tc>
              </a:tr>
              <a:tr h="370840">
                <a:tc vMerge="1">
                  <a:txBody>
                    <a:bodyPr/>
                    <a:lstStyle/>
                    <a:p>
                      <a:endParaRPr lang="en-US" dirty="0"/>
                    </a:p>
                  </a:txBody>
                  <a:tcPr>
                    <a:solidFill>
                      <a:srgbClr val="5B6870"/>
                    </a:solidFill>
                  </a:tcPr>
                </a:tc>
                <a:tc vMerge="1">
                  <a:txBody>
                    <a:bodyPr/>
                    <a:lstStyle/>
                    <a:p>
                      <a:pPr marL="0" indent="0">
                        <a:buFont typeface="Arial" panose="020B0604020202020204" pitchFamily="34" charset="0"/>
                        <a:buNone/>
                      </a:pPr>
                      <a:endParaRPr lang="en-US" dirty="0"/>
                    </a:p>
                  </a:txBody>
                  <a:tcPr>
                    <a:solidFill>
                      <a:srgbClr val="5B6870"/>
                    </a:solidFill>
                  </a:tcPr>
                </a:tc>
                <a:tc vMerge="1">
                  <a:txBody>
                    <a:bodyPr/>
                    <a:lstStyle/>
                    <a:p>
                      <a:endParaRPr lang="en-US" dirty="0"/>
                    </a:p>
                  </a:txBody>
                  <a:tcPr>
                    <a:solidFill>
                      <a:srgbClr val="5B6870"/>
                    </a:solidFill>
                  </a:tcPr>
                </a:tc>
                <a:tc vMerge="1">
                  <a:txBody>
                    <a:bodyPr/>
                    <a:lstStyle/>
                    <a:p>
                      <a:endParaRPr lang="en-US" dirty="0"/>
                    </a:p>
                  </a:txBody>
                  <a:tcPr>
                    <a:solidFill>
                      <a:srgbClr val="5B6870"/>
                    </a:solidFill>
                  </a:tcPr>
                </a:tc>
                <a:tc>
                  <a:txBody>
                    <a:bodyPr/>
                    <a:lstStyle/>
                    <a:p>
                      <a:pPr marL="0" indent="0">
                        <a:buNone/>
                      </a:pPr>
                      <a:r>
                        <a:rPr lang="en-US" sz="1100" baseline="0" dirty="0" smtClean="0">
                          <a:solidFill>
                            <a:schemeClr val="bg1"/>
                          </a:solidFill>
                        </a:rPr>
                        <a:t>Capstone</a:t>
                      </a:r>
                    </a:p>
                  </a:txBody>
                  <a:tcPr>
                    <a:solidFill>
                      <a:srgbClr val="5B6870"/>
                    </a:solidFill>
                  </a:tcPr>
                </a:tc>
                <a:tc>
                  <a:txBody>
                    <a:bodyPr/>
                    <a:lstStyle/>
                    <a:p>
                      <a:pPr marL="0" indent="0">
                        <a:buNone/>
                      </a:pPr>
                      <a:endParaRPr lang="en-US" sz="1100" baseline="0" dirty="0" smtClean="0">
                        <a:solidFill>
                          <a:schemeClr val="bg1"/>
                        </a:solidFill>
                      </a:endParaRPr>
                    </a:p>
                  </a:txBody>
                  <a:tcPr>
                    <a:solidFill>
                      <a:srgbClr val="5B6870"/>
                    </a:solidFill>
                  </a:tcPr>
                </a:tc>
              </a:tr>
              <a:tr h="370840">
                <a:tc vMerge="1">
                  <a:txBody>
                    <a:bodyPr/>
                    <a:lstStyle/>
                    <a:p>
                      <a:endParaRPr lang="en-US" dirty="0"/>
                    </a:p>
                  </a:txBody>
                  <a:tcPr>
                    <a:solidFill>
                      <a:srgbClr val="5B6870"/>
                    </a:solidFill>
                  </a:tcPr>
                </a:tc>
                <a:tc vMerge="1">
                  <a:txBody>
                    <a:bodyPr/>
                    <a:lstStyle/>
                    <a:p>
                      <a:pPr marL="0" indent="0">
                        <a:buFont typeface="Arial" panose="020B0604020202020204" pitchFamily="34" charset="0"/>
                        <a:buNone/>
                      </a:pPr>
                      <a:endParaRPr lang="en-US" dirty="0"/>
                    </a:p>
                  </a:txBody>
                  <a:tcPr>
                    <a:solidFill>
                      <a:srgbClr val="5B6870"/>
                    </a:solidFill>
                  </a:tcPr>
                </a:tc>
                <a:tc vMerge="1">
                  <a:txBody>
                    <a:bodyPr/>
                    <a:lstStyle/>
                    <a:p>
                      <a:endParaRPr lang="en-US" dirty="0"/>
                    </a:p>
                  </a:txBody>
                  <a:tcPr>
                    <a:solidFill>
                      <a:srgbClr val="5B6870"/>
                    </a:solidFill>
                  </a:tcPr>
                </a:tc>
                <a:tc vMerge="1">
                  <a:txBody>
                    <a:bodyPr/>
                    <a:lstStyle/>
                    <a:p>
                      <a:endParaRPr lang="en-US" dirty="0"/>
                    </a:p>
                  </a:txBody>
                  <a:tcPr>
                    <a:solidFill>
                      <a:srgbClr val="5B6870"/>
                    </a:solidFill>
                  </a:tcPr>
                </a:tc>
                <a:tc>
                  <a:txBody>
                    <a:bodyPr/>
                    <a:lstStyle/>
                    <a:p>
                      <a:pPr marL="0" indent="0">
                        <a:buNone/>
                      </a:pPr>
                      <a:r>
                        <a:rPr lang="en-US" sz="1100" baseline="0" dirty="0" smtClean="0">
                          <a:solidFill>
                            <a:schemeClr val="bg1"/>
                          </a:solidFill>
                        </a:rPr>
                        <a:t>Milestone 2</a:t>
                      </a:r>
                    </a:p>
                  </a:txBody>
                  <a:tcPr>
                    <a:solidFill>
                      <a:srgbClr val="5B6870"/>
                    </a:solidFill>
                  </a:tcPr>
                </a:tc>
                <a:tc>
                  <a:txBody>
                    <a:bodyPr/>
                    <a:lstStyle/>
                    <a:p>
                      <a:pPr marL="0" indent="0">
                        <a:buNone/>
                      </a:pPr>
                      <a:endParaRPr lang="en-US" sz="1100" baseline="0" dirty="0" smtClean="0">
                        <a:solidFill>
                          <a:schemeClr val="bg1"/>
                        </a:solidFill>
                      </a:endParaRPr>
                    </a:p>
                  </a:txBody>
                  <a:tcPr>
                    <a:solidFill>
                      <a:srgbClr val="5B6870"/>
                    </a:solidFill>
                  </a:tcPr>
                </a:tc>
              </a:tr>
              <a:tr h="370840">
                <a:tc vMerge="1">
                  <a:txBody>
                    <a:bodyPr/>
                    <a:lstStyle/>
                    <a:p>
                      <a:endParaRPr lang="en-US" dirty="0"/>
                    </a:p>
                  </a:txBody>
                  <a:tcPr>
                    <a:solidFill>
                      <a:srgbClr val="5B6870"/>
                    </a:solidFill>
                  </a:tcPr>
                </a:tc>
                <a:tc vMerge="1">
                  <a:txBody>
                    <a:bodyPr/>
                    <a:lstStyle/>
                    <a:p>
                      <a:pPr marL="0" indent="0">
                        <a:buFont typeface="Arial" panose="020B0604020202020204" pitchFamily="34" charset="0"/>
                        <a:buNone/>
                      </a:pPr>
                      <a:endParaRPr lang="en-US" dirty="0"/>
                    </a:p>
                  </a:txBody>
                  <a:tcPr>
                    <a:solidFill>
                      <a:srgbClr val="5B6870"/>
                    </a:solidFill>
                  </a:tcPr>
                </a:tc>
                <a:tc vMerge="1">
                  <a:txBody>
                    <a:bodyPr/>
                    <a:lstStyle/>
                    <a:p>
                      <a:endParaRPr lang="en-US" dirty="0"/>
                    </a:p>
                  </a:txBody>
                  <a:tcPr>
                    <a:solidFill>
                      <a:srgbClr val="5B6870"/>
                    </a:solidFill>
                  </a:tcPr>
                </a:tc>
                <a:tc vMerge="1">
                  <a:txBody>
                    <a:bodyPr/>
                    <a:lstStyle/>
                    <a:p>
                      <a:endParaRPr lang="en-US" dirty="0"/>
                    </a:p>
                  </a:txBody>
                  <a:tcPr>
                    <a:solidFill>
                      <a:srgbClr val="5B6870"/>
                    </a:solidFill>
                  </a:tcPr>
                </a:tc>
                <a:tc>
                  <a:txBody>
                    <a:bodyPr/>
                    <a:lstStyle/>
                    <a:p>
                      <a:pPr marL="0" indent="0">
                        <a:buNone/>
                      </a:pPr>
                      <a:r>
                        <a:rPr lang="en-US" sz="1100" baseline="0" dirty="0" smtClean="0">
                          <a:solidFill>
                            <a:schemeClr val="bg1"/>
                          </a:solidFill>
                        </a:rPr>
                        <a:t>Milestone 1</a:t>
                      </a:r>
                    </a:p>
                  </a:txBody>
                  <a:tcPr>
                    <a:solidFill>
                      <a:srgbClr val="5B6870"/>
                    </a:solidFill>
                  </a:tcPr>
                </a:tc>
                <a:tc>
                  <a:txBody>
                    <a:bodyPr/>
                    <a:lstStyle/>
                    <a:p>
                      <a:pPr marL="0" indent="0">
                        <a:buNone/>
                      </a:pPr>
                      <a:endParaRPr lang="en-US" sz="1100" baseline="0" dirty="0" smtClean="0">
                        <a:solidFill>
                          <a:schemeClr val="bg1"/>
                        </a:solidFill>
                      </a:endParaRPr>
                    </a:p>
                  </a:txBody>
                  <a:tcPr>
                    <a:solidFill>
                      <a:srgbClr val="5B6870"/>
                    </a:solidFill>
                  </a:tcPr>
                </a:tc>
              </a:tr>
              <a:tr h="370840">
                <a:tc vMerge="1">
                  <a:txBody>
                    <a:bodyPr/>
                    <a:lstStyle/>
                    <a:p>
                      <a:endParaRPr lang="en-US" dirty="0"/>
                    </a:p>
                  </a:txBody>
                  <a:tcPr>
                    <a:solidFill>
                      <a:srgbClr val="5B6870"/>
                    </a:solidFill>
                  </a:tcPr>
                </a:tc>
                <a:tc vMerge="1">
                  <a:txBody>
                    <a:bodyPr/>
                    <a:lstStyle/>
                    <a:p>
                      <a:pPr marL="0" indent="0">
                        <a:buFont typeface="Arial" panose="020B0604020202020204" pitchFamily="34" charset="0"/>
                        <a:buNone/>
                      </a:pPr>
                      <a:endParaRPr lang="en-US" dirty="0"/>
                    </a:p>
                  </a:txBody>
                  <a:tcPr>
                    <a:solidFill>
                      <a:srgbClr val="5B6870"/>
                    </a:solidFill>
                  </a:tcPr>
                </a:tc>
                <a:tc vMerge="1">
                  <a:txBody>
                    <a:bodyPr/>
                    <a:lstStyle/>
                    <a:p>
                      <a:endParaRPr lang="en-US" dirty="0"/>
                    </a:p>
                  </a:txBody>
                  <a:tcPr>
                    <a:solidFill>
                      <a:srgbClr val="5B6870"/>
                    </a:solidFill>
                  </a:tcPr>
                </a:tc>
                <a:tc vMerge="1">
                  <a:txBody>
                    <a:bodyPr/>
                    <a:lstStyle/>
                    <a:p>
                      <a:endParaRPr lang="en-US" dirty="0"/>
                    </a:p>
                  </a:txBody>
                  <a:tcPr>
                    <a:solidFill>
                      <a:srgbClr val="5B6870"/>
                    </a:solidFill>
                  </a:tcPr>
                </a:tc>
                <a:tc>
                  <a:txBody>
                    <a:bodyPr/>
                    <a:lstStyle/>
                    <a:p>
                      <a:pPr marL="0" indent="0">
                        <a:buNone/>
                      </a:pPr>
                      <a:r>
                        <a:rPr lang="en-US" sz="1100" baseline="0" dirty="0" smtClean="0">
                          <a:solidFill>
                            <a:schemeClr val="bg1"/>
                          </a:solidFill>
                        </a:rPr>
                        <a:t>Benchmark</a:t>
                      </a:r>
                    </a:p>
                  </a:txBody>
                  <a:tcPr>
                    <a:solidFill>
                      <a:srgbClr val="5B6870"/>
                    </a:solidFill>
                  </a:tcPr>
                </a:tc>
                <a:tc>
                  <a:txBody>
                    <a:bodyPr/>
                    <a:lstStyle/>
                    <a:p>
                      <a:pPr marL="0" indent="0">
                        <a:buNone/>
                      </a:pPr>
                      <a:endParaRPr lang="en-US" sz="1100" baseline="0" dirty="0" smtClean="0">
                        <a:solidFill>
                          <a:schemeClr val="bg1"/>
                        </a:solidFill>
                      </a:endParaRPr>
                    </a:p>
                  </a:txBody>
                  <a:tcPr>
                    <a:solidFill>
                      <a:srgbClr val="5B6870"/>
                    </a:solidFill>
                  </a:tcPr>
                </a:tc>
              </a:tr>
              <a:tr h="370840">
                <a:tc vMerge="1">
                  <a:txBody>
                    <a:bodyPr/>
                    <a:lstStyle/>
                    <a:p>
                      <a:endParaRPr lang="en-US" dirty="0"/>
                    </a:p>
                  </a:txBody>
                  <a:tcPr>
                    <a:solidFill>
                      <a:srgbClr val="5B6870"/>
                    </a:solidFill>
                  </a:tcPr>
                </a:tc>
                <a:tc vMerge="1">
                  <a:txBody>
                    <a:bodyPr/>
                    <a:lstStyle/>
                    <a:p>
                      <a:pPr marL="0" indent="0">
                        <a:buFont typeface="Arial" panose="020B0604020202020204" pitchFamily="34" charset="0"/>
                        <a:buNone/>
                      </a:pPr>
                      <a:endParaRPr lang="en-US" dirty="0"/>
                    </a:p>
                  </a:txBody>
                  <a:tcPr>
                    <a:solidFill>
                      <a:srgbClr val="5B6870"/>
                    </a:solidFill>
                  </a:tcPr>
                </a:tc>
                <a:tc vMerge="1">
                  <a:txBody>
                    <a:bodyPr/>
                    <a:lstStyle/>
                    <a:p>
                      <a:endParaRPr lang="en-US" dirty="0"/>
                    </a:p>
                  </a:txBody>
                  <a:tcPr>
                    <a:solidFill>
                      <a:srgbClr val="5B6870"/>
                    </a:solidFill>
                  </a:tcPr>
                </a:tc>
                <a:tc vMerge="1">
                  <a:txBody>
                    <a:bodyPr/>
                    <a:lstStyle/>
                    <a:p>
                      <a:endParaRPr lang="en-US" dirty="0"/>
                    </a:p>
                  </a:txBody>
                  <a:tcPr>
                    <a:solidFill>
                      <a:srgbClr val="5B6870"/>
                    </a:solidFill>
                  </a:tcPr>
                </a:tc>
                <a:tc>
                  <a:txBody>
                    <a:bodyPr/>
                    <a:lstStyle/>
                    <a:p>
                      <a:pPr marL="0" indent="0">
                        <a:buNone/>
                      </a:pPr>
                      <a:r>
                        <a:rPr lang="en-US" sz="1400" baseline="0" dirty="0" smtClean="0">
                          <a:solidFill>
                            <a:schemeClr val="bg1"/>
                          </a:solidFill>
                        </a:rPr>
                        <a:t>Total</a:t>
                      </a:r>
                    </a:p>
                  </a:txBody>
                  <a:tcPr>
                    <a:solidFill>
                      <a:srgbClr val="5B6870"/>
                    </a:solidFill>
                  </a:tcPr>
                </a:tc>
                <a:tc>
                  <a:txBody>
                    <a:bodyPr/>
                    <a:lstStyle/>
                    <a:p>
                      <a:pPr marL="0" indent="0">
                        <a:buNone/>
                      </a:pPr>
                      <a:endParaRPr lang="en-US" sz="1400" baseline="0" dirty="0" smtClean="0">
                        <a:solidFill>
                          <a:schemeClr val="bg1"/>
                        </a:solidFill>
                      </a:endParaRPr>
                    </a:p>
                  </a:txBody>
                  <a:tcPr>
                    <a:solidFill>
                      <a:srgbClr val="5B6870"/>
                    </a:solidFill>
                  </a:tcPr>
                </a:tc>
              </a:tr>
            </a:tbl>
          </a:graphicData>
        </a:graphic>
      </p:graphicFrame>
      <p:graphicFrame>
        <p:nvGraphicFramePr>
          <p:cNvPr id="4" name="Table 3"/>
          <p:cNvGraphicFramePr>
            <a:graphicFrameLocks noGrp="1"/>
          </p:cNvGraphicFramePr>
          <p:nvPr>
            <p:extLst>
              <p:ext uri="{D42A27DB-BD31-4B8C-83A1-F6EECF244321}">
                <p14:modId xmlns:p14="http://schemas.microsoft.com/office/powerpoint/2010/main" val="668329428"/>
              </p:ext>
            </p:extLst>
          </p:nvPr>
        </p:nvGraphicFramePr>
        <p:xfrm>
          <a:off x="548653" y="4723998"/>
          <a:ext cx="10957810" cy="1686814"/>
        </p:xfrm>
        <a:graphic>
          <a:graphicData uri="http://schemas.openxmlformats.org/drawingml/2006/table">
            <a:tbl>
              <a:tblPr firstRow="1" firstCol="1" bandRow="1">
                <a:tableStyleId>{5C22544A-7EE6-4342-B048-85BDC9FD1C3A}</a:tableStyleId>
              </a:tblPr>
              <a:tblGrid>
                <a:gridCol w="1966786"/>
                <a:gridCol w="1009906"/>
                <a:gridCol w="1966786"/>
                <a:gridCol w="1955706"/>
                <a:gridCol w="2029313"/>
                <a:gridCol w="2029313"/>
              </a:tblGrid>
              <a:tr h="300355">
                <a:tc rowSpan="2">
                  <a:txBody>
                    <a:bodyPr/>
                    <a:lstStyle/>
                    <a:p>
                      <a:pPr marL="0" marR="0" algn="l">
                        <a:lnSpc>
                          <a:spcPct val="107000"/>
                        </a:lnSpc>
                        <a:spcBef>
                          <a:spcPts val="0"/>
                        </a:spcBef>
                        <a:spcAft>
                          <a:spcPts val="800"/>
                        </a:spcAft>
                      </a:pPr>
                      <a:r>
                        <a:rPr lang="en-US" sz="1200" dirty="0">
                          <a:effectLst/>
                        </a:rPr>
                        <a:t> </a:t>
                      </a:r>
                    </a:p>
                    <a:p>
                      <a:pPr marL="0" marR="0" algn="l">
                        <a:lnSpc>
                          <a:spcPct val="107000"/>
                        </a:lnSpc>
                        <a:spcBef>
                          <a:spcPts val="0"/>
                        </a:spcBef>
                        <a:spcAft>
                          <a:spcPts val="800"/>
                        </a:spcAft>
                      </a:pPr>
                      <a:r>
                        <a:rPr lang="en-US" sz="1200" dirty="0">
                          <a:effectLst/>
                        </a:rPr>
                        <a:t>Course</a:t>
                      </a:r>
                      <a:endParaRPr lang="en-US" sz="1200" dirty="0">
                        <a:effectLst/>
                        <a:latin typeface="Times New Roman" panose="02020603050405020304" pitchFamily="18" charset="0"/>
                        <a:ea typeface="Calibri" panose="020F0502020204030204" pitchFamily="34" charset="0"/>
                      </a:endParaRPr>
                    </a:p>
                  </a:txBody>
                  <a:tcPr marL="68580" marR="68580" marT="0" marB="0">
                    <a:solidFill>
                      <a:srgbClr val="C28E0E"/>
                    </a:solidFill>
                  </a:tcPr>
                </a:tc>
                <a:tc rowSpan="2">
                  <a:txBody>
                    <a:bodyPr/>
                    <a:lstStyle/>
                    <a:p>
                      <a:pPr marL="0" marR="0" algn="l">
                        <a:lnSpc>
                          <a:spcPct val="107000"/>
                        </a:lnSpc>
                        <a:spcBef>
                          <a:spcPts val="0"/>
                        </a:spcBef>
                        <a:spcAft>
                          <a:spcPts val="800"/>
                        </a:spcAft>
                      </a:pPr>
                      <a:r>
                        <a:rPr lang="en-US" sz="1200" dirty="0">
                          <a:effectLst/>
                        </a:rPr>
                        <a:t> </a:t>
                      </a:r>
                    </a:p>
                    <a:p>
                      <a:pPr marL="0" marR="0" algn="l">
                        <a:lnSpc>
                          <a:spcPct val="107000"/>
                        </a:lnSpc>
                        <a:spcBef>
                          <a:spcPts val="0"/>
                        </a:spcBef>
                        <a:spcAft>
                          <a:spcPts val="800"/>
                        </a:spcAft>
                      </a:pPr>
                      <a:r>
                        <a:rPr lang="en-US" sz="1200" dirty="0">
                          <a:effectLst/>
                        </a:rPr>
                        <a:t>Section</a:t>
                      </a:r>
                      <a:endParaRPr lang="en-US" sz="1200" dirty="0">
                        <a:effectLst/>
                        <a:latin typeface="Times New Roman" panose="02020603050405020304" pitchFamily="18" charset="0"/>
                        <a:ea typeface="Calibri" panose="020F0502020204030204" pitchFamily="34" charset="0"/>
                      </a:endParaRPr>
                    </a:p>
                  </a:txBody>
                  <a:tcPr marL="68580" marR="68580" marT="0" marB="0">
                    <a:solidFill>
                      <a:srgbClr val="C28E0E"/>
                    </a:solidFill>
                  </a:tcPr>
                </a:tc>
                <a:tc gridSpan="4">
                  <a:txBody>
                    <a:bodyPr/>
                    <a:lstStyle/>
                    <a:p>
                      <a:pPr marL="0" marR="0" algn="l">
                        <a:lnSpc>
                          <a:spcPct val="107000"/>
                        </a:lnSpc>
                        <a:spcBef>
                          <a:spcPts val="0"/>
                        </a:spcBef>
                        <a:spcAft>
                          <a:spcPts val="800"/>
                        </a:spcAft>
                      </a:pPr>
                      <a:r>
                        <a:rPr lang="en-US" sz="1200" dirty="0" smtClean="0">
                          <a:effectLst/>
                        </a:rPr>
                        <a:t>Outcome:</a:t>
                      </a:r>
                    </a:p>
                    <a:p>
                      <a:pPr marL="0" marR="0" algn="l">
                        <a:lnSpc>
                          <a:spcPct val="107000"/>
                        </a:lnSpc>
                        <a:spcBef>
                          <a:spcPts val="0"/>
                        </a:spcBef>
                        <a:spcAft>
                          <a:spcPts val="800"/>
                        </a:spcAft>
                      </a:pPr>
                      <a:r>
                        <a:rPr lang="en-US" sz="1200" dirty="0" smtClean="0">
                          <a:effectLst/>
                        </a:rPr>
                        <a:t>Number </a:t>
                      </a:r>
                      <a:r>
                        <a:rPr lang="en-US" sz="1200" dirty="0">
                          <a:effectLst/>
                        </a:rPr>
                        <a:t>of Students Achieving Level of Learning Relative to Rubric Below</a:t>
                      </a:r>
                      <a:endParaRPr lang="en-US" sz="1200" dirty="0">
                        <a:effectLst/>
                        <a:latin typeface="Times New Roman" panose="02020603050405020304" pitchFamily="18" charset="0"/>
                        <a:ea typeface="Calibri" panose="020F0502020204030204" pitchFamily="34" charset="0"/>
                      </a:endParaRPr>
                    </a:p>
                  </a:txBody>
                  <a:tcPr marL="68580" marR="68580" marT="0" marB="0">
                    <a:solidFill>
                      <a:srgbClr val="C28E0E"/>
                    </a:solidFill>
                  </a:tcPr>
                </a:tc>
                <a:tc hMerge="1">
                  <a:txBody>
                    <a:bodyPr/>
                    <a:lstStyle/>
                    <a:p>
                      <a:endParaRPr lang="en-US"/>
                    </a:p>
                  </a:txBody>
                  <a:tcPr/>
                </a:tc>
                <a:tc hMerge="1">
                  <a:txBody>
                    <a:bodyPr/>
                    <a:lstStyle/>
                    <a:p>
                      <a:endParaRPr lang="en-US"/>
                    </a:p>
                  </a:txBody>
                  <a:tcPr/>
                </a:tc>
                <a:tc hMerge="1">
                  <a:txBody>
                    <a:bodyPr/>
                    <a:lstStyle/>
                    <a:p>
                      <a:endParaRPr lang="en-US"/>
                    </a:p>
                  </a:txBody>
                  <a:tcPr/>
                </a:tc>
              </a:tr>
              <a:tr h="334645">
                <a:tc vMerge="1">
                  <a:txBody>
                    <a:bodyPr/>
                    <a:lstStyle/>
                    <a:p>
                      <a:endParaRPr lang="en-US"/>
                    </a:p>
                  </a:txBody>
                  <a:tcPr/>
                </a:tc>
                <a:tc vMerge="1">
                  <a:txBody>
                    <a:bodyPr/>
                    <a:lstStyle/>
                    <a:p>
                      <a:endParaRPr lang="en-US"/>
                    </a:p>
                  </a:txBody>
                  <a:tcPr/>
                </a:tc>
                <a:tc>
                  <a:txBody>
                    <a:bodyPr/>
                    <a:lstStyle/>
                    <a:p>
                      <a:pPr marL="0" marR="0" algn="l">
                        <a:lnSpc>
                          <a:spcPct val="107000"/>
                        </a:lnSpc>
                        <a:spcBef>
                          <a:spcPts val="0"/>
                        </a:spcBef>
                        <a:spcAft>
                          <a:spcPts val="800"/>
                        </a:spcAft>
                      </a:pPr>
                      <a:r>
                        <a:rPr lang="en-US" sz="1200" dirty="0">
                          <a:effectLst/>
                        </a:rPr>
                        <a:t>Capstone (4)</a:t>
                      </a:r>
                      <a:endParaRPr lang="en-US" sz="1200" dirty="0">
                        <a:effectLst/>
                        <a:latin typeface="Times New Roman" panose="02020603050405020304" pitchFamily="18" charset="0"/>
                        <a:ea typeface="Calibri" panose="020F0502020204030204" pitchFamily="34" charset="0"/>
                      </a:endParaRPr>
                    </a:p>
                  </a:txBody>
                  <a:tcPr marL="68580" marR="68580" marT="0" marB="0">
                    <a:solidFill>
                      <a:srgbClr val="BAA892"/>
                    </a:solidFill>
                  </a:tcPr>
                </a:tc>
                <a:tc>
                  <a:txBody>
                    <a:bodyPr/>
                    <a:lstStyle/>
                    <a:p>
                      <a:pPr marL="0" marR="0" algn="l">
                        <a:lnSpc>
                          <a:spcPct val="107000"/>
                        </a:lnSpc>
                        <a:spcBef>
                          <a:spcPts val="0"/>
                        </a:spcBef>
                        <a:spcAft>
                          <a:spcPts val="800"/>
                        </a:spcAft>
                      </a:pPr>
                      <a:r>
                        <a:rPr lang="en-US" sz="1200" dirty="0">
                          <a:effectLst/>
                        </a:rPr>
                        <a:t>Milestone 2 (3)</a:t>
                      </a:r>
                      <a:endParaRPr lang="en-US" sz="1200" dirty="0">
                        <a:effectLst/>
                        <a:latin typeface="Times New Roman" panose="02020603050405020304" pitchFamily="18" charset="0"/>
                        <a:ea typeface="Calibri" panose="020F0502020204030204" pitchFamily="34" charset="0"/>
                      </a:endParaRPr>
                    </a:p>
                  </a:txBody>
                  <a:tcPr marL="68580" marR="68580" marT="0" marB="0">
                    <a:solidFill>
                      <a:srgbClr val="BAA892"/>
                    </a:solidFill>
                  </a:tcPr>
                </a:tc>
                <a:tc>
                  <a:txBody>
                    <a:bodyPr/>
                    <a:lstStyle/>
                    <a:p>
                      <a:pPr marL="0" marR="0" algn="l">
                        <a:lnSpc>
                          <a:spcPct val="107000"/>
                        </a:lnSpc>
                        <a:spcBef>
                          <a:spcPts val="0"/>
                        </a:spcBef>
                        <a:spcAft>
                          <a:spcPts val="800"/>
                        </a:spcAft>
                      </a:pPr>
                      <a:r>
                        <a:rPr lang="en-US" sz="1200" dirty="0">
                          <a:effectLst/>
                        </a:rPr>
                        <a:t>Milestone 1 (2)</a:t>
                      </a:r>
                      <a:endParaRPr lang="en-US" sz="1200" dirty="0">
                        <a:effectLst/>
                        <a:latin typeface="Times New Roman" panose="02020603050405020304" pitchFamily="18" charset="0"/>
                        <a:ea typeface="Calibri" panose="020F0502020204030204" pitchFamily="34" charset="0"/>
                      </a:endParaRPr>
                    </a:p>
                  </a:txBody>
                  <a:tcPr marL="68580" marR="68580" marT="0" marB="0">
                    <a:solidFill>
                      <a:srgbClr val="BAA892"/>
                    </a:solidFill>
                  </a:tcPr>
                </a:tc>
                <a:tc>
                  <a:txBody>
                    <a:bodyPr/>
                    <a:lstStyle/>
                    <a:p>
                      <a:pPr marL="0" marR="0" algn="l">
                        <a:lnSpc>
                          <a:spcPct val="107000"/>
                        </a:lnSpc>
                        <a:spcBef>
                          <a:spcPts val="0"/>
                        </a:spcBef>
                        <a:spcAft>
                          <a:spcPts val="800"/>
                        </a:spcAft>
                      </a:pPr>
                      <a:r>
                        <a:rPr lang="en-US" sz="1200" dirty="0">
                          <a:effectLst/>
                        </a:rPr>
                        <a:t>Benchmark (1)</a:t>
                      </a:r>
                      <a:endParaRPr lang="en-US" sz="1200" dirty="0">
                        <a:effectLst/>
                        <a:latin typeface="Times New Roman" panose="02020603050405020304" pitchFamily="18" charset="0"/>
                        <a:ea typeface="Calibri" panose="020F0502020204030204" pitchFamily="34" charset="0"/>
                      </a:endParaRPr>
                    </a:p>
                  </a:txBody>
                  <a:tcPr marL="68580" marR="68580" marT="0" marB="0">
                    <a:solidFill>
                      <a:srgbClr val="BAA892"/>
                    </a:solidFill>
                  </a:tcPr>
                </a:tc>
              </a:tr>
              <a:tr h="286385">
                <a:tc>
                  <a:txBody>
                    <a:bodyPr/>
                    <a:lstStyle/>
                    <a:p>
                      <a:pPr marL="0" marR="0" algn="l">
                        <a:lnSpc>
                          <a:spcPct val="107000"/>
                        </a:lnSpc>
                        <a:spcBef>
                          <a:spcPts val="0"/>
                        </a:spcBef>
                        <a:spcAft>
                          <a:spcPts val="800"/>
                        </a:spcAft>
                      </a:pPr>
                      <a:r>
                        <a:rPr lang="en-US" sz="1200" dirty="0">
                          <a:effectLst/>
                        </a:rPr>
                        <a:t> </a:t>
                      </a:r>
                      <a:endParaRPr lang="en-US" sz="1200" dirty="0">
                        <a:effectLst/>
                        <a:latin typeface="Times New Roman" panose="02020603050405020304" pitchFamily="18" charset="0"/>
                        <a:ea typeface="Calibri" panose="020F0502020204030204" pitchFamily="34" charset="0"/>
                      </a:endParaRPr>
                    </a:p>
                  </a:txBody>
                  <a:tcPr marL="68580" marR="68580" marT="0" marB="0">
                    <a:solidFill>
                      <a:srgbClr val="5B6870"/>
                    </a:solidFill>
                  </a:tcPr>
                </a:tc>
                <a:tc>
                  <a:txBody>
                    <a:bodyPr/>
                    <a:lstStyle/>
                    <a:p>
                      <a:pPr marL="0" marR="0" algn="l">
                        <a:lnSpc>
                          <a:spcPct val="107000"/>
                        </a:lnSpc>
                        <a:spcBef>
                          <a:spcPts val="0"/>
                        </a:spcBef>
                        <a:spcAft>
                          <a:spcPts val="800"/>
                        </a:spcAft>
                      </a:pPr>
                      <a:r>
                        <a:rPr lang="en-US" sz="1200" dirty="0">
                          <a:effectLst/>
                        </a:rPr>
                        <a:t> </a:t>
                      </a:r>
                      <a:endParaRPr lang="en-US" sz="1200" dirty="0">
                        <a:effectLst/>
                        <a:latin typeface="Times New Roman" panose="02020603050405020304" pitchFamily="18" charset="0"/>
                        <a:ea typeface="Calibri" panose="020F0502020204030204" pitchFamily="34" charset="0"/>
                      </a:endParaRPr>
                    </a:p>
                  </a:txBody>
                  <a:tcPr marL="68580" marR="68580" marT="0" marB="0">
                    <a:solidFill>
                      <a:srgbClr val="5B6870"/>
                    </a:solidFill>
                  </a:tcPr>
                </a:tc>
                <a:tc>
                  <a:txBody>
                    <a:bodyPr/>
                    <a:lstStyle/>
                    <a:p>
                      <a:pPr marL="0" marR="0" algn="l">
                        <a:lnSpc>
                          <a:spcPct val="107000"/>
                        </a:lnSpc>
                        <a:spcBef>
                          <a:spcPts val="0"/>
                        </a:spcBef>
                        <a:spcAft>
                          <a:spcPts val="800"/>
                        </a:spcAft>
                      </a:pPr>
                      <a:r>
                        <a:rPr lang="en-US" sz="1200" dirty="0">
                          <a:effectLst/>
                        </a:rPr>
                        <a:t> </a:t>
                      </a:r>
                      <a:endParaRPr lang="en-US" sz="1200" dirty="0">
                        <a:effectLst/>
                        <a:latin typeface="Times New Roman" panose="02020603050405020304" pitchFamily="18" charset="0"/>
                        <a:ea typeface="Calibri" panose="020F0502020204030204" pitchFamily="34" charset="0"/>
                      </a:endParaRPr>
                    </a:p>
                  </a:txBody>
                  <a:tcPr marL="68580" marR="68580" marT="0" marB="0">
                    <a:solidFill>
                      <a:srgbClr val="5B6870"/>
                    </a:solidFill>
                  </a:tcPr>
                </a:tc>
                <a:tc>
                  <a:txBody>
                    <a:bodyPr/>
                    <a:lstStyle/>
                    <a:p>
                      <a:pPr marL="0" marR="0" algn="l">
                        <a:lnSpc>
                          <a:spcPct val="107000"/>
                        </a:lnSpc>
                        <a:spcBef>
                          <a:spcPts val="0"/>
                        </a:spcBef>
                        <a:spcAft>
                          <a:spcPts val="800"/>
                        </a:spcAft>
                      </a:pPr>
                      <a:r>
                        <a:rPr lang="en-US" sz="1200">
                          <a:effectLst/>
                        </a:rPr>
                        <a:t> </a:t>
                      </a:r>
                      <a:endParaRPr lang="en-US" sz="1200">
                        <a:effectLst/>
                        <a:latin typeface="Times New Roman" panose="02020603050405020304" pitchFamily="18" charset="0"/>
                        <a:ea typeface="Calibri" panose="020F0502020204030204" pitchFamily="34" charset="0"/>
                      </a:endParaRPr>
                    </a:p>
                  </a:txBody>
                  <a:tcPr marL="68580" marR="68580" marT="0" marB="0">
                    <a:solidFill>
                      <a:srgbClr val="5B6870"/>
                    </a:solidFill>
                  </a:tcPr>
                </a:tc>
                <a:tc>
                  <a:txBody>
                    <a:bodyPr/>
                    <a:lstStyle/>
                    <a:p>
                      <a:pPr marL="0" marR="0" algn="l">
                        <a:lnSpc>
                          <a:spcPct val="107000"/>
                        </a:lnSpc>
                        <a:spcBef>
                          <a:spcPts val="0"/>
                        </a:spcBef>
                        <a:spcAft>
                          <a:spcPts val="800"/>
                        </a:spcAft>
                      </a:pPr>
                      <a:r>
                        <a:rPr lang="en-US" sz="1200">
                          <a:effectLst/>
                        </a:rPr>
                        <a:t> </a:t>
                      </a:r>
                      <a:endParaRPr lang="en-US" sz="1200">
                        <a:effectLst/>
                        <a:latin typeface="Times New Roman" panose="02020603050405020304" pitchFamily="18" charset="0"/>
                        <a:ea typeface="Calibri" panose="020F0502020204030204" pitchFamily="34" charset="0"/>
                      </a:endParaRPr>
                    </a:p>
                  </a:txBody>
                  <a:tcPr marL="68580" marR="68580" marT="0" marB="0">
                    <a:solidFill>
                      <a:srgbClr val="5B6870"/>
                    </a:solidFill>
                  </a:tcPr>
                </a:tc>
                <a:tc>
                  <a:txBody>
                    <a:bodyPr/>
                    <a:lstStyle/>
                    <a:p>
                      <a:pPr marL="0" marR="0" algn="l">
                        <a:lnSpc>
                          <a:spcPct val="107000"/>
                        </a:lnSpc>
                        <a:spcBef>
                          <a:spcPts val="0"/>
                        </a:spcBef>
                        <a:spcAft>
                          <a:spcPts val="800"/>
                        </a:spcAft>
                      </a:pPr>
                      <a:r>
                        <a:rPr lang="en-US" sz="1200">
                          <a:effectLst/>
                        </a:rPr>
                        <a:t> </a:t>
                      </a:r>
                      <a:endParaRPr lang="en-US" sz="1200">
                        <a:effectLst/>
                        <a:latin typeface="Times New Roman" panose="02020603050405020304" pitchFamily="18" charset="0"/>
                        <a:ea typeface="Calibri" panose="020F0502020204030204" pitchFamily="34" charset="0"/>
                      </a:endParaRPr>
                    </a:p>
                  </a:txBody>
                  <a:tcPr marL="68580" marR="68580" marT="0" marB="0">
                    <a:solidFill>
                      <a:srgbClr val="5B6870"/>
                    </a:solidFill>
                  </a:tcPr>
                </a:tc>
              </a:tr>
              <a:tr h="286385">
                <a:tc>
                  <a:txBody>
                    <a:bodyPr/>
                    <a:lstStyle/>
                    <a:p>
                      <a:pPr marL="0" marR="0" algn="l">
                        <a:lnSpc>
                          <a:spcPct val="107000"/>
                        </a:lnSpc>
                        <a:spcBef>
                          <a:spcPts val="0"/>
                        </a:spcBef>
                        <a:spcAft>
                          <a:spcPts val="800"/>
                        </a:spcAft>
                      </a:pPr>
                      <a:r>
                        <a:rPr lang="en-US" sz="1200">
                          <a:effectLst/>
                        </a:rPr>
                        <a:t> </a:t>
                      </a:r>
                      <a:endParaRPr lang="en-US" sz="1200">
                        <a:effectLst/>
                        <a:latin typeface="Times New Roman" panose="02020603050405020304" pitchFamily="18" charset="0"/>
                        <a:ea typeface="Calibri" panose="020F0502020204030204" pitchFamily="34" charset="0"/>
                      </a:endParaRPr>
                    </a:p>
                  </a:txBody>
                  <a:tcPr marL="68580" marR="68580" marT="0" marB="0">
                    <a:solidFill>
                      <a:srgbClr val="5B6870"/>
                    </a:solidFill>
                  </a:tcPr>
                </a:tc>
                <a:tc>
                  <a:txBody>
                    <a:bodyPr/>
                    <a:lstStyle/>
                    <a:p>
                      <a:pPr marL="0" marR="0" algn="l">
                        <a:lnSpc>
                          <a:spcPct val="107000"/>
                        </a:lnSpc>
                        <a:spcBef>
                          <a:spcPts val="0"/>
                        </a:spcBef>
                        <a:spcAft>
                          <a:spcPts val="800"/>
                        </a:spcAft>
                      </a:pPr>
                      <a:r>
                        <a:rPr lang="en-US" sz="1200">
                          <a:effectLst/>
                        </a:rPr>
                        <a:t> </a:t>
                      </a:r>
                      <a:endParaRPr lang="en-US" sz="1200">
                        <a:effectLst/>
                        <a:latin typeface="Times New Roman" panose="02020603050405020304" pitchFamily="18" charset="0"/>
                        <a:ea typeface="Calibri" panose="020F0502020204030204" pitchFamily="34" charset="0"/>
                      </a:endParaRPr>
                    </a:p>
                  </a:txBody>
                  <a:tcPr marL="68580" marR="68580" marT="0" marB="0">
                    <a:solidFill>
                      <a:srgbClr val="5B6870"/>
                    </a:solidFill>
                  </a:tcPr>
                </a:tc>
                <a:tc>
                  <a:txBody>
                    <a:bodyPr/>
                    <a:lstStyle/>
                    <a:p>
                      <a:pPr marL="0" marR="0" algn="l">
                        <a:lnSpc>
                          <a:spcPct val="107000"/>
                        </a:lnSpc>
                        <a:spcBef>
                          <a:spcPts val="0"/>
                        </a:spcBef>
                        <a:spcAft>
                          <a:spcPts val="800"/>
                        </a:spcAft>
                      </a:pPr>
                      <a:r>
                        <a:rPr lang="en-US" sz="1200" dirty="0">
                          <a:effectLst/>
                        </a:rPr>
                        <a:t> </a:t>
                      </a:r>
                      <a:endParaRPr lang="en-US" sz="1200" dirty="0">
                        <a:effectLst/>
                        <a:latin typeface="Times New Roman" panose="02020603050405020304" pitchFamily="18" charset="0"/>
                        <a:ea typeface="Calibri" panose="020F0502020204030204" pitchFamily="34" charset="0"/>
                      </a:endParaRPr>
                    </a:p>
                  </a:txBody>
                  <a:tcPr marL="68580" marR="68580" marT="0" marB="0">
                    <a:solidFill>
                      <a:srgbClr val="5B6870"/>
                    </a:solidFill>
                  </a:tcPr>
                </a:tc>
                <a:tc>
                  <a:txBody>
                    <a:bodyPr/>
                    <a:lstStyle/>
                    <a:p>
                      <a:pPr marL="0" marR="0" algn="l">
                        <a:lnSpc>
                          <a:spcPct val="107000"/>
                        </a:lnSpc>
                        <a:spcBef>
                          <a:spcPts val="0"/>
                        </a:spcBef>
                        <a:spcAft>
                          <a:spcPts val="800"/>
                        </a:spcAft>
                      </a:pPr>
                      <a:r>
                        <a:rPr lang="en-US" sz="1200" dirty="0">
                          <a:effectLst/>
                        </a:rPr>
                        <a:t> </a:t>
                      </a:r>
                      <a:endParaRPr lang="en-US" sz="1200" dirty="0">
                        <a:effectLst/>
                        <a:latin typeface="Times New Roman" panose="02020603050405020304" pitchFamily="18" charset="0"/>
                        <a:ea typeface="Calibri" panose="020F0502020204030204" pitchFamily="34" charset="0"/>
                      </a:endParaRPr>
                    </a:p>
                  </a:txBody>
                  <a:tcPr marL="68580" marR="68580" marT="0" marB="0">
                    <a:solidFill>
                      <a:srgbClr val="5B6870"/>
                    </a:solidFill>
                  </a:tcPr>
                </a:tc>
                <a:tc>
                  <a:txBody>
                    <a:bodyPr/>
                    <a:lstStyle/>
                    <a:p>
                      <a:pPr marL="0" marR="0" algn="l">
                        <a:lnSpc>
                          <a:spcPct val="107000"/>
                        </a:lnSpc>
                        <a:spcBef>
                          <a:spcPts val="0"/>
                        </a:spcBef>
                        <a:spcAft>
                          <a:spcPts val="800"/>
                        </a:spcAft>
                      </a:pPr>
                      <a:r>
                        <a:rPr lang="en-US" sz="1200" dirty="0">
                          <a:effectLst/>
                        </a:rPr>
                        <a:t> </a:t>
                      </a:r>
                      <a:endParaRPr lang="en-US" sz="1200" dirty="0">
                        <a:effectLst/>
                        <a:latin typeface="Times New Roman" panose="02020603050405020304" pitchFamily="18" charset="0"/>
                        <a:ea typeface="Calibri" panose="020F0502020204030204" pitchFamily="34" charset="0"/>
                      </a:endParaRPr>
                    </a:p>
                  </a:txBody>
                  <a:tcPr marL="68580" marR="68580" marT="0" marB="0">
                    <a:solidFill>
                      <a:srgbClr val="5B6870"/>
                    </a:solidFill>
                  </a:tcPr>
                </a:tc>
                <a:tc>
                  <a:txBody>
                    <a:bodyPr/>
                    <a:lstStyle/>
                    <a:p>
                      <a:pPr marL="0" marR="0" algn="l">
                        <a:lnSpc>
                          <a:spcPct val="107000"/>
                        </a:lnSpc>
                        <a:spcBef>
                          <a:spcPts val="0"/>
                        </a:spcBef>
                        <a:spcAft>
                          <a:spcPts val="800"/>
                        </a:spcAft>
                      </a:pPr>
                      <a:r>
                        <a:rPr lang="en-US" sz="1200" dirty="0">
                          <a:effectLst/>
                        </a:rPr>
                        <a:t> </a:t>
                      </a:r>
                      <a:endParaRPr lang="en-US" sz="1200" dirty="0">
                        <a:effectLst/>
                        <a:latin typeface="Times New Roman" panose="02020603050405020304" pitchFamily="18" charset="0"/>
                        <a:ea typeface="Calibri" panose="020F0502020204030204" pitchFamily="34" charset="0"/>
                      </a:endParaRPr>
                    </a:p>
                  </a:txBody>
                  <a:tcPr marL="68580" marR="68580" marT="0" marB="0">
                    <a:solidFill>
                      <a:srgbClr val="5B6870"/>
                    </a:solidFill>
                  </a:tcPr>
                </a:tc>
              </a:tr>
              <a:tr h="286385">
                <a:tc>
                  <a:txBody>
                    <a:bodyPr/>
                    <a:lstStyle/>
                    <a:p>
                      <a:pPr marL="0" marR="0" algn="l">
                        <a:lnSpc>
                          <a:spcPct val="107000"/>
                        </a:lnSpc>
                        <a:spcBef>
                          <a:spcPts val="0"/>
                        </a:spcBef>
                        <a:spcAft>
                          <a:spcPts val="800"/>
                        </a:spcAft>
                      </a:pPr>
                      <a:r>
                        <a:rPr lang="en-US" sz="1200" dirty="0" smtClean="0">
                          <a:solidFill>
                            <a:schemeClr val="tx1"/>
                          </a:solidFill>
                          <a:effectLst/>
                          <a:latin typeface="Times New Roman" panose="02020603050405020304" pitchFamily="18" charset="0"/>
                          <a:ea typeface="Calibri" panose="020F0502020204030204" pitchFamily="34" charset="0"/>
                        </a:rPr>
                        <a:t>Total</a:t>
                      </a:r>
                      <a:endParaRPr lang="en-US" sz="1200" dirty="0">
                        <a:solidFill>
                          <a:schemeClr val="tx1"/>
                        </a:solidFill>
                        <a:effectLst/>
                        <a:latin typeface="Times New Roman" panose="02020603050405020304" pitchFamily="18" charset="0"/>
                        <a:ea typeface="Calibri" panose="020F0502020204030204" pitchFamily="34" charset="0"/>
                      </a:endParaRPr>
                    </a:p>
                  </a:txBody>
                  <a:tcPr marL="68580" marR="68580" marT="0" marB="0">
                    <a:solidFill>
                      <a:srgbClr val="C28E0E"/>
                    </a:solidFill>
                  </a:tcPr>
                </a:tc>
                <a:tc>
                  <a:txBody>
                    <a:bodyPr/>
                    <a:lstStyle/>
                    <a:p>
                      <a:pPr marL="0" marR="0" algn="l">
                        <a:lnSpc>
                          <a:spcPct val="107000"/>
                        </a:lnSpc>
                        <a:spcBef>
                          <a:spcPts val="0"/>
                        </a:spcBef>
                        <a:spcAft>
                          <a:spcPts val="800"/>
                        </a:spcAft>
                      </a:pPr>
                      <a:r>
                        <a:rPr lang="en-US" sz="1200" dirty="0" smtClean="0">
                          <a:effectLst/>
                          <a:latin typeface="Times New Roman" panose="02020603050405020304" pitchFamily="18" charset="0"/>
                          <a:ea typeface="Calibri" panose="020F0502020204030204" pitchFamily="34" charset="0"/>
                        </a:rPr>
                        <a:t>All Sections</a:t>
                      </a:r>
                      <a:endParaRPr lang="en-US" sz="1200" dirty="0">
                        <a:effectLst/>
                        <a:latin typeface="Times New Roman" panose="02020603050405020304" pitchFamily="18" charset="0"/>
                        <a:ea typeface="Calibri" panose="020F0502020204030204" pitchFamily="34" charset="0"/>
                      </a:endParaRPr>
                    </a:p>
                  </a:txBody>
                  <a:tcPr marL="68580" marR="68580" marT="0" marB="0">
                    <a:solidFill>
                      <a:srgbClr val="C28E0E"/>
                    </a:solidFill>
                  </a:tcPr>
                </a:tc>
                <a:tc>
                  <a:txBody>
                    <a:bodyPr/>
                    <a:lstStyle/>
                    <a:p>
                      <a:pPr marL="0" marR="0" algn="l">
                        <a:lnSpc>
                          <a:spcPct val="107000"/>
                        </a:lnSpc>
                        <a:spcBef>
                          <a:spcPts val="0"/>
                        </a:spcBef>
                        <a:spcAft>
                          <a:spcPts val="800"/>
                        </a:spcAft>
                      </a:pPr>
                      <a:endParaRPr lang="en-US" sz="1200" dirty="0">
                        <a:effectLst/>
                        <a:latin typeface="Times New Roman" panose="02020603050405020304" pitchFamily="18" charset="0"/>
                        <a:ea typeface="Calibri" panose="020F0502020204030204" pitchFamily="34" charset="0"/>
                      </a:endParaRPr>
                    </a:p>
                  </a:txBody>
                  <a:tcPr marL="68580" marR="68580" marT="0" marB="0">
                    <a:solidFill>
                      <a:srgbClr val="C28E0E"/>
                    </a:solidFill>
                  </a:tcPr>
                </a:tc>
                <a:tc>
                  <a:txBody>
                    <a:bodyPr/>
                    <a:lstStyle/>
                    <a:p>
                      <a:pPr marL="0" marR="0" algn="l">
                        <a:lnSpc>
                          <a:spcPct val="107000"/>
                        </a:lnSpc>
                        <a:spcBef>
                          <a:spcPts val="0"/>
                        </a:spcBef>
                        <a:spcAft>
                          <a:spcPts val="800"/>
                        </a:spcAft>
                      </a:pPr>
                      <a:endParaRPr lang="en-US" sz="1200" dirty="0">
                        <a:effectLst/>
                        <a:latin typeface="Times New Roman" panose="02020603050405020304" pitchFamily="18" charset="0"/>
                        <a:ea typeface="Calibri" panose="020F0502020204030204" pitchFamily="34" charset="0"/>
                      </a:endParaRPr>
                    </a:p>
                  </a:txBody>
                  <a:tcPr marL="68580" marR="68580" marT="0" marB="0">
                    <a:solidFill>
                      <a:srgbClr val="C28E0E"/>
                    </a:solidFill>
                  </a:tcPr>
                </a:tc>
                <a:tc>
                  <a:txBody>
                    <a:bodyPr/>
                    <a:lstStyle/>
                    <a:p>
                      <a:pPr marL="0" marR="0" algn="l">
                        <a:lnSpc>
                          <a:spcPct val="107000"/>
                        </a:lnSpc>
                        <a:spcBef>
                          <a:spcPts val="0"/>
                        </a:spcBef>
                        <a:spcAft>
                          <a:spcPts val="800"/>
                        </a:spcAft>
                      </a:pPr>
                      <a:endParaRPr lang="en-US" sz="1200" dirty="0">
                        <a:effectLst/>
                        <a:latin typeface="Times New Roman" panose="02020603050405020304" pitchFamily="18" charset="0"/>
                        <a:ea typeface="Calibri" panose="020F0502020204030204" pitchFamily="34" charset="0"/>
                      </a:endParaRPr>
                    </a:p>
                  </a:txBody>
                  <a:tcPr marL="68580" marR="68580" marT="0" marB="0">
                    <a:solidFill>
                      <a:srgbClr val="C28E0E"/>
                    </a:solidFill>
                  </a:tcPr>
                </a:tc>
                <a:tc>
                  <a:txBody>
                    <a:bodyPr/>
                    <a:lstStyle/>
                    <a:p>
                      <a:pPr marL="0" marR="0" algn="l">
                        <a:lnSpc>
                          <a:spcPct val="107000"/>
                        </a:lnSpc>
                        <a:spcBef>
                          <a:spcPts val="0"/>
                        </a:spcBef>
                        <a:spcAft>
                          <a:spcPts val="800"/>
                        </a:spcAft>
                      </a:pPr>
                      <a:endParaRPr lang="en-US" sz="1200" dirty="0">
                        <a:effectLst/>
                        <a:latin typeface="Times New Roman" panose="02020603050405020304" pitchFamily="18" charset="0"/>
                        <a:ea typeface="Calibri" panose="020F0502020204030204" pitchFamily="34" charset="0"/>
                      </a:endParaRPr>
                    </a:p>
                  </a:txBody>
                  <a:tcPr marL="68580" marR="68580" marT="0" marB="0">
                    <a:solidFill>
                      <a:srgbClr val="C28E0E"/>
                    </a:solidFill>
                  </a:tcPr>
                </a:tc>
              </a:tr>
            </a:tbl>
          </a:graphicData>
        </a:graphic>
      </p:graphicFrame>
      <p:sp>
        <p:nvSpPr>
          <p:cNvPr id="8" name="TextBox 7"/>
          <p:cNvSpPr txBox="1"/>
          <p:nvPr/>
        </p:nvSpPr>
        <p:spPr>
          <a:xfrm>
            <a:off x="2619632" y="601362"/>
            <a:ext cx="6598509" cy="461665"/>
          </a:xfrm>
          <a:prstGeom prst="rect">
            <a:avLst/>
          </a:prstGeom>
          <a:noFill/>
        </p:spPr>
        <p:txBody>
          <a:bodyPr wrap="square" rtlCol="0">
            <a:spAutoFit/>
          </a:bodyPr>
          <a:lstStyle/>
          <a:p>
            <a:pPr algn="ctr"/>
            <a:r>
              <a:rPr lang="en-US" sz="2400" dirty="0" smtClean="0"/>
              <a:t>Annual Assessment Report Template</a:t>
            </a:r>
            <a:endParaRPr lang="en-US" sz="2400" dirty="0"/>
          </a:p>
        </p:txBody>
      </p:sp>
    </p:spTree>
    <p:extLst>
      <p:ext uri="{BB962C8B-B14F-4D97-AF65-F5344CB8AC3E}">
        <p14:creationId xmlns:p14="http://schemas.microsoft.com/office/powerpoint/2010/main" val="3439469513"/>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1795</TotalTime>
  <Words>1148</Words>
  <Application>Microsoft Office PowerPoint</Application>
  <PresentationFormat>Widescreen</PresentationFormat>
  <Paragraphs>253</Paragraphs>
  <Slides>15</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15</vt:i4>
      </vt:variant>
    </vt:vector>
  </HeadingPairs>
  <TitlesOfParts>
    <vt:vector size="22" baseType="lpstr">
      <vt:lpstr>Arial</vt:lpstr>
      <vt:lpstr>Arial Narrow Bold</vt:lpstr>
      <vt:lpstr>Calibri</vt:lpstr>
      <vt:lpstr>Calibri Light</vt:lpstr>
      <vt:lpstr>Helvetica</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Indiana University-Purdue University Fort Wayne</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Kent Johnson</dc:creator>
  <cp:lastModifiedBy>Kent Johnson</cp:lastModifiedBy>
  <cp:revision>44</cp:revision>
  <cp:lastPrinted>2018-02-06T20:42:23Z</cp:lastPrinted>
  <dcterms:created xsi:type="dcterms:W3CDTF">2018-01-03T16:55:11Z</dcterms:created>
  <dcterms:modified xsi:type="dcterms:W3CDTF">2018-02-06T21:27:44Z</dcterms:modified>
</cp:coreProperties>
</file>