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57" r:id="rId2"/>
    <p:sldId id="258" r:id="rId3"/>
    <p:sldId id="271" r:id="rId4"/>
    <p:sldId id="272" r:id="rId5"/>
    <p:sldId id="270" r:id="rId6"/>
    <p:sldId id="259" r:id="rId7"/>
    <p:sldId id="260" r:id="rId8"/>
    <p:sldId id="262" r:id="rId9"/>
    <p:sldId id="267" r:id="rId10"/>
    <p:sldId id="268" r:id="rId11"/>
    <p:sldId id="266" r:id="rId12"/>
    <p:sldId id="274" r:id="rId13"/>
    <p:sldId id="269" r:id="rId14"/>
    <p:sldId id="275" r:id="rId15"/>
    <p:sldId id="276" r:id="rId16"/>
    <p:sldId id="261"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8E0E"/>
    <a:srgbClr val="5B6870"/>
    <a:srgbClr val="BAA8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57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9" y="0"/>
            <a:ext cx="3038475" cy="466578"/>
          </a:xfrm>
          <a:prstGeom prst="rect">
            <a:avLst/>
          </a:prstGeom>
        </p:spPr>
        <p:txBody>
          <a:bodyPr vert="horz" lIns="91440" tIns="45720" rIns="91440" bIns="45720" rtlCol="0"/>
          <a:lstStyle>
            <a:lvl1pPr algn="r">
              <a:defRPr sz="1200"/>
            </a:lvl1pPr>
          </a:lstStyle>
          <a:p>
            <a:fld id="{276E96BA-AD81-421F-810C-2126BC645C3E}" type="datetimeFigureOut">
              <a:rPr lang="en-US" smtClean="0"/>
              <a:t>2/15/2018</a:t>
            </a:fld>
            <a:endParaRPr lang="en-US"/>
          </a:p>
        </p:txBody>
      </p:sp>
      <p:sp>
        <p:nvSpPr>
          <p:cNvPr id="4" name="Footer Placeholder 3"/>
          <p:cNvSpPr>
            <a:spLocks noGrp="1"/>
          </p:cNvSpPr>
          <p:nvPr>
            <p:ph type="ftr" sz="quarter" idx="2"/>
          </p:nvPr>
        </p:nvSpPr>
        <p:spPr>
          <a:xfrm>
            <a:off x="1" y="8829822"/>
            <a:ext cx="3038475" cy="46657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822"/>
            <a:ext cx="3038475" cy="466578"/>
          </a:xfrm>
          <a:prstGeom prst="rect">
            <a:avLst/>
          </a:prstGeom>
        </p:spPr>
        <p:txBody>
          <a:bodyPr vert="horz" lIns="91440" tIns="45720" rIns="91440" bIns="45720" rtlCol="0" anchor="b"/>
          <a:lstStyle>
            <a:lvl1pPr algn="r">
              <a:defRPr sz="1200"/>
            </a:lvl1pPr>
          </a:lstStyle>
          <a:p>
            <a:fld id="{23207572-28CC-47D6-9A07-1B643B274A96}" type="slidenum">
              <a:rPr lang="en-US" smtClean="0"/>
              <a:t>‹#›</a:t>
            </a:fld>
            <a:endParaRPr lang="en-US"/>
          </a:p>
        </p:txBody>
      </p:sp>
    </p:spTree>
    <p:extLst>
      <p:ext uri="{BB962C8B-B14F-4D97-AF65-F5344CB8AC3E}">
        <p14:creationId xmlns:p14="http://schemas.microsoft.com/office/powerpoint/2010/main" val="36807207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D3428C-39E2-4DC6-B91A-46093F14FB6F}"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3934742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D3428C-39E2-4DC6-B91A-46093F14FB6F}"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137307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D3428C-39E2-4DC6-B91A-46093F14FB6F}"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4892815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595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1713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55916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06982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5014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79637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1710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0595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D3428C-39E2-4DC6-B91A-46093F14FB6F}"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5946715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9046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3929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D3428C-39E2-4DC6-B91A-46093F14FB6F}"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912889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D3428C-39E2-4DC6-B91A-46093F14FB6F}"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2106750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D3428C-39E2-4DC6-B91A-46093F14FB6F}" type="datetimeFigureOut">
              <a:rPr lang="en-US" smtClean="0"/>
              <a:t>2/15/2018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790949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D3428C-39E2-4DC6-B91A-46093F14FB6F}" type="datetimeFigureOut">
              <a:rPr lang="en-US" smtClean="0"/>
              <a:t>2/15/2018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741087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D3428C-39E2-4DC6-B91A-46093F14FB6F}" type="datetimeFigureOut">
              <a:rPr lang="en-US" smtClean="0"/>
              <a:t>2/15/2018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2993389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D3428C-39E2-4DC6-B91A-46093F14FB6F}"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1872419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D3428C-39E2-4DC6-B91A-46093F14FB6F}"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2E4AD-3588-40FC-A3F3-0090AB540F52}" type="slidenum">
              <a:rPr lang="en-US" smtClean="0"/>
              <a:t>‹#›</a:t>
            </a:fld>
            <a:endParaRPr lang="en-US"/>
          </a:p>
        </p:txBody>
      </p:sp>
    </p:spTree>
    <p:extLst>
      <p:ext uri="{BB962C8B-B14F-4D97-AF65-F5344CB8AC3E}">
        <p14:creationId xmlns:p14="http://schemas.microsoft.com/office/powerpoint/2010/main" val="3502334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D3428C-39E2-4DC6-B91A-46093F14FB6F}" type="datetimeFigureOut">
              <a:rPr lang="en-US" smtClean="0"/>
              <a:t>2/15/2018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42E4AD-3588-40FC-A3F3-0090AB540F52}" type="slidenum">
              <a:rPr lang="en-US" smtClean="0"/>
              <a:t>‹#›</a:t>
            </a:fld>
            <a:endParaRPr lang="en-US"/>
          </a:p>
        </p:txBody>
      </p:sp>
    </p:spTree>
    <p:extLst>
      <p:ext uri="{BB962C8B-B14F-4D97-AF65-F5344CB8AC3E}">
        <p14:creationId xmlns:p14="http://schemas.microsoft.com/office/powerpoint/2010/main" val="3412795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9" r:id="rId20"/>
    <p:sldLayoutId id="2147483670"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3" Type="http://schemas.openxmlformats.org/officeDocument/2006/relationships/hyperlink" Target="https://www.aacu.org/value/msc" TargetMode="External"/><Relationship Id="rId2" Type="http://schemas.openxmlformats.org/officeDocument/2006/relationships/hyperlink" Target="https://www.aacu.org/value/rubrics" TargetMode="External"/><Relationship Id="rId1" Type="http://schemas.openxmlformats.org/officeDocument/2006/relationships/slideLayout" Target="../slideLayouts/slideLayout2.xml"/><Relationship Id="rId4" Type="http://schemas.openxmlformats.org/officeDocument/2006/relationships/hyperlink" Target="http://degreeprofile.org/assignment-design-work/"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urdue.ca1.qualtrics.com/jfe/form/SV_25HKjTv0ueGWICN"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nvSpPr>
        <p:spPr>
          <a:xfrm>
            <a:off x="1994327" y="2243265"/>
            <a:ext cx="7954835" cy="743863"/>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t>General Education Assessment Revision Plan Proposal</a:t>
            </a:r>
            <a:endParaRPr lang="en-US" sz="3600" dirty="0">
              <a:latin typeface="Arial"/>
              <a:cs typeface="Arial"/>
            </a:endParaRPr>
          </a:p>
        </p:txBody>
      </p:sp>
      <p:sp>
        <p:nvSpPr>
          <p:cNvPr id="3" name="Subtitle 2"/>
          <p:cNvSpPr>
            <a:spLocks noGrp="1"/>
          </p:cNvSpPr>
          <p:nvPr/>
        </p:nvSpPr>
        <p:spPr>
          <a:xfrm>
            <a:off x="2927864" y="3474379"/>
            <a:ext cx="6400800" cy="519321"/>
          </a:xfrm>
          <a:prstGeom prst="rect">
            <a:avLst/>
          </a:prstGeom>
        </p:spPr>
        <p:txBody>
          <a:bodyPr vert="horz" lIns="91440" tIns="45720" rIns="91440" bIns="45720" rtlCol="0">
            <a:normAutofit fontScale="62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2400" dirty="0" smtClean="0">
                <a:solidFill>
                  <a:schemeClr val="tx1"/>
                </a:solidFill>
                <a:latin typeface="Arial"/>
                <a:cs typeface="Arial"/>
              </a:rPr>
              <a:t>D. Kent Johnson, PhD</a:t>
            </a:r>
          </a:p>
          <a:p>
            <a:r>
              <a:rPr lang="en-US" sz="2400" dirty="0" smtClean="0">
                <a:solidFill>
                  <a:schemeClr val="tx1"/>
                </a:solidFill>
                <a:latin typeface="Arial"/>
                <a:cs typeface="Arial"/>
              </a:rPr>
              <a:t>Director of Assessment and Program Review</a:t>
            </a:r>
            <a:endParaRPr lang="en-US" sz="2400" dirty="0">
              <a:solidFill>
                <a:srgbClr val="012F6B"/>
              </a:solidFill>
              <a:latin typeface="Arial"/>
              <a:cs typeface="Arial"/>
            </a:endParaRPr>
          </a:p>
        </p:txBody>
      </p:sp>
    </p:spTree>
    <p:extLst>
      <p:ext uri="{BB962C8B-B14F-4D97-AF65-F5344CB8AC3E}">
        <p14:creationId xmlns:p14="http://schemas.microsoft.com/office/powerpoint/2010/main" val="12611419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286807"/>
            <a:ext cx="8229600" cy="588962"/>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000" dirty="0">
                <a:latin typeface="Arial" panose="020B0604020202020204" pitchFamily="34" charset="0"/>
                <a:cs typeface="Arial" panose="020B0604020202020204" pitchFamily="34" charset="0"/>
              </a:rPr>
              <a:t>Annual Assessment Report Example</a:t>
            </a:r>
            <a:r>
              <a:rPr lang="en-US" sz="3000" dirty="0" smtClean="0">
                <a:latin typeface="Arial" panose="020B0604020202020204" pitchFamily="34" charset="0"/>
                <a:cs typeface="Arial" panose="020B0604020202020204" pitchFamily="34" charset="0"/>
              </a:rPr>
              <a:t>(cont.) </a:t>
            </a:r>
            <a:endParaRPr lang="en-US" sz="3000" dirty="0">
              <a:latin typeface="Arial" panose="020B0604020202020204" pitchFamily="34" charset="0"/>
              <a:cs typeface="Arial" panose="020B0604020202020204" pitchFamily="34" charset="0"/>
            </a:endParaRPr>
          </a:p>
        </p:txBody>
      </p:sp>
      <p:sp>
        <p:nvSpPr>
          <p:cNvPr id="3" name="Subtitle 2"/>
          <p:cNvSpPr txBox="1">
            <a:spLocks/>
          </p:cNvSpPr>
          <p:nvPr/>
        </p:nvSpPr>
        <p:spPr>
          <a:xfrm>
            <a:off x="2113897" y="927219"/>
            <a:ext cx="6400800"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dirty="0" smtClean="0">
                <a:latin typeface="Arial"/>
                <a:cs typeface="Arial"/>
              </a:rPr>
              <a:t>Planning Questions:</a:t>
            </a:r>
            <a:endParaRPr lang="en-US" sz="2000" dirty="0">
              <a:latin typeface="Arial"/>
              <a:cs typeface="Arial"/>
            </a:endParaRPr>
          </a:p>
        </p:txBody>
      </p:sp>
      <p:sp>
        <p:nvSpPr>
          <p:cNvPr id="6" name="TextBox 5"/>
          <p:cNvSpPr txBox="1"/>
          <p:nvPr/>
        </p:nvSpPr>
        <p:spPr>
          <a:xfrm>
            <a:off x="629586" y="1517174"/>
            <a:ext cx="10927829" cy="4832092"/>
          </a:xfrm>
          <a:prstGeom prst="rect">
            <a:avLst/>
          </a:prstGeom>
          <a:noFill/>
        </p:spPr>
        <p:txBody>
          <a:bodyPr wrap="square" rtlCol="0">
            <a:spAutoFit/>
          </a:bodyPr>
          <a:lstStyle/>
          <a:p>
            <a:r>
              <a:rPr lang="en-US" sz="1600" b="1" dirty="0"/>
              <a:t>Describe your assessment findings for the course.  (How and/or to what extent did students achieve the expected learning outcome?)</a:t>
            </a:r>
            <a:endParaRPr lang="en-US" sz="1600" dirty="0"/>
          </a:p>
          <a:p>
            <a:r>
              <a:rPr lang="en-US" sz="1600" dirty="0"/>
              <a:t>We expected 70% of students to demonstrate capstone level in the assignment.  Section 2 had added a library exercise based on last semester's results and approached 70% at capstone level while Section 1 did not. A comparison of the two sections revealed that the two day exercise in the library with a resource specialist on search strategies and identifying valid sources in electronic data bases likely contributed to the difference in performance. An analysis of variance was conducted on the results of a pre-test in both sections and revealed no significant difference.  This suggested the two groups were comparable and approached equivalence. The addition of the library exercise was the only difference.</a:t>
            </a:r>
          </a:p>
          <a:p>
            <a:endParaRPr lang="en-US" sz="1600" b="1" dirty="0" smtClean="0"/>
          </a:p>
          <a:p>
            <a:r>
              <a:rPr lang="en-US" sz="1600" b="1" dirty="0" smtClean="0"/>
              <a:t>Describe </a:t>
            </a:r>
            <a:r>
              <a:rPr lang="en-US" sz="1600" b="1" dirty="0"/>
              <a:t>changes you are planning in your course to help improve student learning relative to the outcome assessed.</a:t>
            </a:r>
            <a:endParaRPr lang="en-US" sz="1600" dirty="0"/>
          </a:p>
          <a:p>
            <a:r>
              <a:rPr lang="en-US" sz="1600" dirty="0"/>
              <a:t>Students in all sections will spend one to two class periods in a structured learning environment with the library resource specialist to demonstrate selection of valid electronic sources.  In addition, we are adding resource materials in Blackboard on selecting electronic data bases. </a:t>
            </a:r>
          </a:p>
          <a:p>
            <a:endParaRPr lang="en-US" sz="1600" dirty="0" smtClean="0">
              <a:latin typeface="Arial Narrow Bold"/>
              <a:cs typeface="Arial Narrow Bold"/>
            </a:endParaRPr>
          </a:p>
          <a:p>
            <a:endParaRPr lang="en-US" sz="2400" dirty="0" smtClean="0">
              <a:latin typeface="Arial Narrow Bold"/>
              <a:cs typeface="Arial Narrow Bold"/>
            </a:endParaRPr>
          </a:p>
          <a:p>
            <a:pPr marL="457200" indent="-457200">
              <a:buFont typeface="+mj-lt"/>
              <a:buAutoNum type="arabicPeriod"/>
            </a:pPr>
            <a:endParaRPr lang="en-US" sz="2400" dirty="0" smtClean="0">
              <a:solidFill>
                <a:srgbClr val="012F6B"/>
              </a:solidFill>
              <a:latin typeface="Arial Narrow Bold"/>
              <a:cs typeface="Arial Narrow Bold"/>
            </a:endParaRP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3272874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532237" y="286807"/>
            <a:ext cx="9094573" cy="588962"/>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End of Year Three Discussion</a:t>
            </a:r>
            <a:endParaRPr lang="en-US" sz="3200" dirty="0">
              <a:latin typeface="Arial"/>
              <a:cs typeface="Arial"/>
            </a:endParaRPr>
          </a:p>
        </p:txBody>
      </p:sp>
      <p:sp>
        <p:nvSpPr>
          <p:cNvPr id="3" name="Subtitle 2"/>
          <p:cNvSpPr txBox="1">
            <a:spLocks/>
          </p:cNvSpPr>
          <p:nvPr/>
        </p:nvSpPr>
        <p:spPr>
          <a:xfrm>
            <a:off x="3435177" y="927219"/>
            <a:ext cx="5346358"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000" dirty="0" smtClean="0">
                <a:latin typeface="Arial"/>
                <a:cs typeface="Arial"/>
              </a:rPr>
              <a:t>Planning Questions:</a:t>
            </a:r>
            <a:endParaRPr lang="en-US" sz="2000" dirty="0">
              <a:latin typeface="Arial"/>
              <a:cs typeface="Arial"/>
            </a:endParaRPr>
          </a:p>
        </p:txBody>
      </p:sp>
      <p:sp>
        <p:nvSpPr>
          <p:cNvPr id="6" name="TextBox 5"/>
          <p:cNvSpPr txBox="1"/>
          <p:nvPr/>
        </p:nvSpPr>
        <p:spPr>
          <a:xfrm>
            <a:off x="629586" y="1517174"/>
            <a:ext cx="10927829" cy="2862322"/>
          </a:xfrm>
          <a:prstGeom prst="rect">
            <a:avLst/>
          </a:prstGeom>
          <a:noFill/>
        </p:spPr>
        <p:txBody>
          <a:bodyPr wrap="square" rtlCol="0">
            <a:spAutoFit/>
          </a:bodyPr>
          <a:lstStyle/>
          <a:p>
            <a:pPr marL="457200" indent="-457200">
              <a:buFont typeface="+mj-lt"/>
              <a:buAutoNum type="arabicPeriod"/>
            </a:pPr>
            <a:r>
              <a:rPr lang="en-US" sz="2400" dirty="0" smtClean="0">
                <a:latin typeface="Arial Narrow Bold"/>
                <a:cs typeface="Arial Narrow Bold"/>
              </a:rPr>
              <a:t>Using the three annual reports, describe changes made over the three year period</a:t>
            </a:r>
          </a:p>
          <a:p>
            <a:pPr marL="457200" indent="-457200">
              <a:buFont typeface="+mj-lt"/>
              <a:buAutoNum type="arabicPeriod"/>
            </a:pPr>
            <a:r>
              <a:rPr lang="en-US" sz="2400" dirty="0" smtClean="0">
                <a:latin typeface="Arial Narrow Bold"/>
                <a:cs typeface="Arial Narrow Bold"/>
              </a:rPr>
              <a:t>Summarize how changes impacted student performance</a:t>
            </a:r>
          </a:p>
          <a:p>
            <a:pPr marL="457200" indent="-457200">
              <a:buFont typeface="+mj-lt"/>
              <a:buAutoNum type="arabicPeriod"/>
            </a:pPr>
            <a:r>
              <a:rPr lang="en-US" sz="2400" dirty="0" smtClean="0">
                <a:latin typeface="Arial Narrow Bold"/>
                <a:cs typeface="Arial Narrow Bold"/>
              </a:rPr>
              <a:t>Discuss plans for the course moving forward</a:t>
            </a:r>
          </a:p>
          <a:p>
            <a:endParaRPr lang="en-US" sz="2400" dirty="0" smtClean="0">
              <a:latin typeface="Arial Narrow Bold"/>
              <a:cs typeface="Arial Narrow Bold"/>
            </a:endParaRPr>
          </a:p>
          <a:p>
            <a:pPr marL="457200" indent="-457200">
              <a:buFont typeface="+mj-lt"/>
              <a:buAutoNum type="arabicPeriod"/>
            </a:pPr>
            <a:endParaRPr lang="en-US" sz="2400" dirty="0" smtClean="0">
              <a:latin typeface="Arial Narrow Bold"/>
              <a:cs typeface="Arial Narrow Bold"/>
            </a:endParaRPr>
          </a:p>
          <a:p>
            <a:pPr marL="457200" indent="-457200">
              <a:buFont typeface="+mj-lt"/>
              <a:buAutoNum type="arabicPeriod"/>
            </a:pPr>
            <a:endParaRPr lang="en-US" sz="2400" dirty="0" smtClean="0">
              <a:solidFill>
                <a:srgbClr val="012F6B"/>
              </a:solidFill>
              <a:latin typeface="Arial Narrow Bold"/>
              <a:cs typeface="Arial Narrow Bold"/>
            </a:endParaRP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9460555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7556"/>
          </a:xfrm>
        </p:spPr>
        <p:txBody>
          <a:bodyPr>
            <a:normAutofit/>
          </a:bodyPr>
          <a:lstStyle/>
          <a:p>
            <a:pPr algn="ctr"/>
            <a:r>
              <a:rPr lang="en-US" sz="3000" dirty="0" smtClean="0">
                <a:latin typeface="Arial" panose="020B0604020202020204" pitchFamily="34" charset="0"/>
                <a:cs typeface="Arial" panose="020B0604020202020204" pitchFamily="34" charset="0"/>
              </a:rPr>
              <a:t>Components of How We Might Choose to Assess</a:t>
            </a:r>
            <a:endParaRPr lang="en-US" sz="3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614616"/>
            <a:ext cx="10515600" cy="4562347"/>
          </a:xfrm>
        </p:spPr>
        <p:txBody>
          <a:bodyPr>
            <a:normAutofit lnSpcReduction="10000"/>
          </a:bodyPr>
          <a:lstStyle/>
          <a:p>
            <a:r>
              <a:rPr lang="en-US" dirty="0" smtClean="0"/>
              <a:t>Common institutionally agreed upon rubrics – as a starting point, the AAC&amp;U Value Rubrics (examples provided in Proposal Appendix</a:t>
            </a:r>
            <a:r>
              <a:rPr lang="en-US" dirty="0"/>
              <a:t>, See </a:t>
            </a:r>
            <a:r>
              <a:rPr lang="en-US" dirty="0">
                <a:hlinkClick r:id="rId2"/>
              </a:rPr>
              <a:t>https://</a:t>
            </a:r>
            <a:r>
              <a:rPr lang="en-US" dirty="0" smtClean="0">
                <a:hlinkClick r:id="rId2"/>
              </a:rPr>
              <a:t>www.aacu.org/value/rubrics</a:t>
            </a:r>
            <a:r>
              <a:rPr lang="en-US" dirty="0" smtClean="0"/>
              <a:t> for history of rubric development)</a:t>
            </a:r>
          </a:p>
          <a:p>
            <a:r>
              <a:rPr lang="en-US" dirty="0" smtClean="0"/>
              <a:t>A peer validation process to help teams of faculty apply the rubrics consistently across a wide variety of student products (training provided based on SHEEO/AAC&amp;U Multi-State </a:t>
            </a:r>
            <a:r>
              <a:rPr lang="en-US" dirty="0"/>
              <a:t>Collaborative process, See </a:t>
            </a:r>
            <a:r>
              <a:rPr lang="en-US" dirty="0">
                <a:hlinkClick r:id="rId3"/>
              </a:rPr>
              <a:t>https://</a:t>
            </a:r>
            <a:r>
              <a:rPr lang="en-US" dirty="0" smtClean="0">
                <a:hlinkClick r:id="rId3"/>
              </a:rPr>
              <a:t>www.aacu.org/value/msc</a:t>
            </a:r>
            <a:r>
              <a:rPr lang="en-US" dirty="0" smtClean="0"/>
              <a:t> for more information) </a:t>
            </a:r>
          </a:p>
          <a:p>
            <a:r>
              <a:rPr lang="en-US" dirty="0" smtClean="0"/>
              <a:t>Signature assignment development using NILOA’s Charrette Process (see the DQP Assignment Toolkit for </a:t>
            </a:r>
            <a:r>
              <a:rPr lang="en-US" dirty="0"/>
              <a:t>more information </a:t>
            </a:r>
            <a:r>
              <a:rPr lang="en-US" dirty="0">
                <a:hlinkClick r:id="rId4"/>
              </a:rPr>
              <a:t>http://degreeprofile.org/assignment-design-work</a:t>
            </a:r>
            <a:r>
              <a:rPr lang="en-US" dirty="0" smtClean="0">
                <a:hlinkClick r:id="rId4"/>
              </a:rPr>
              <a:t>/</a:t>
            </a:r>
            <a:r>
              <a:rPr lang="en-US" dirty="0" smtClean="0"/>
              <a:t>)  </a:t>
            </a:r>
            <a:endParaRPr lang="en-US" dirty="0"/>
          </a:p>
        </p:txBody>
      </p:sp>
    </p:spTree>
    <p:extLst>
      <p:ext uri="{BB962C8B-B14F-4D97-AF65-F5344CB8AC3E}">
        <p14:creationId xmlns:p14="http://schemas.microsoft.com/office/powerpoint/2010/main" val="3933253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82280" y="182153"/>
            <a:ext cx="8229600" cy="588962"/>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b="1" dirty="0" smtClean="0">
                <a:solidFill>
                  <a:prstClr val="black"/>
                </a:solidFill>
                <a:latin typeface="Arial"/>
                <a:cs typeface="Arial"/>
              </a:rPr>
              <a:t>Defining </a:t>
            </a:r>
            <a:r>
              <a:rPr lang="en-US" sz="3200" b="1" dirty="0" smtClean="0">
                <a:solidFill>
                  <a:prstClr val="black"/>
                </a:solidFill>
                <a:latin typeface="Arial"/>
                <a:cs typeface="Arial"/>
              </a:rPr>
              <a:t>a Signature A</a:t>
            </a:r>
            <a:r>
              <a:rPr lang="en-US" sz="3200" b="1" dirty="0" smtClean="0">
                <a:solidFill>
                  <a:prstClr val="black"/>
                </a:solidFill>
                <a:latin typeface="Arial"/>
                <a:cs typeface="Arial"/>
              </a:rPr>
              <a:t>ssignment</a:t>
            </a:r>
            <a:r>
              <a:rPr lang="en-US" sz="3200" b="1" dirty="0" smtClean="0">
                <a:solidFill>
                  <a:prstClr val="black"/>
                </a:solidFill>
                <a:latin typeface="Arial"/>
                <a:cs typeface="Arial"/>
              </a:rPr>
              <a:t>?</a:t>
            </a:r>
            <a:endParaRPr lang="en-US" sz="3200" b="1" dirty="0">
              <a:solidFill>
                <a:prstClr val="black"/>
              </a:solidFill>
              <a:latin typeface="Arial"/>
              <a:cs typeface="Arial"/>
            </a:endParaRPr>
          </a:p>
        </p:txBody>
      </p:sp>
      <p:sp>
        <p:nvSpPr>
          <p:cNvPr id="3" name="Subtitle 2"/>
          <p:cNvSpPr txBox="1">
            <a:spLocks/>
          </p:cNvSpPr>
          <p:nvPr/>
        </p:nvSpPr>
        <p:spPr>
          <a:xfrm>
            <a:off x="2182280" y="800222"/>
            <a:ext cx="6400800"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000" dirty="0">
              <a:solidFill>
                <a:prstClr val="white">
                  <a:lumMod val="65000"/>
                </a:prstClr>
              </a:solidFill>
              <a:latin typeface="Arial"/>
              <a:cs typeface="Arial"/>
            </a:endParaRPr>
          </a:p>
        </p:txBody>
      </p:sp>
      <p:cxnSp>
        <p:nvCxnSpPr>
          <p:cNvPr id="4" name="Straight Connector 3"/>
          <p:cNvCxnSpPr/>
          <p:nvPr/>
        </p:nvCxnSpPr>
        <p:spPr>
          <a:xfrm>
            <a:off x="2144184" y="771115"/>
            <a:ext cx="7904057" cy="0"/>
          </a:xfrm>
          <a:prstGeom prst="line">
            <a:avLst/>
          </a:prstGeom>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2226008" y="2154047"/>
            <a:ext cx="7740407" cy="2215991"/>
          </a:xfrm>
          <a:prstGeom prst="rect">
            <a:avLst/>
          </a:prstGeom>
          <a:noFill/>
        </p:spPr>
        <p:txBody>
          <a:bodyPr wrap="square" rtlCol="0">
            <a:spAutoFit/>
          </a:bodyPr>
          <a:lstStyle/>
          <a:p>
            <a:pPr algn="ctr" defTabSz="457200"/>
            <a:r>
              <a:rPr lang="en-US" sz="3200" dirty="0" smtClean="0">
                <a:solidFill>
                  <a:prstClr val="black"/>
                </a:solidFill>
                <a:latin typeface="Arial"/>
                <a:cs typeface="Arial"/>
              </a:rPr>
              <a:t>An assignment that “…meets a set of broad specifications for a particular area…” of a core curriculum.</a:t>
            </a:r>
          </a:p>
          <a:p>
            <a:pPr algn="ctr" defTabSz="457200"/>
            <a:r>
              <a:rPr lang="en-US" sz="1400" dirty="0">
                <a:solidFill>
                  <a:prstClr val="black"/>
                </a:solidFill>
                <a:latin typeface="Arial"/>
                <a:cs typeface="Arial"/>
              </a:rPr>
              <a:t>Pat Hutchings, Natasha A. Jankowski &amp; Kathryn E. Schultz (2016) Designing</a:t>
            </a:r>
          </a:p>
          <a:p>
            <a:pPr algn="ctr" defTabSz="457200"/>
            <a:r>
              <a:rPr lang="en-US" sz="1400" dirty="0">
                <a:solidFill>
                  <a:prstClr val="black"/>
                </a:solidFill>
                <a:latin typeface="Arial"/>
                <a:cs typeface="Arial"/>
              </a:rPr>
              <a:t>Effective Classroom Assignments: Intellectual Work Worth Sharing, Change: The Magazine of</a:t>
            </a:r>
          </a:p>
          <a:p>
            <a:pPr algn="ctr" defTabSz="457200"/>
            <a:r>
              <a:rPr lang="en-US" sz="1400" dirty="0">
                <a:solidFill>
                  <a:prstClr val="black"/>
                </a:solidFill>
                <a:latin typeface="Arial"/>
                <a:cs typeface="Arial"/>
              </a:rPr>
              <a:t>Higher Learning, 48:1, 6-15, DOI: 10.1080/00091383.2016.1121080</a:t>
            </a:r>
            <a:endParaRPr lang="en-US" sz="1400" dirty="0" smtClean="0">
              <a:solidFill>
                <a:prstClr val="black"/>
              </a:solidFill>
              <a:latin typeface="Arial"/>
              <a:cs typeface="Arial"/>
            </a:endParaRPr>
          </a:p>
        </p:txBody>
      </p:sp>
    </p:spTree>
    <p:extLst>
      <p:ext uri="{BB962C8B-B14F-4D97-AF65-F5344CB8AC3E}">
        <p14:creationId xmlns:p14="http://schemas.microsoft.com/office/powerpoint/2010/main" val="20884904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8172"/>
          </a:xfrm>
        </p:spPr>
        <p:txBody>
          <a:bodyPr>
            <a:noAutofit/>
          </a:bodyPr>
          <a:lstStyle/>
          <a:p>
            <a:pPr algn="ctr"/>
            <a:r>
              <a:rPr lang="en-US" sz="3200" dirty="0" smtClean="0">
                <a:latin typeface="Arial" panose="020B0604020202020204" pitchFamily="34" charset="0"/>
                <a:cs typeface="Arial" panose="020B0604020202020204" pitchFamily="34" charset="0"/>
              </a:rPr>
              <a:t>Part 2: Enhancing Coherence in General Education</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449859"/>
            <a:ext cx="10515600" cy="4727104"/>
          </a:xfrm>
        </p:spPr>
        <p:txBody>
          <a:bodyPr/>
          <a:lstStyle/>
          <a:p>
            <a:r>
              <a:rPr lang="en-US" dirty="0" smtClean="0"/>
              <a:t>Disclaimer (also made in January prior to distribution).  The proposed changes to structure are intended as a beginning point.  It is, in some respects a proposal independent from the assessment proposal</a:t>
            </a:r>
          </a:p>
          <a:p>
            <a:r>
              <a:rPr lang="en-US" dirty="0" smtClean="0"/>
              <a:t>Proposal is based on current trends in general education reform based on best practices in </a:t>
            </a:r>
            <a:r>
              <a:rPr lang="en-US" dirty="0"/>
              <a:t>general education </a:t>
            </a:r>
            <a:endParaRPr lang="en-US" dirty="0" smtClean="0"/>
          </a:p>
          <a:p>
            <a:r>
              <a:rPr lang="en-US" dirty="0" smtClean="0"/>
              <a:t>It assumes continued compliance with Indiana’s common general education outcomes and core approach</a:t>
            </a:r>
          </a:p>
          <a:p>
            <a:r>
              <a:rPr lang="en-US" dirty="0" smtClean="0"/>
              <a:t>It is a starting point for discussion, debate, etc.</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401000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8172"/>
          </a:xfrm>
        </p:spPr>
        <p:txBody>
          <a:bodyPr>
            <a:noAutofit/>
          </a:bodyPr>
          <a:lstStyle/>
          <a:p>
            <a:pPr algn="ctr"/>
            <a:r>
              <a:rPr lang="en-US" sz="3200" dirty="0" smtClean="0">
                <a:latin typeface="Arial" panose="020B0604020202020204" pitchFamily="34" charset="0"/>
                <a:cs typeface="Arial" panose="020B0604020202020204" pitchFamily="34" charset="0"/>
              </a:rPr>
              <a:t>Coherence, Meaning, and Communicative Frames</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449859"/>
            <a:ext cx="10515600" cy="4727104"/>
          </a:xfrm>
        </p:spPr>
        <p:txBody>
          <a:bodyPr/>
          <a:lstStyle/>
          <a:p>
            <a:r>
              <a:rPr lang="en-US" dirty="0" smtClean="0"/>
              <a:t>Curricular coherence is planned by faculty – it is how a group of faculty perceives knowledge might progress and hold together across a program</a:t>
            </a:r>
          </a:p>
          <a:p>
            <a:r>
              <a:rPr lang="en-US" dirty="0" smtClean="0"/>
              <a:t>Meaning is achieved by students – it occurs as students construct knowledge within and across domains in a program</a:t>
            </a:r>
          </a:p>
          <a:p>
            <a:r>
              <a:rPr lang="en-US" dirty="0" smtClean="0"/>
              <a:t>Curriculum can be seen as a form of complex communication existing in the interaction of students, faculty, and all the formal and informal elements in the teaching and learning exchange. From this perspective the proposed General Education Model is also a communicative framework for the program.</a:t>
            </a:r>
            <a:endParaRPr lang="en-US" dirty="0"/>
          </a:p>
        </p:txBody>
      </p:sp>
    </p:spTree>
    <p:extLst>
      <p:ext uri="{BB962C8B-B14F-4D97-AF65-F5344CB8AC3E}">
        <p14:creationId xmlns:p14="http://schemas.microsoft.com/office/powerpoint/2010/main" val="1563204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373991" y="1376581"/>
            <a:ext cx="11107951" cy="4859461"/>
            <a:chOff x="324563" y="66765"/>
            <a:chExt cx="11107951" cy="4859461"/>
          </a:xfrm>
          <a:solidFill>
            <a:srgbClr val="C28E0E"/>
          </a:solidFill>
        </p:grpSpPr>
        <p:sp>
          <p:nvSpPr>
            <p:cNvPr id="2" name="Rectangle 1"/>
            <p:cNvSpPr/>
            <p:nvPr/>
          </p:nvSpPr>
          <p:spPr>
            <a:xfrm>
              <a:off x="1004180" y="3408481"/>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Scientific</a:t>
              </a:r>
            </a:p>
            <a:p>
              <a:pPr algn="ctr"/>
              <a:r>
                <a:rPr lang="en-US" dirty="0" smtClean="0">
                  <a:solidFill>
                    <a:schemeClr val="tx1"/>
                  </a:solidFill>
                </a:rPr>
                <a:t>Ways of Knowing</a:t>
              </a:r>
              <a:endParaRPr lang="en-US" dirty="0">
                <a:solidFill>
                  <a:schemeClr val="tx1"/>
                </a:solidFill>
              </a:endParaRPr>
            </a:p>
          </p:txBody>
        </p:sp>
        <p:sp>
          <p:nvSpPr>
            <p:cNvPr id="3" name="Rectangle 2"/>
            <p:cNvSpPr/>
            <p:nvPr/>
          </p:nvSpPr>
          <p:spPr>
            <a:xfrm>
              <a:off x="3641125" y="3392005"/>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Social/Behavioral</a:t>
              </a:r>
            </a:p>
            <a:p>
              <a:pPr algn="ctr"/>
              <a:r>
                <a:rPr lang="en-US" dirty="0" smtClean="0">
                  <a:solidFill>
                    <a:schemeClr val="tx1"/>
                  </a:solidFill>
                </a:rPr>
                <a:t>Ways of Knowing</a:t>
              </a:r>
              <a:endParaRPr lang="en-US" dirty="0">
                <a:solidFill>
                  <a:schemeClr val="tx1"/>
                </a:solidFill>
              </a:endParaRPr>
            </a:p>
          </p:txBody>
        </p:sp>
        <p:sp>
          <p:nvSpPr>
            <p:cNvPr id="4" name="Rectangle 3"/>
            <p:cNvSpPr/>
            <p:nvPr/>
          </p:nvSpPr>
          <p:spPr>
            <a:xfrm>
              <a:off x="6390120" y="3395957"/>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Humanistic</a:t>
              </a:r>
            </a:p>
            <a:p>
              <a:pPr algn="ctr"/>
              <a:r>
                <a:rPr lang="en-US" dirty="0" smtClean="0">
                  <a:solidFill>
                    <a:schemeClr val="tx1"/>
                  </a:solidFill>
                </a:rPr>
                <a:t>Ways of Knowing</a:t>
              </a:r>
              <a:endParaRPr lang="en-US" dirty="0">
                <a:solidFill>
                  <a:schemeClr val="tx1"/>
                </a:solidFill>
              </a:endParaRPr>
            </a:p>
          </p:txBody>
        </p:sp>
        <p:sp>
          <p:nvSpPr>
            <p:cNvPr id="5" name="Rectangle 4"/>
            <p:cNvSpPr/>
            <p:nvPr/>
          </p:nvSpPr>
          <p:spPr>
            <a:xfrm>
              <a:off x="9027065" y="3408481"/>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Artistic</a:t>
              </a:r>
            </a:p>
            <a:p>
              <a:pPr algn="ctr"/>
              <a:r>
                <a:rPr lang="en-US" dirty="0" smtClean="0">
                  <a:solidFill>
                    <a:schemeClr val="tx1"/>
                  </a:solidFill>
                </a:rPr>
                <a:t>Ways of Knowing</a:t>
              </a:r>
              <a:endParaRPr lang="en-US" dirty="0">
                <a:solidFill>
                  <a:schemeClr val="tx1"/>
                </a:solidFill>
              </a:endParaRPr>
            </a:p>
          </p:txBody>
        </p:sp>
        <p:sp>
          <p:nvSpPr>
            <p:cNvPr id="6" name="Rectangle 5"/>
            <p:cNvSpPr/>
            <p:nvPr/>
          </p:nvSpPr>
          <p:spPr>
            <a:xfrm>
              <a:off x="1718813" y="4176583"/>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Quantitative Reasoning</a:t>
              </a:r>
              <a:endParaRPr lang="en-US" dirty="0">
                <a:solidFill>
                  <a:schemeClr val="tx1"/>
                </a:solidFill>
              </a:endParaRPr>
            </a:p>
          </p:txBody>
        </p:sp>
        <p:sp>
          <p:nvSpPr>
            <p:cNvPr id="7" name="Rectangle 6"/>
            <p:cNvSpPr/>
            <p:nvPr/>
          </p:nvSpPr>
          <p:spPr>
            <a:xfrm>
              <a:off x="4828333" y="4176581"/>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Written Communication</a:t>
              </a:r>
              <a:endParaRPr lang="en-US" dirty="0">
                <a:solidFill>
                  <a:schemeClr val="tx1"/>
                </a:solidFill>
              </a:endParaRPr>
            </a:p>
          </p:txBody>
        </p:sp>
        <p:sp>
          <p:nvSpPr>
            <p:cNvPr id="8" name="Rectangle 7"/>
            <p:cNvSpPr/>
            <p:nvPr/>
          </p:nvSpPr>
          <p:spPr>
            <a:xfrm>
              <a:off x="7941275" y="4176581"/>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Speaking and Listening</a:t>
              </a:r>
              <a:endParaRPr lang="en-US" dirty="0">
                <a:solidFill>
                  <a:schemeClr val="tx1"/>
                </a:solidFill>
              </a:endParaRPr>
            </a:p>
          </p:txBody>
        </p:sp>
        <p:sp>
          <p:nvSpPr>
            <p:cNvPr id="9" name="Rectangle 8"/>
            <p:cNvSpPr/>
            <p:nvPr/>
          </p:nvSpPr>
          <p:spPr>
            <a:xfrm>
              <a:off x="1718812" y="2613259"/>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Interdisciplinary or</a:t>
              </a:r>
            </a:p>
            <a:p>
              <a:pPr algn="ctr"/>
              <a:r>
                <a:rPr lang="en-US" dirty="0" smtClean="0">
                  <a:solidFill>
                    <a:schemeClr val="tx1"/>
                  </a:solidFill>
                </a:rPr>
                <a:t>Creative</a:t>
              </a:r>
              <a:endParaRPr lang="en-US" dirty="0">
                <a:solidFill>
                  <a:schemeClr val="tx1"/>
                </a:solidFill>
              </a:endParaRPr>
            </a:p>
          </p:txBody>
        </p:sp>
        <p:sp>
          <p:nvSpPr>
            <p:cNvPr id="10" name="Rectangle 9"/>
            <p:cNvSpPr/>
            <p:nvPr/>
          </p:nvSpPr>
          <p:spPr>
            <a:xfrm>
              <a:off x="7968887" y="2608514"/>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Creative or</a:t>
              </a:r>
            </a:p>
            <a:p>
              <a:pPr algn="ctr"/>
              <a:r>
                <a:rPr lang="en-US" dirty="0" smtClean="0">
                  <a:solidFill>
                    <a:schemeClr val="tx1"/>
                  </a:solidFill>
                </a:rPr>
                <a:t>Interdisciplinary</a:t>
              </a:r>
              <a:endParaRPr lang="en-US" dirty="0">
                <a:solidFill>
                  <a:schemeClr val="tx1"/>
                </a:solidFill>
              </a:endParaRPr>
            </a:p>
          </p:txBody>
        </p:sp>
        <p:sp>
          <p:nvSpPr>
            <p:cNvPr id="11" name="Rectangle 10"/>
            <p:cNvSpPr/>
            <p:nvPr/>
          </p:nvSpPr>
          <p:spPr>
            <a:xfrm>
              <a:off x="4828333" y="1724209"/>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Major</a:t>
              </a:r>
              <a:endParaRPr lang="en-US" dirty="0">
                <a:solidFill>
                  <a:schemeClr val="tx1"/>
                </a:solidFill>
              </a:endParaRPr>
            </a:p>
          </p:txBody>
        </p:sp>
        <p:sp>
          <p:nvSpPr>
            <p:cNvPr id="14" name="Left-Right Arrow 13"/>
            <p:cNvSpPr/>
            <p:nvPr/>
          </p:nvSpPr>
          <p:spPr>
            <a:xfrm rot="20076483">
              <a:off x="3957568" y="2063653"/>
              <a:ext cx="822083" cy="484632"/>
            </a:xfrm>
            <a:prstGeom prst="leftRightArrow">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Left-Right Arrow 14"/>
            <p:cNvSpPr/>
            <p:nvPr/>
          </p:nvSpPr>
          <p:spPr>
            <a:xfrm rot="12541669">
              <a:off x="7298910" y="2044278"/>
              <a:ext cx="835111" cy="484632"/>
            </a:xfrm>
            <a:prstGeom prst="leftRightArrow">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4828333" y="66765"/>
              <a:ext cx="2405449" cy="749643"/>
            </a:xfrm>
            <a:prstGeom prst="rect">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Capstone</a:t>
              </a:r>
              <a:endParaRPr lang="en-US" dirty="0">
                <a:solidFill>
                  <a:schemeClr val="tx1"/>
                </a:solidFill>
              </a:endParaRPr>
            </a:p>
          </p:txBody>
        </p:sp>
        <p:sp>
          <p:nvSpPr>
            <p:cNvPr id="18" name="Up-Down Arrow 17"/>
            <p:cNvSpPr/>
            <p:nvPr/>
          </p:nvSpPr>
          <p:spPr>
            <a:xfrm>
              <a:off x="5788741" y="935717"/>
              <a:ext cx="484632" cy="724930"/>
            </a:xfrm>
            <a:prstGeom prst="upDownArrow">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361634" y="4289792"/>
              <a:ext cx="715855" cy="523220"/>
            </a:xfrm>
            <a:prstGeom prst="rect">
              <a:avLst/>
            </a:prstGeom>
            <a:grpFill/>
          </p:spPr>
          <p:txBody>
            <a:bodyPr wrap="square" rtlCol="0">
              <a:spAutoFit/>
            </a:bodyPr>
            <a:lstStyle/>
            <a:p>
              <a:r>
                <a:rPr lang="en-US" sz="1400" dirty="0" smtClean="0"/>
                <a:t>100 Level</a:t>
              </a:r>
              <a:endParaRPr lang="en-US" sz="1400" dirty="0"/>
            </a:p>
          </p:txBody>
        </p:sp>
        <p:sp>
          <p:nvSpPr>
            <p:cNvPr id="20" name="TextBox 19"/>
            <p:cNvSpPr txBox="1"/>
            <p:nvPr/>
          </p:nvSpPr>
          <p:spPr>
            <a:xfrm>
              <a:off x="324563" y="3470300"/>
              <a:ext cx="679617" cy="523220"/>
            </a:xfrm>
            <a:prstGeom prst="rect">
              <a:avLst/>
            </a:prstGeom>
            <a:grpFill/>
          </p:spPr>
          <p:txBody>
            <a:bodyPr wrap="square" rtlCol="0">
              <a:spAutoFit/>
            </a:bodyPr>
            <a:lstStyle/>
            <a:p>
              <a:r>
                <a:rPr lang="en-US" sz="1400" dirty="0" smtClean="0"/>
                <a:t>200</a:t>
              </a:r>
            </a:p>
            <a:p>
              <a:r>
                <a:rPr lang="en-US" sz="1400" dirty="0" smtClean="0"/>
                <a:t>Level</a:t>
              </a:r>
              <a:endParaRPr lang="en-US" sz="1400" dirty="0"/>
            </a:p>
          </p:txBody>
        </p:sp>
        <p:sp>
          <p:nvSpPr>
            <p:cNvPr id="21" name="TextBox 20"/>
            <p:cNvSpPr txBox="1"/>
            <p:nvPr/>
          </p:nvSpPr>
          <p:spPr>
            <a:xfrm>
              <a:off x="380583" y="2692336"/>
              <a:ext cx="695261" cy="523220"/>
            </a:xfrm>
            <a:prstGeom prst="rect">
              <a:avLst/>
            </a:prstGeom>
            <a:grpFill/>
          </p:spPr>
          <p:txBody>
            <a:bodyPr wrap="square" rtlCol="0">
              <a:spAutoFit/>
            </a:bodyPr>
            <a:lstStyle/>
            <a:p>
              <a:r>
                <a:rPr lang="en-US" sz="1400" dirty="0" smtClean="0"/>
                <a:t>300 Level</a:t>
              </a:r>
              <a:endParaRPr lang="en-US" sz="1400" dirty="0"/>
            </a:p>
          </p:txBody>
        </p:sp>
        <p:sp>
          <p:nvSpPr>
            <p:cNvPr id="22" name="TextBox 21"/>
            <p:cNvSpPr txBox="1"/>
            <p:nvPr/>
          </p:nvSpPr>
          <p:spPr>
            <a:xfrm>
              <a:off x="380583" y="215555"/>
              <a:ext cx="675502" cy="523220"/>
            </a:xfrm>
            <a:prstGeom prst="rect">
              <a:avLst/>
            </a:prstGeom>
            <a:grpFill/>
          </p:spPr>
          <p:txBody>
            <a:bodyPr wrap="square" rtlCol="0">
              <a:spAutoFit/>
            </a:bodyPr>
            <a:lstStyle/>
            <a:p>
              <a:r>
                <a:rPr lang="en-US" sz="1400" dirty="0" smtClean="0"/>
                <a:t>400 Level</a:t>
              </a:r>
              <a:endParaRPr lang="en-US" sz="1400" dirty="0"/>
            </a:p>
          </p:txBody>
        </p:sp>
        <p:sp>
          <p:nvSpPr>
            <p:cNvPr id="23" name="Left-Right Arrow 22"/>
            <p:cNvSpPr/>
            <p:nvPr/>
          </p:nvSpPr>
          <p:spPr>
            <a:xfrm>
              <a:off x="4283677" y="2685234"/>
              <a:ext cx="3525794" cy="530322"/>
            </a:xfrm>
            <a:prstGeom prst="leftRightArrow">
              <a:avLst/>
            </a:prstGeom>
            <a:grp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2" name="TextBox 11"/>
          <p:cNvSpPr txBox="1"/>
          <p:nvPr/>
        </p:nvSpPr>
        <p:spPr>
          <a:xfrm>
            <a:off x="769404" y="333491"/>
            <a:ext cx="9704172" cy="584775"/>
          </a:xfrm>
          <a:prstGeom prst="rect">
            <a:avLst/>
          </a:prstGeom>
          <a:noFill/>
        </p:spPr>
        <p:txBody>
          <a:bodyPr wrap="square" rtlCol="0">
            <a:spAutoFit/>
          </a:bodyPr>
          <a:lstStyle/>
          <a:p>
            <a:pPr algn="ctr"/>
            <a:r>
              <a:rPr lang="en-US" sz="3200" dirty="0" smtClean="0"/>
              <a:t>Organizing a Coherent General Education Experience</a:t>
            </a:r>
            <a:endParaRPr lang="en-US" sz="3200" dirty="0"/>
          </a:p>
        </p:txBody>
      </p:sp>
    </p:spTree>
    <p:extLst>
      <p:ext uri="{BB962C8B-B14F-4D97-AF65-F5344CB8AC3E}">
        <p14:creationId xmlns:p14="http://schemas.microsoft.com/office/powerpoint/2010/main" val="3585137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695975"/>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Why this discussion, Why now?</a:t>
            </a:r>
            <a:endParaRPr lang="en-US" sz="3200" dirty="0">
              <a:latin typeface="Arial"/>
              <a:cs typeface="Arial"/>
            </a:endParaRPr>
          </a:p>
        </p:txBody>
      </p:sp>
      <p:sp>
        <p:nvSpPr>
          <p:cNvPr id="6" name="TextBox 5"/>
          <p:cNvSpPr txBox="1"/>
          <p:nvPr/>
        </p:nvSpPr>
        <p:spPr>
          <a:xfrm>
            <a:off x="2629307" y="1962017"/>
            <a:ext cx="7164918" cy="2862322"/>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rgbClr val="012F6B"/>
                </a:solidFill>
                <a:latin typeface="Helvetica"/>
                <a:cs typeface="Helvetica"/>
              </a:rPr>
              <a:t>Review of course level assessments reveals that current general education program lacks coherence suggesting that students are not able to connect general education and the major in meaningful ways</a:t>
            </a:r>
          </a:p>
          <a:p>
            <a:pPr marL="285750" indent="-285750">
              <a:buFont typeface="Arial" panose="020B0604020202020204" pitchFamily="34" charset="0"/>
              <a:buChar char="•"/>
            </a:pPr>
            <a:r>
              <a:rPr lang="en-US" dirty="0" smtClean="0">
                <a:solidFill>
                  <a:srgbClr val="012F6B"/>
                </a:solidFill>
                <a:latin typeface="Helvetica"/>
                <a:cs typeface="Helvetica"/>
              </a:rPr>
              <a:t>Need to increase curricular efficiency in a tight budgetary environment, and commitment to improving student success evidenced by improved persistence to graduation indicate that this is a good time to begin a discussion of general education programmatic changes </a:t>
            </a:r>
          </a:p>
          <a:p>
            <a:endParaRPr lang="en-US" dirty="0">
              <a:solidFill>
                <a:srgbClr val="012F6B"/>
              </a:solidFill>
            </a:endParaRPr>
          </a:p>
        </p:txBody>
      </p:sp>
    </p:spTree>
    <p:extLst>
      <p:ext uri="{BB962C8B-B14F-4D97-AF65-F5344CB8AC3E}">
        <p14:creationId xmlns:p14="http://schemas.microsoft.com/office/powerpoint/2010/main" val="3816874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695975"/>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What the proposal is, What it is not</a:t>
            </a:r>
            <a:endParaRPr lang="en-US" sz="3200" dirty="0">
              <a:latin typeface="Arial"/>
              <a:cs typeface="Arial"/>
            </a:endParaRPr>
          </a:p>
        </p:txBody>
      </p:sp>
      <p:sp>
        <p:nvSpPr>
          <p:cNvPr id="6" name="TextBox 5"/>
          <p:cNvSpPr txBox="1"/>
          <p:nvPr/>
        </p:nvSpPr>
        <p:spPr>
          <a:xfrm>
            <a:off x="2629307" y="1508936"/>
            <a:ext cx="7164918" cy="5078313"/>
          </a:xfrm>
          <a:prstGeom prst="rect">
            <a:avLst/>
          </a:prstGeom>
          <a:noFill/>
        </p:spPr>
        <p:txBody>
          <a:bodyPr wrap="square" rtlCol="0">
            <a:spAutoFit/>
          </a:bodyPr>
          <a:lstStyle/>
          <a:p>
            <a:r>
              <a:rPr lang="en-US" dirty="0" smtClean="0">
                <a:solidFill>
                  <a:srgbClr val="012F6B"/>
                </a:solidFill>
                <a:latin typeface="Helvetica"/>
                <a:cs typeface="Helvetica"/>
              </a:rPr>
              <a:t>The proposal is two related but independent proposals:</a:t>
            </a:r>
          </a:p>
          <a:p>
            <a:pPr marL="342900" indent="-342900">
              <a:buFont typeface="+mj-lt"/>
              <a:buAutoNum type="arabicPeriod"/>
            </a:pPr>
            <a:r>
              <a:rPr lang="en-US" dirty="0" smtClean="0">
                <a:solidFill>
                  <a:srgbClr val="012F6B"/>
                </a:solidFill>
                <a:latin typeface="Helvetica"/>
                <a:cs typeface="Helvetica"/>
              </a:rPr>
              <a:t> Primary proposal it is an assessment strategy intended to help ensure that all students achieve the statewide General Education SLO’s and (along with our programmatic assessment) to communicate the distinctive quality of graduates and a PFW baccalaureate degree to our external constituents.</a:t>
            </a:r>
          </a:p>
          <a:p>
            <a:pPr marL="342900" indent="-342900">
              <a:buFont typeface="+mj-lt"/>
              <a:buAutoNum type="arabicPeriod"/>
            </a:pPr>
            <a:r>
              <a:rPr lang="en-US" dirty="0" smtClean="0">
                <a:solidFill>
                  <a:srgbClr val="012F6B"/>
                </a:solidFill>
                <a:latin typeface="Helvetica"/>
                <a:cs typeface="Helvetica"/>
              </a:rPr>
              <a:t>Secondary proposal is grounded in research on best practice and represents my recommendation of how we might change general education to improve the integration of general education and the major to increase curricular coherence, efficiency, and student success.</a:t>
            </a:r>
          </a:p>
          <a:p>
            <a:endParaRPr lang="en-US" dirty="0" smtClean="0">
              <a:solidFill>
                <a:srgbClr val="012F6B"/>
              </a:solidFill>
              <a:latin typeface="Helvetica"/>
              <a:cs typeface="Helvetica"/>
            </a:endParaRPr>
          </a:p>
          <a:p>
            <a:r>
              <a:rPr lang="en-US" dirty="0" smtClean="0">
                <a:solidFill>
                  <a:srgbClr val="012F6B"/>
                </a:solidFill>
                <a:latin typeface="Helvetica"/>
                <a:cs typeface="Helvetica"/>
              </a:rPr>
              <a:t>The proposal is not:</a:t>
            </a:r>
          </a:p>
          <a:p>
            <a:pPr marL="342900" indent="-342900">
              <a:buFont typeface="+mj-lt"/>
              <a:buAutoNum type="arabicPeriod"/>
            </a:pPr>
            <a:r>
              <a:rPr lang="en-US" dirty="0" smtClean="0">
                <a:solidFill>
                  <a:srgbClr val="012F6B"/>
                </a:solidFill>
                <a:latin typeface="Helvetica"/>
                <a:cs typeface="Helvetica"/>
              </a:rPr>
              <a:t>An attempt to change general education with token involvement from faculty</a:t>
            </a:r>
          </a:p>
          <a:p>
            <a:pPr marL="342900" indent="-342900">
              <a:buFont typeface="+mj-lt"/>
              <a:buAutoNum type="arabicPeriod"/>
            </a:pPr>
            <a:r>
              <a:rPr lang="en-US" dirty="0" smtClean="0">
                <a:solidFill>
                  <a:srgbClr val="012F6B"/>
                </a:solidFill>
                <a:latin typeface="Helvetica"/>
                <a:cs typeface="Helvetica"/>
              </a:rPr>
              <a:t>Anywhere close to final…</a:t>
            </a: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6347629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695975"/>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Provide Input</a:t>
            </a:r>
            <a:endParaRPr lang="en-US" sz="3200" dirty="0">
              <a:latin typeface="Arial"/>
              <a:cs typeface="Arial"/>
            </a:endParaRPr>
          </a:p>
        </p:txBody>
      </p:sp>
      <p:sp>
        <p:nvSpPr>
          <p:cNvPr id="6" name="TextBox 5"/>
          <p:cNvSpPr txBox="1"/>
          <p:nvPr/>
        </p:nvSpPr>
        <p:spPr>
          <a:xfrm>
            <a:off x="2629307" y="1508936"/>
            <a:ext cx="7164918" cy="1477328"/>
          </a:xfrm>
          <a:prstGeom prst="rect">
            <a:avLst/>
          </a:prstGeom>
          <a:noFill/>
        </p:spPr>
        <p:txBody>
          <a:bodyPr wrap="square" rtlCol="0">
            <a:spAutoFit/>
          </a:bodyPr>
          <a:lstStyle/>
          <a:p>
            <a:r>
              <a:rPr lang="en-US" dirty="0">
                <a:solidFill>
                  <a:srgbClr val="012F6B"/>
                </a:solidFill>
              </a:rPr>
              <a:t>Link: </a:t>
            </a:r>
            <a:r>
              <a:rPr lang="en-US" dirty="0">
                <a:solidFill>
                  <a:srgbClr val="012F6B"/>
                </a:solidFill>
                <a:hlinkClick r:id="rId2"/>
              </a:rPr>
              <a:t>https://</a:t>
            </a:r>
            <a:r>
              <a:rPr lang="en-US" dirty="0" smtClean="0">
                <a:solidFill>
                  <a:srgbClr val="012F6B"/>
                </a:solidFill>
                <a:hlinkClick r:id="rId2"/>
              </a:rPr>
              <a:t>purdue.ca1.qualtrics.com/jfe/form/SV_25HKjTv0ueGWICN</a:t>
            </a:r>
            <a:endParaRPr lang="en-US" dirty="0" smtClean="0">
              <a:solidFill>
                <a:srgbClr val="012F6B"/>
              </a:solidFill>
            </a:endParaRPr>
          </a:p>
          <a:p>
            <a:endParaRPr lang="en-US" dirty="0">
              <a:solidFill>
                <a:srgbClr val="012F6B"/>
              </a:solidFill>
            </a:endParaRPr>
          </a:p>
          <a:p>
            <a:endParaRPr lang="en-US" dirty="0" smtClean="0">
              <a:solidFill>
                <a:srgbClr val="012F6B"/>
              </a:solidFill>
            </a:endParaRPr>
          </a:p>
          <a:p>
            <a:endParaRPr lang="en-US" dirty="0">
              <a:solidFill>
                <a:srgbClr val="012F6B"/>
              </a:solidFill>
            </a:endParaRPr>
          </a:p>
          <a:p>
            <a:endParaRPr lang="en-US" dirty="0">
              <a:solidFill>
                <a:srgbClr val="012F6B"/>
              </a:solidFill>
            </a:endParaRPr>
          </a:p>
        </p:txBody>
      </p:sp>
      <p:pic>
        <p:nvPicPr>
          <p:cNvPr id="3" name="Picture 2"/>
          <p:cNvPicPr>
            <a:picLocks noChangeAspect="1"/>
          </p:cNvPicPr>
          <p:nvPr/>
        </p:nvPicPr>
        <p:blipFill>
          <a:blip r:embed="rId3"/>
          <a:stretch>
            <a:fillRect/>
          </a:stretch>
        </p:blipFill>
        <p:spPr>
          <a:xfrm>
            <a:off x="4351619" y="2401311"/>
            <a:ext cx="3175724" cy="3175724"/>
          </a:xfrm>
          <a:prstGeom prst="rect">
            <a:avLst/>
          </a:prstGeom>
        </p:spPr>
      </p:pic>
    </p:spTree>
    <p:extLst>
      <p:ext uri="{BB962C8B-B14F-4D97-AF65-F5344CB8AC3E}">
        <p14:creationId xmlns:p14="http://schemas.microsoft.com/office/powerpoint/2010/main" val="997906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966" y="695975"/>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Current General Education  and </a:t>
            </a:r>
          </a:p>
          <a:p>
            <a:r>
              <a:rPr lang="en-US" sz="3200" dirty="0" smtClean="0">
                <a:latin typeface="Arial"/>
                <a:cs typeface="Arial"/>
              </a:rPr>
              <a:t>General Education Assessment </a:t>
            </a:r>
            <a:endParaRPr lang="en-US" sz="3200" dirty="0">
              <a:latin typeface="Arial"/>
              <a:cs typeface="Arial"/>
            </a:endParaRPr>
          </a:p>
        </p:txBody>
      </p:sp>
      <p:sp>
        <p:nvSpPr>
          <p:cNvPr id="3" name="Subtitle 2"/>
          <p:cNvSpPr txBox="1">
            <a:spLocks/>
          </p:cNvSpPr>
          <p:nvPr/>
        </p:nvSpPr>
        <p:spPr>
          <a:xfrm>
            <a:off x="2188038" y="1787445"/>
            <a:ext cx="6400800"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latin typeface="Arial"/>
                <a:cs typeface="Arial"/>
              </a:rPr>
              <a:t>Challenges:</a:t>
            </a:r>
            <a:endParaRPr lang="en-US" sz="2000" dirty="0">
              <a:latin typeface="Arial"/>
              <a:cs typeface="Arial"/>
            </a:endParaRPr>
          </a:p>
        </p:txBody>
      </p:sp>
      <p:sp>
        <p:nvSpPr>
          <p:cNvPr id="6" name="TextBox 5"/>
          <p:cNvSpPr txBox="1"/>
          <p:nvPr/>
        </p:nvSpPr>
        <p:spPr>
          <a:xfrm>
            <a:off x="2629307" y="2340957"/>
            <a:ext cx="7164918" cy="3600986"/>
          </a:xfrm>
          <a:prstGeom prst="rect">
            <a:avLst/>
          </a:prstGeom>
          <a:noFill/>
        </p:spPr>
        <p:txBody>
          <a:bodyPr wrap="square" rtlCol="0">
            <a:spAutoFit/>
          </a:bodyPr>
          <a:lstStyle/>
          <a:p>
            <a:pPr marL="457200" indent="-457200">
              <a:buFont typeface="+mj-lt"/>
              <a:buAutoNum type="arabicPeriod"/>
            </a:pPr>
            <a:r>
              <a:rPr lang="en-US" sz="2400" dirty="0" smtClean="0">
                <a:latin typeface="Arial Narrow Bold"/>
                <a:cs typeface="Arial Narrow Bold"/>
              </a:rPr>
              <a:t>No assurance all outcomes assessed </a:t>
            </a:r>
          </a:p>
          <a:p>
            <a:pPr marL="457200" indent="-457200">
              <a:buFont typeface="+mj-lt"/>
              <a:buAutoNum type="arabicPeriod"/>
            </a:pPr>
            <a:endParaRPr lang="en-US" sz="2400" dirty="0" smtClean="0">
              <a:latin typeface="Arial Narrow Bold"/>
              <a:cs typeface="Arial Narrow Bold"/>
            </a:endParaRPr>
          </a:p>
          <a:p>
            <a:pPr marL="457200" indent="-457200">
              <a:buFont typeface="+mj-lt"/>
              <a:buAutoNum type="arabicPeriod"/>
            </a:pPr>
            <a:r>
              <a:rPr lang="en-US" sz="2400" dirty="0" smtClean="0">
                <a:latin typeface="Arial Narrow Bold"/>
                <a:cs typeface="Arial Narrow Bold"/>
              </a:rPr>
              <a:t>No confidence in or consensus of expected levels of learning relative to SLOs – reliability issues</a:t>
            </a:r>
          </a:p>
          <a:p>
            <a:pPr marL="457200" indent="-457200">
              <a:buFont typeface="+mj-lt"/>
              <a:buAutoNum type="arabicPeriod"/>
            </a:pPr>
            <a:endParaRPr lang="en-US" sz="2400" dirty="0" smtClean="0">
              <a:latin typeface="Arial Narrow Bold"/>
              <a:cs typeface="Arial Narrow Bold"/>
            </a:endParaRPr>
          </a:p>
          <a:p>
            <a:pPr marL="457200" indent="-457200">
              <a:buFont typeface="+mj-lt"/>
              <a:buAutoNum type="arabicPeriod"/>
            </a:pPr>
            <a:r>
              <a:rPr lang="en-US" sz="2400" dirty="0" smtClean="0">
                <a:latin typeface="Arial Narrow Bold"/>
                <a:cs typeface="Arial Narrow Bold"/>
              </a:rPr>
              <a:t>Cannot identify extent to which planned learning experiences at course or program level actually support student learning relative to SLOs</a:t>
            </a: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2599360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6247" y="575131"/>
            <a:ext cx="8229600" cy="5889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smtClean="0">
                <a:latin typeface="Arial"/>
                <a:cs typeface="Arial"/>
              </a:rPr>
              <a:t>Current General Education and GE Assessment </a:t>
            </a:r>
            <a:endParaRPr lang="en-US" sz="3200" dirty="0">
              <a:latin typeface="Arial"/>
              <a:cs typeface="Arial"/>
            </a:endParaRPr>
          </a:p>
        </p:txBody>
      </p:sp>
      <p:sp>
        <p:nvSpPr>
          <p:cNvPr id="3" name="Subtitle 2"/>
          <p:cNvSpPr txBox="1">
            <a:spLocks/>
          </p:cNvSpPr>
          <p:nvPr/>
        </p:nvSpPr>
        <p:spPr>
          <a:xfrm>
            <a:off x="2110631" y="1855099"/>
            <a:ext cx="6400800"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latin typeface="Arial"/>
                <a:cs typeface="Arial"/>
              </a:rPr>
              <a:t>Challenges (cont.):</a:t>
            </a:r>
            <a:endParaRPr lang="en-US" sz="2000" dirty="0">
              <a:latin typeface="Arial"/>
              <a:cs typeface="Arial"/>
            </a:endParaRPr>
          </a:p>
        </p:txBody>
      </p:sp>
      <p:sp>
        <p:nvSpPr>
          <p:cNvPr id="6" name="TextBox 5"/>
          <p:cNvSpPr txBox="1"/>
          <p:nvPr/>
        </p:nvSpPr>
        <p:spPr>
          <a:xfrm>
            <a:off x="2627870" y="2529016"/>
            <a:ext cx="7166355" cy="3231654"/>
          </a:xfrm>
          <a:prstGeom prst="rect">
            <a:avLst/>
          </a:prstGeom>
          <a:noFill/>
        </p:spPr>
        <p:txBody>
          <a:bodyPr wrap="square" rtlCol="0">
            <a:spAutoFit/>
          </a:bodyPr>
          <a:lstStyle/>
          <a:p>
            <a:pPr marL="457200" indent="-457200">
              <a:buFont typeface="+mj-lt"/>
              <a:buAutoNum type="arabicPeriod" startAt="4"/>
            </a:pPr>
            <a:r>
              <a:rPr lang="en-US" sz="2400" dirty="0" smtClean="0">
                <a:latin typeface="Arial Narrow Bold"/>
                <a:cs typeface="Arial Narrow Bold"/>
              </a:rPr>
              <a:t>Some courses partially meet outcomes across multiple GE Areas</a:t>
            </a:r>
          </a:p>
          <a:p>
            <a:pPr marL="457200" indent="-457200">
              <a:buFont typeface="+mj-lt"/>
              <a:buAutoNum type="arabicPeriod" startAt="4"/>
            </a:pPr>
            <a:endParaRPr lang="en-US" sz="2400" dirty="0" smtClean="0">
              <a:latin typeface="Arial Narrow Bold"/>
              <a:cs typeface="Arial Narrow Bold"/>
            </a:endParaRPr>
          </a:p>
          <a:p>
            <a:pPr marL="457200" indent="-457200">
              <a:buFont typeface="+mj-lt"/>
              <a:buAutoNum type="arabicPeriod" startAt="4"/>
            </a:pPr>
            <a:r>
              <a:rPr lang="en-US" sz="2400" dirty="0" smtClean="0">
                <a:latin typeface="Arial Narrow Bold"/>
                <a:cs typeface="Arial Narrow Bold"/>
              </a:rPr>
              <a:t>No assurance students meet all outcomes</a:t>
            </a:r>
          </a:p>
          <a:p>
            <a:pPr marL="457200" indent="-457200">
              <a:buFont typeface="+mj-lt"/>
              <a:buAutoNum type="arabicPeriod" startAt="4"/>
            </a:pPr>
            <a:endParaRPr lang="en-US" sz="2400" dirty="0" smtClean="0">
              <a:latin typeface="Arial Narrow Bold"/>
              <a:cs typeface="Arial Narrow Bold"/>
            </a:endParaRPr>
          </a:p>
          <a:p>
            <a:pPr marL="457200" indent="-457200">
              <a:buFont typeface="+mj-lt"/>
              <a:buAutoNum type="arabicPeriod" startAt="4"/>
            </a:pPr>
            <a:r>
              <a:rPr lang="en-US" sz="2400" dirty="0" smtClean="0">
                <a:latin typeface="Arial Narrow Bold"/>
                <a:cs typeface="Arial Narrow Bold"/>
              </a:rPr>
              <a:t>Level expected of some SLOs are too high for lower division courses</a:t>
            </a:r>
          </a:p>
          <a:p>
            <a:endParaRPr lang="en-US" dirty="0" smtClean="0">
              <a:solidFill>
                <a:srgbClr val="012F6B"/>
              </a:solidFill>
              <a:latin typeface="Helvetica"/>
              <a:cs typeface="Helvetica"/>
            </a:endParaRPr>
          </a:p>
          <a:p>
            <a:endParaRPr lang="en-US" dirty="0">
              <a:solidFill>
                <a:srgbClr val="012F6B"/>
              </a:solidFill>
            </a:endParaRPr>
          </a:p>
        </p:txBody>
      </p:sp>
    </p:spTree>
    <p:extLst>
      <p:ext uri="{BB962C8B-B14F-4D97-AF65-F5344CB8AC3E}">
        <p14:creationId xmlns:p14="http://schemas.microsoft.com/office/powerpoint/2010/main" val="2758346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45059" y="733167"/>
            <a:ext cx="9925132" cy="1077218"/>
          </a:xfrm>
          <a:prstGeom prst="rect">
            <a:avLst/>
          </a:prstGeom>
          <a:noFill/>
        </p:spPr>
        <p:txBody>
          <a:bodyPr wrap="square" rtlCol="0">
            <a:spAutoFit/>
          </a:bodyPr>
          <a:lstStyle/>
          <a:p>
            <a:pPr algn="ctr"/>
            <a:r>
              <a:rPr lang="en-US" sz="3200" dirty="0" smtClean="0"/>
              <a:t>Challenges Addressed in Proposed Revision of </a:t>
            </a:r>
          </a:p>
          <a:p>
            <a:pPr algn="ctr"/>
            <a:r>
              <a:rPr lang="en-US" sz="3200" dirty="0" smtClean="0"/>
              <a:t>General Education Assessment</a:t>
            </a:r>
            <a:endParaRPr lang="en-US" sz="3200" dirty="0"/>
          </a:p>
        </p:txBody>
      </p:sp>
      <p:sp>
        <p:nvSpPr>
          <p:cNvPr id="3" name="Subtitle 2"/>
          <p:cNvSpPr txBox="1">
            <a:spLocks/>
          </p:cNvSpPr>
          <p:nvPr/>
        </p:nvSpPr>
        <p:spPr>
          <a:xfrm>
            <a:off x="2091462" y="484798"/>
            <a:ext cx="8039102"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000" dirty="0">
              <a:latin typeface="Arial"/>
              <a:cs typeface="Arial"/>
            </a:endParaRPr>
          </a:p>
        </p:txBody>
      </p:sp>
      <p:graphicFrame>
        <p:nvGraphicFramePr>
          <p:cNvPr id="4" name="Table 3"/>
          <p:cNvGraphicFramePr>
            <a:graphicFrameLocks noGrp="1"/>
          </p:cNvGraphicFramePr>
          <p:nvPr>
            <p:extLst>
              <p:ext uri="{D42A27DB-BD31-4B8C-83A1-F6EECF244321}">
                <p14:modId xmlns:p14="http://schemas.microsoft.com/office/powerpoint/2010/main" val="29565152"/>
              </p:ext>
            </p:extLst>
          </p:nvPr>
        </p:nvGraphicFramePr>
        <p:xfrm>
          <a:off x="593124" y="2174785"/>
          <a:ext cx="10979283" cy="3145528"/>
        </p:xfrm>
        <a:graphic>
          <a:graphicData uri="http://schemas.openxmlformats.org/drawingml/2006/table">
            <a:tbl>
              <a:tblPr firstRow="1" bandRow="1">
                <a:tableStyleId>{EB9631B5-78F2-41C9-869B-9F39066F8104}</a:tableStyleId>
              </a:tblPr>
              <a:tblGrid>
                <a:gridCol w="8159467"/>
                <a:gridCol w="2819816"/>
              </a:tblGrid>
              <a:tr h="393191">
                <a:tc>
                  <a:txBody>
                    <a:bodyPr/>
                    <a:lstStyle/>
                    <a:p>
                      <a:r>
                        <a:rPr lang="en-US" dirty="0" smtClean="0">
                          <a:solidFill>
                            <a:schemeClr val="tx1"/>
                          </a:solidFill>
                        </a:rPr>
                        <a:t>Proposed</a:t>
                      </a:r>
                      <a:r>
                        <a:rPr lang="en-US" baseline="0" dirty="0" smtClean="0">
                          <a:solidFill>
                            <a:schemeClr val="tx1"/>
                          </a:solidFill>
                        </a:rPr>
                        <a:t> Change</a:t>
                      </a:r>
                      <a:endParaRPr lang="en-US" dirty="0">
                        <a:solidFill>
                          <a:schemeClr val="tx1"/>
                        </a:solidFill>
                      </a:endParaRPr>
                    </a:p>
                  </a:txBody>
                  <a:tcPr>
                    <a:solidFill>
                      <a:srgbClr val="C28E0E"/>
                    </a:solidFill>
                  </a:tcPr>
                </a:tc>
                <a:tc>
                  <a:txBody>
                    <a:bodyPr/>
                    <a:lstStyle/>
                    <a:p>
                      <a:r>
                        <a:rPr lang="en-US" dirty="0" smtClean="0">
                          <a:solidFill>
                            <a:schemeClr val="tx1"/>
                          </a:solidFill>
                        </a:rPr>
                        <a:t>Challenges Addressed</a:t>
                      </a:r>
                      <a:endParaRPr lang="en-US" dirty="0">
                        <a:solidFill>
                          <a:schemeClr val="tx1"/>
                        </a:solidFill>
                      </a:endParaRPr>
                    </a:p>
                  </a:txBody>
                  <a:tcPr>
                    <a:solidFill>
                      <a:srgbClr val="C28E0E"/>
                    </a:solidFill>
                  </a:tcPr>
                </a:tc>
              </a:tr>
              <a:tr h="393191">
                <a:tc>
                  <a:txBody>
                    <a:bodyPr/>
                    <a:lstStyle/>
                    <a:p>
                      <a:r>
                        <a:rPr lang="en-US" dirty="0" smtClean="0"/>
                        <a:t>General</a:t>
                      </a:r>
                      <a:r>
                        <a:rPr lang="en-US" baseline="0" dirty="0" smtClean="0"/>
                        <a:t> Education Courses are required to be approved in only one category</a:t>
                      </a:r>
                      <a:endParaRPr lang="en-US" dirty="0">
                        <a:solidFill>
                          <a:schemeClr val="tx1"/>
                        </a:solidFill>
                      </a:endParaRPr>
                    </a:p>
                  </a:txBody>
                  <a:tcPr/>
                </a:tc>
                <a:tc>
                  <a:txBody>
                    <a:bodyPr/>
                    <a:lstStyle/>
                    <a:p>
                      <a:r>
                        <a:rPr lang="en-US" dirty="0" smtClean="0"/>
                        <a:t>1,4,5</a:t>
                      </a:r>
                      <a:endParaRPr lang="en-US" dirty="0">
                        <a:solidFill>
                          <a:schemeClr val="tx1"/>
                        </a:solidFill>
                      </a:endParaRPr>
                    </a:p>
                  </a:txBody>
                  <a:tcPr/>
                </a:tc>
              </a:tr>
              <a:tr h="393191">
                <a:tc>
                  <a:txBody>
                    <a:bodyPr/>
                    <a:lstStyle/>
                    <a:p>
                      <a:r>
                        <a:rPr lang="en-US" dirty="0" smtClean="0"/>
                        <a:t>General Education Courses must</a:t>
                      </a:r>
                      <a:r>
                        <a:rPr lang="en-US" baseline="0" dirty="0" smtClean="0"/>
                        <a:t> meet and assess all SLOs for category</a:t>
                      </a:r>
                      <a:endParaRPr lang="en-US" dirty="0">
                        <a:solidFill>
                          <a:schemeClr val="tx1"/>
                        </a:solidFill>
                      </a:endParaRPr>
                    </a:p>
                  </a:txBody>
                  <a:tcPr/>
                </a:tc>
                <a:tc>
                  <a:txBody>
                    <a:bodyPr/>
                    <a:lstStyle/>
                    <a:p>
                      <a:r>
                        <a:rPr lang="en-US" dirty="0" smtClean="0"/>
                        <a:t>4,5</a:t>
                      </a:r>
                      <a:endParaRPr lang="en-US" dirty="0">
                        <a:solidFill>
                          <a:schemeClr val="tx1"/>
                        </a:solidFill>
                      </a:endParaRPr>
                    </a:p>
                  </a:txBody>
                  <a:tcPr/>
                </a:tc>
              </a:tr>
              <a:tr h="393191">
                <a:tc>
                  <a:txBody>
                    <a:bodyPr/>
                    <a:lstStyle/>
                    <a:p>
                      <a:r>
                        <a:rPr lang="en-US" dirty="0" smtClean="0"/>
                        <a:t>Common expectations for learning set and student</a:t>
                      </a:r>
                      <a:r>
                        <a:rPr lang="en-US" baseline="0" dirty="0" smtClean="0"/>
                        <a:t> learning assessed</a:t>
                      </a:r>
                      <a:r>
                        <a:rPr lang="en-US" dirty="0" smtClean="0"/>
                        <a:t> for each SLO</a:t>
                      </a:r>
                      <a:endParaRPr lang="en-US" dirty="0">
                        <a:solidFill>
                          <a:schemeClr val="tx1"/>
                        </a:solidFill>
                      </a:endParaRPr>
                    </a:p>
                  </a:txBody>
                  <a:tcPr/>
                </a:tc>
                <a:tc>
                  <a:txBody>
                    <a:bodyPr/>
                    <a:lstStyle/>
                    <a:p>
                      <a:r>
                        <a:rPr lang="en-US" dirty="0" smtClean="0"/>
                        <a:t>2,3,6</a:t>
                      </a:r>
                      <a:endParaRPr lang="en-US" dirty="0">
                        <a:solidFill>
                          <a:schemeClr val="tx1"/>
                        </a:solidFill>
                      </a:endParaRPr>
                    </a:p>
                  </a:txBody>
                  <a:tcPr/>
                </a:tc>
              </a:tr>
              <a:tr h="393191">
                <a:tc>
                  <a:txBody>
                    <a:bodyPr/>
                    <a:lstStyle/>
                    <a:p>
                      <a:r>
                        <a:rPr lang="en-US" dirty="0" smtClean="0"/>
                        <a:t>3 Year Assessment Cycle for all General Education Areas</a:t>
                      </a:r>
                      <a:endParaRPr lang="en-US" dirty="0">
                        <a:solidFill>
                          <a:schemeClr val="tx1"/>
                        </a:solidFill>
                      </a:endParaRPr>
                    </a:p>
                  </a:txBody>
                  <a:tcPr/>
                </a:tc>
                <a:tc>
                  <a:txBody>
                    <a:bodyPr/>
                    <a:lstStyle/>
                    <a:p>
                      <a:r>
                        <a:rPr lang="en-US" dirty="0" smtClean="0"/>
                        <a:t>5</a:t>
                      </a:r>
                      <a:endParaRPr lang="en-US" dirty="0">
                        <a:solidFill>
                          <a:schemeClr val="tx1"/>
                        </a:solidFill>
                      </a:endParaRPr>
                    </a:p>
                  </a:txBody>
                  <a:tcPr/>
                </a:tc>
              </a:tr>
              <a:tr h="393191">
                <a:tc>
                  <a:txBody>
                    <a:bodyPr/>
                    <a:lstStyle/>
                    <a:p>
                      <a:r>
                        <a:rPr lang="en-US" dirty="0" smtClean="0"/>
                        <a:t>Restructure</a:t>
                      </a:r>
                      <a:r>
                        <a:rPr lang="en-US" baseline="0" dirty="0" smtClean="0"/>
                        <a:t> with Interdisciplinary/Creative as a 300 Level Integrative Experience</a:t>
                      </a:r>
                      <a:endParaRPr lang="en-US" dirty="0">
                        <a:solidFill>
                          <a:schemeClr val="tx1"/>
                        </a:solidFill>
                      </a:endParaRPr>
                    </a:p>
                  </a:txBody>
                  <a:tcPr/>
                </a:tc>
                <a:tc>
                  <a:txBody>
                    <a:bodyPr/>
                    <a:lstStyle/>
                    <a:p>
                      <a:r>
                        <a:rPr lang="en-US" dirty="0" smtClean="0"/>
                        <a:t>2,3</a:t>
                      </a:r>
                      <a:endParaRPr lang="en-US" dirty="0">
                        <a:solidFill>
                          <a:schemeClr val="tx1"/>
                        </a:solidFill>
                      </a:endParaRPr>
                    </a:p>
                  </a:txBody>
                  <a:tcPr/>
                </a:tc>
              </a:tr>
              <a:tr h="393191">
                <a:tc>
                  <a:txBody>
                    <a:bodyPr/>
                    <a:lstStyle/>
                    <a:p>
                      <a:r>
                        <a:rPr lang="en-US" dirty="0" smtClean="0"/>
                        <a:t>Restructure Capstone as</a:t>
                      </a:r>
                      <a:r>
                        <a:rPr lang="en-US" baseline="0" dirty="0" smtClean="0"/>
                        <a:t> a 400 level requirement</a:t>
                      </a:r>
                      <a:endParaRPr lang="en-US" dirty="0">
                        <a:solidFill>
                          <a:schemeClr val="tx1"/>
                        </a:solidFill>
                      </a:endParaRPr>
                    </a:p>
                  </a:txBody>
                  <a:tcPr/>
                </a:tc>
                <a:tc>
                  <a:txBody>
                    <a:bodyPr/>
                    <a:lstStyle/>
                    <a:p>
                      <a:r>
                        <a:rPr lang="en-US" dirty="0" smtClean="0"/>
                        <a:t>2,3,5</a:t>
                      </a:r>
                      <a:endParaRPr lang="en-US" dirty="0">
                        <a:solidFill>
                          <a:schemeClr val="tx1"/>
                        </a:solidFill>
                      </a:endParaRPr>
                    </a:p>
                  </a:txBody>
                  <a:tcPr/>
                </a:tc>
              </a:tr>
              <a:tr h="393191">
                <a:tc>
                  <a:txBody>
                    <a:bodyPr/>
                    <a:lstStyle/>
                    <a:p>
                      <a:r>
                        <a:rPr lang="en-US" dirty="0" smtClean="0"/>
                        <a:t>Signature Assessment Framework</a:t>
                      </a:r>
                      <a:r>
                        <a:rPr lang="en-US" baseline="0" dirty="0" smtClean="0"/>
                        <a:t> and required Assessment using Common Rubric</a:t>
                      </a:r>
                      <a:endParaRPr lang="en-US" dirty="0">
                        <a:solidFill>
                          <a:schemeClr val="tx1"/>
                        </a:solidFill>
                      </a:endParaRPr>
                    </a:p>
                  </a:txBody>
                  <a:tcPr/>
                </a:tc>
                <a:tc>
                  <a:txBody>
                    <a:bodyPr/>
                    <a:lstStyle/>
                    <a:p>
                      <a:r>
                        <a:rPr lang="en-US" dirty="0" smtClean="0"/>
                        <a:t>2,5,6</a:t>
                      </a:r>
                      <a:endParaRPr lang="en-US" dirty="0">
                        <a:solidFill>
                          <a:schemeClr val="tx1"/>
                        </a:solidFill>
                      </a:endParaRPr>
                    </a:p>
                  </a:txBody>
                  <a:tcPr/>
                </a:tc>
              </a:tr>
            </a:tbl>
          </a:graphicData>
        </a:graphic>
      </p:graphicFrame>
    </p:spTree>
    <p:extLst>
      <p:ext uri="{BB962C8B-B14F-4D97-AF65-F5344CB8AC3E}">
        <p14:creationId xmlns:p14="http://schemas.microsoft.com/office/powerpoint/2010/main" val="2208214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1924" y="453081"/>
            <a:ext cx="7331676" cy="769441"/>
          </a:xfrm>
          <a:prstGeom prst="rect">
            <a:avLst/>
          </a:prstGeom>
          <a:noFill/>
        </p:spPr>
        <p:txBody>
          <a:bodyPr wrap="square" rtlCol="0">
            <a:spAutoFit/>
          </a:bodyPr>
          <a:lstStyle/>
          <a:p>
            <a:pPr algn="ctr"/>
            <a:r>
              <a:rPr lang="en-US" sz="4400" dirty="0" smtClean="0">
                <a:solidFill>
                  <a:schemeClr val="bg1"/>
                </a:solidFill>
              </a:rPr>
              <a:t>GE Assessment Cycle</a:t>
            </a:r>
            <a:endParaRPr lang="en-US" sz="4400"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749882990"/>
              </p:ext>
            </p:extLst>
          </p:nvPr>
        </p:nvGraphicFramePr>
        <p:xfrm>
          <a:off x="1801341" y="1631743"/>
          <a:ext cx="8339438" cy="4302760"/>
        </p:xfrm>
        <a:graphic>
          <a:graphicData uri="http://schemas.openxmlformats.org/drawingml/2006/table">
            <a:tbl>
              <a:tblPr firstRow="1" bandRow="1">
                <a:tableStyleId>{5C22544A-7EE6-4342-B048-85BDC9FD1C3A}</a:tableStyleId>
              </a:tblPr>
              <a:tblGrid>
                <a:gridCol w="1016000"/>
                <a:gridCol w="1016000"/>
                <a:gridCol w="1016000"/>
                <a:gridCol w="1309182"/>
                <a:gridCol w="3982256"/>
              </a:tblGrid>
              <a:tr h="370840">
                <a:tc>
                  <a:txBody>
                    <a:bodyPr/>
                    <a:lstStyle/>
                    <a:p>
                      <a:r>
                        <a:rPr lang="en-US" dirty="0" smtClean="0">
                          <a:solidFill>
                            <a:schemeClr val="tx1"/>
                          </a:solidFill>
                        </a:rPr>
                        <a:t>Year 1</a:t>
                      </a:r>
                      <a:endParaRPr lang="en-US" dirty="0">
                        <a:solidFill>
                          <a:schemeClr val="tx1"/>
                        </a:solidFill>
                      </a:endParaRPr>
                    </a:p>
                  </a:txBody>
                  <a:tcPr>
                    <a:solidFill>
                      <a:srgbClr val="C28E0E"/>
                    </a:solidFill>
                  </a:tcPr>
                </a:tc>
                <a:tc>
                  <a:txBody>
                    <a:bodyPr/>
                    <a:lstStyle/>
                    <a:p>
                      <a:r>
                        <a:rPr lang="en-US" dirty="0" smtClean="0">
                          <a:solidFill>
                            <a:schemeClr val="tx1"/>
                          </a:solidFill>
                        </a:rPr>
                        <a:t>Year 2</a:t>
                      </a:r>
                      <a:endParaRPr lang="en-US" dirty="0">
                        <a:solidFill>
                          <a:schemeClr val="tx1"/>
                        </a:solidFill>
                      </a:endParaRPr>
                    </a:p>
                  </a:txBody>
                  <a:tcPr>
                    <a:solidFill>
                      <a:srgbClr val="C28E0E"/>
                    </a:solidFill>
                  </a:tcPr>
                </a:tc>
                <a:tc>
                  <a:txBody>
                    <a:bodyPr/>
                    <a:lstStyle/>
                    <a:p>
                      <a:r>
                        <a:rPr lang="en-US" dirty="0" smtClean="0">
                          <a:solidFill>
                            <a:schemeClr val="tx1"/>
                          </a:solidFill>
                        </a:rPr>
                        <a:t>Year 3</a:t>
                      </a:r>
                      <a:endParaRPr lang="en-US" dirty="0">
                        <a:solidFill>
                          <a:schemeClr val="tx1"/>
                        </a:solidFill>
                      </a:endParaRPr>
                    </a:p>
                  </a:txBody>
                  <a:tcPr>
                    <a:solidFill>
                      <a:srgbClr val="C28E0E"/>
                    </a:solidFill>
                  </a:tcPr>
                </a:tc>
                <a:tc>
                  <a:txBody>
                    <a:bodyPr/>
                    <a:lstStyle/>
                    <a:p>
                      <a:r>
                        <a:rPr lang="en-US" dirty="0" smtClean="0">
                          <a:solidFill>
                            <a:schemeClr val="tx1"/>
                          </a:solidFill>
                        </a:rPr>
                        <a:t>Year 3</a:t>
                      </a:r>
                      <a:endParaRPr lang="en-US" dirty="0">
                        <a:solidFill>
                          <a:schemeClr val="tx1"/>
                        </a:solidFill>
                      </a:endParaRPr>
                    </a:p>
                  </a:txBody>
                  <a:tcPr>
                    <a:solidFill>
                      <a:srgbClr val="C28E0E"/>
                    </a:solidFill>
                  </a:tcPr>
                </a:tc>
                <a:tc>
                  <a:txBody>
                    <a:bodyPr/>
                    <a:lstStyle/>
                    <a:p>
                      <a:r>
                        <a:rPr lang="en-US" dirty="0" smtClean="0">
                          <a:solidFill>
                            <a:schemeClr val="tx1"/>
                          </a:solidFill>
                        </a:rPr>
                        <a:t>SLO Group Assessed</a:t>
                      </a:r>
                      <a:endParaRPr lang="en-US" dirty="0">
                        <a:solidFill>
                          <a:schemeClr val="tx1"/>
                        </a:solidFill>
                      </a:endParaRPr>
                    </a:p>
                  </a:txBody>
                  <a:tcPr>
                    <a:solidFill>
                      <a:srgbClr val="C28E0E"/>
                    </a:solidFill>
                  </a:tcPr>
                </a:tc>
              </a:tr>
              <a:tr h="370840">
                <a:tc>
                  <a:txBody>
                    <a:bodyPr/>
                    <a:lstStyle/>
                    <a:p>
                      <a:r>
                        <a:rPr lang="en-US" dirty="0" smtClean="0">
                          <a:solidFill>
                            <a:schemeClr val="bg1"/>
                          </a:solidFill>
                        </a:rPr>
                        <a:t>1.1-1.2</a:t>
                      </a:r>
                    </a:p>
                    <a:p>
                      <a:r>
                        <a:rPr lang="en-US" dirty="0" smtClean="0">
                          <a:solidFill>
                            <a:schemeClr val="bg1"/>
                          </a:solidFill>
                        </a:rPr>
                        <a:t>2.1-2.2</a:t>
                      </a:r>
                    </a:p>
                    <a:p>
                      <a:r>
                        <a:rPr lang="en-US" dirty="0" smtClean="0">
                          <a:solidFill>
                            <a:schemeClr val="bg1"/>
                          </a:solidFill>
                        </a:rPr>
                        <a:t>3.1-3.3</a:t>
                      </a:r>
                      <a:endParaRPr lang="en-US" dirty="0">
                        <a:solidFill>
                          <a:schemeClr val="bg1"/>
                        </a:solidFill>
                      </a:endParaRPr>
                    </a:p>
                  </a:txBody>
                  <a:tcPr>
                    <a:solidFill>
                      <a:srgbClr val="5B6870"/>
                    </a:solidFill>
                  </a:tcPr>
                </a:tc>
                <a:tc>
                  <a:txBody>
                    <a:bodyPr/>
                    <a:lstStyle/>
                    <a:p>
                      <a:r>
                        <a:rPr lang="en-US" dirty="0" smtClean="0">
                          <a:solidFill>
                            <a:schemeClr val="bg1"/>
                          </a:solidFill>
                        </a:rPr>
                        <a:t>1.3-1.5</a:t>
                      </a:r>
                    </a:p>
                    <a:p>
                      <a:r>
                        <a:rPr lang="en-US" dirty="0" smtClean="0">
                          <a:solidFill>
                            <a:schemeClr val="bg1"/>
                          </a:solidFill>
                        </a:rPr>
                        <a:t>2.3-2.5</a:t>
                      </a:r>
                    </a:p>
                    <a:p>
                      <a:r>
                        <a:rPr lang="en-US" dirty="0" smtClean="0">
                          <a:solidFill>
                            <a:schemeClr val="bg1"/>
                          </a:solidFill>
                        </a:rPr>
                        <a:t>3.4-3.6</a:t>
                      </a:r>
                      <a:endParaRPr lang="en-US" dirty="0">
                        <a:solidFill>
                          <a:schemeClr val="bg1"/>
                        </a:solidFill>
                      </a:endParaRPr>
                    </a:p>
                  </a:txBody>
                  <a:tcPr>
                    <a:solidFill>
                      <a:srgbClr val="5B6870"/>
                    </a:solidFill>
                  </a:tcPr>
                </a:tc>
                <a:tc>
                  <a:txBody>
                    <a:bodyPr/>
                    <a:lstStyle/>
                    <a:p>
                      <a:r>
                        <a:rPr lang="en-US" dirty="0" smtClean="0">
                          <a:solidFill>
                            <a:schemeClr val="bg1"/>
                          </a:solidFill>
                        </a:rPr>
                        <a:t>1.6-1.7</a:t>
                      </a:r>
                    </a:p>
                    <a:p>
                      <a:r>
                        <a:rPr lang="en-US" dirty="0" smtClean="0">
                          <a:solidFill>
                            <a:schemeClr val="bg1"/>
                          </a:solidFill>
                        </a:rPr>
                        <a:t>2.6-2.7</a:t>
                      </a:r>
                    </a:p>
                    <a:p>
                      <a:r>
                        <a:rPr lang="en-US" dirty="0" smtClean="0">
                          <a:solidFill>
                            <a:schemeClr val="bg1"/>
                          </a:solidFill>
                        </a:rPr>
                        <a:t>3.7-3.8</a:t>
                      </a:r>
                      <a:endParaRPr lang="en-US" dirty="0">
                        <a:solidFill>
                          <a:schemeClr val="bg1"/>
                        </a:solidFill>
                      </a:endParaRPr>
                    </a:p>
                  </a:txBody>
                  <a:tcPr>
                    <a:solidFill>
                      <a:srgbClr val="5B6870"/>
                    </a:solidFill>
                  </a:tcPr>
                </a:tc>
                <a:tc>
                  <a:txBody>
                    <a:bodyPr/>
                    <a:lstStyle/>
                    <a:p>
                      <a:r>
                        <a:rPr lang="en-US" dirty="0" smtClean="0">
                          <a:solidFill>
                            <a:schemeClr val="bg1"/>
                          </a:solidFill>
                        </a:rPr>
                        <a:t>Assessment</a:t>
                      </a:r>
                    </a:p>
                    <a:p>
                      <a:r>
                        <a:rPr lang="en-US" dirty="0" smtClean="0">
                          <a:solidFill>
                            <a:schemeClr val="bg1"/>
                          </a:solidFill>
                        </a:rPr>
                        <a:t>Report</a:t>
                      </a:r>
                    </a:p>
                    <a:p>
                      <a:r>
                        <a:rPr lang="en-US" dirty="0" smtClean="0">
                          <a:solidFill>
                            <a:schemeClr val="bg1"/>
                          </a:solidFill>
                        </a:rPr>
                        <a:t>Reviewed</a:t>
                      </a:r>
                      <a:endParaRPr lang="en-US" dirty="0">
                        <a:solidFill>
                          <a:schemeClr val="bg1"/>
                        </a:solidFill>
                      </a:endParaRPr>
                    </a:p>
                  </a:txBody>
                  <a:tcPr>
                    <a:solidFill>
                      <a:srgbClr val="5B6870"/>
                    </a:solidFill>
                  </a:tcPr>
                </a:tc>
                <a:tc>
                  <a:txBody>
                    <a:bodyPr/>
                    <a:lstStyle/>
                    <a:p>
                      <a:r>
                        <a:rPr lang="en-US" dirty="0" smtClean="0">
                          <a:solidFill>
                            <a:schemeClr val="bg1"/>
                          </a:solidFill>
                        </a:rPr>
                        <a:t>Written Communication</a:t>
                      </a:r>
                    </a:p>
                    <a:p>
                      <a:r>
                        <a:rPr lang="en-US" dirty="0" smtClean="0">
                          <a:solidFill>
                            <a:schemeClr val="bg1"/>
                          </a:solidFill>
                        </a:rPr>
                        <a:t>Speaking and Listening</a:t>
                      </a:r>
                    </a:p>
                    <a:p>
                      <a:r>
                        <a:rPr lang="en-US" dirty="0" smtClean="0">
                          <a:solidFill>
                            <a:schemeClr val="bg1"/>
                          </a:solidFill>
                        </a:rPr>
                        <a:t>Quantitative Reasoning</a:t>
                      </a:r>
                      <a:endParaRPr lang="en-US" dirty="0">
                        <a:solidFill>
                          <a:schemeClr val="bg1"/>
                        </a:solidFill>
                      </a:endParaRPr>
                    </a:p>
                  </a:txBody>
                  <a:tcPr>
                    <a:solidFill>
                      <a:srgbClr val="5B6870"/>
                    </a:solidFill>
                  </a:tcPr>
                </a:tc>
              </a:tr>
              <a:tr h="370840">
                <a:tc>
                  <a:txBody>
                    <a:bodyPr/>
                    <a:lstStyle/>
                    <a:p>
                      <a:r>
                        <a:rPr lang="en-US" dirty="0" smtClean="0">
                          <a:solidFill>
                            <a:schemeClr val="bg1"/>
                          </a:solidFill>
                        </a:rPr>
                        <a:t>4.1-4.2</a:t>
                      </a:r>
                    </a:p>
                    <a:p>
                      <a:r>
                        <a:rPr lang="en-US" dirty="0" smtClean="0">
                          <a:solidFill>
                            <a:schemeClr val="bg1"/>
                          </a:solidFill>
                        </a:rPr>
                        <a:t>5.1-5.2</a:t>
                      </a:r>
                    </a:p>
                    <a:p>
                      <a:r>
                        <a:rPr lang="en-US" dirty="0" smtClean="0">
                          <a:solidFill>
                            <a:schemeClr val="bg1"/>
                          </a:solidFill>
                        </a:rPr>
                        <a:t>6.1-6.2</a:t>
                      </a:r>
                    </a:p>
                    <a:p>
                      <a:r>
                        <a:rPr lang="en-US" dirty="0" smtClean="0">
                          <a:solidFill>
                            <a:schemeClr val="bg1"/>
                          </a:solidFill>
                        </a:rPr>
                        <a:t>6.1-6.2</a:t>
                      </a:r>
                      <a:endParaRPr lang="en-US" dirty="0">
                        <a:solidFill>
                          <a:schemeClr val="bg1"/>
                        </a:solidFill>
                      </a:endParaRPr>
                    </a:p>
                  </a:txBody>
                  <a:tcPr>
                    <a:solidFill>
                      <a:srgbClr val="5B6870"/>
                    </a:solidFill>
                  </a:tcPr>
                </a:tc>
                <a:tc>
                  <a:txBody>
                    <a:bodyPr/>
                    <a:lstStyle/>
                    <a:p>
                      <a:r>
                        <a:rPr lang="en-US" dirty="0" smtClean="0">
                          <a:solidFill>
                            <a:schemeClr val="bg1"/>
                          </a:solidFill>
                        </a:rPr>
                        <a:t>4.3-4.4</a:t>
                      </a:r>
                    </a:p>
                    <a:p>
                      <a:r>
                        <a:rPr lang="en-US" dirty="0" smtClean="0">
                          <a:solidFill>
                            <a:schemeClr val="bg1"/>
                          </a:solidFill>
                        </a:rPr>
                        <a:t>5.3-5.4</a:t>
                      </a:r>
                    </a:p>
                    <a:p>
                      <a:r>
                        <a:rPr lang="en-US" dirty="0" smtClean="0">
                          <a:solidFill>
                            <a:schemeClr val="bg1"/>
                          </a:solidFill>
                        </a:rPr>
                        <a:t>6.3-6.5</a:t>
                      </a:r>
                    </a:p>
                    <a:p>
                      <a:r>
                        <a:rPr lang="en-US" dirty="0" smtClean="0">
                          <a:solidFill>
                            <a:schemeClr val="bg1"/>
                          </a:solidFill>
                        </a:rPr>
                        <a:t>6.3-6.5</a:t>
                      </a:r>
                      <a:endParaRPr lang="en-US" dirty="0">
                        <a:solidFill>
                          <a:schemeClr val="bg1"/>
                        </a:solidFill>
                      </a:endParaRPr>
                    </a:p>
                  </a:txBody>
                  <a:tcPr>
                    <a:solidFill>
                      <a:srgbClr val="5B6870"/>
                    </a:solidFill>
                  </a:tcPr>
                </a:tc>
                <a:tc>
                  <a:txBody>
                    <a:bodyPr/>
                    <a:lstStyle/>
                    <a:p>
                      <a:r>
                        <a:rPr lang="en-US" dirty="0" smtClean="0">
                          <a:solidFill>
                            <a:schemeClr val="bg1"/>
                          </a:solidFill>
                        </a:rPr>
                        <a:t>4.5-4.6</a:t>
                      </a:r>
                    </a:p>
                    <a:p>
                      <a:r>
                        <a:rPr lang="en-US" dirty="0" smtClean="0">
                          <a:solidFill>
                            <a:schemeClr val="bg1"/>
                          </a:solidFill>
                        </a:rPr>
                        <a:t>5.5-5.6</a:t>
                      </a:r>
                    </a:p>
                    <a:p>
                      <a:r>
                        <a:rPr lang="en-US" dirty="0" smtClean="0">
                          <a:solidFill>
                            <a:schemeClr val="bg1"/>
                          </a:solidFill>
                        </a:rPr>
                        <a:t>6.6-6.7</a:t>
                      </a:r>
                    </a:p>
                    <a:p>
                      <a:r>
                        <a:rPr lang="en-US" dirty="0" smtClean="0">
                          <a:solidFill>
                            <a:schemeClr val="bg1"/>
                          </a:solidFill>
                        </a:rPr>
                        <a:t>6.6-6.7</a:t>
                      </a:r>
                      <a:endParaRPr lang="en-US" dirty="0">
                        <a:solidFill>
                          <a:schemeClr val="bg1"/>
                        </a:solidFill>
                      </a:endParaRPr>
                    </a:p>
                  </a:txBody>
                  <a:tcPr>
                    <a:solidFill>
                      <a:srgbClr val="5B6870"/>
                    </a:solidFill>
                  </a:tcPr>
                </a:tc>
                <a:tc>
                  <a:txBody>
                    <a:bodyPr/>
                    <a:lstStyle/>
                    <a:p>
                      <a:r>
                        <a:rPr lang="en-US" dirty="0" smtClean="0">
                          <a:solidFill>
                            <a:schemeClr val="bg1"/>
                          </a:solidFill>
                        </a:rPr>
                        <a:t>Assessment</a:t>
                      </a:r>
                    </a:p>
                    <a:p>
                      <a:r>
                        <a:rPr lang="en-US" dirty="0" smtClean="0">
                          <a:solidFill>
                            <a:schemeClr val="bg1"/>
                          </a:solidFill>
                        </a:rPr>
                        <a:t>Report</a:t>
                      </a:r>
                    </a:p>
                    <a:p>
                      <a:r>
                        <a:rPr lang="en-US" dirty="0" smtClean="0">
                          <a:solidFill>
                            <a:schemeClr val="bg1"/>
                          </a:solidFill>
                        </a:rPr>
                        <a:t>Reviewed</a:t>
                      </a:r>
                    </a:p>
                    <a:p>
                      <a:endParaRPr lang="en-US" dirty="0">
                        <a:solidFill>
                          <a:schemeClr val="bg1"/>
                        </a:solidFill>
                      </a:endParaRPr>
                    </a:p>
                  </a:txBody>
                  <a:tcPr>
                    <a:solidFill>
                      <a:srgbClr val="5B6870"/>
                    </a:solidFill>
                  </a:tcPr>
                </a:tc>
                <a:tc>
                  <a:txBody>
                    <a:bodyPr/>
                    <a:lstStyle/>
                    <a:p>
                      <a:r>
                        <a:rPr lang="en-US" dirty="0" smtClean="0">
                          <a:solidFill>
                            <a:schemeClr val="bg1"/>
                          </a:solidFill>
                        </a:rPr>
                        <a:t>Scientific Ways of Knowing</a:t>
                      </a:r>
                    </a:p>
                    <a:p>
                      <a:r>
                        <a:rPr lang="en-US" dirty="0" smtClean="0">
                          <a:solidFill>
                            <a:schemeClr val="bg1"/>
                          </a:solidFill>
                        </a:rPr>
                        <a:t>Social and Behavioral Ways</a:t>
                      </a:r>
                      <a:r>
                        <a:rPr lang="en-US" baseline="0" dirty="0" smtClean="0">
                          <a:solidFill>
                            <a:schemeClr val="bg1"/>
                          </a:solidFill>
                        </a:rPr>
                        <a:t> of Knowing</a:t>
                      </a:r>
                    </a:p>
                    <a:p>
                      <a:r>
                        <a:rPr lang="en-US" baseline="0" dirty="0" smtClean="0">
                          <a:solidFill>
                            <a:schemeClr val="bg1"/>
                          </a:solidFill>
                        </a:rPr>
                        <a:t>Humanistic Ways of Knowing</a:t>
                      </a:r>
                    </a:p>
                    <a:p>
                      <a:r>
                        <a:rPr lang="en-US" baseline="0" dirty="0" smtClean="0">
                          <a:solidFill>
                            <a:schemeClr val="bg1"/>
                          </a:solidFill>
                        </a:rPr>
                        <a:t>Artistic Ways of Knowing</a:t>
                      </a:r>
                    </a:p>
                  </a:txBody>
                  <a:tcPr>
                    <a:solidFill>
                      <a:srgbClr val="5B6870"/>
                    </a:solidFill>
                  </a:tcPr>
                </a:tc>
              </a:tr>
              <a:tr h="849251">
                <a:tc>
                  <a:txBody>
                    <a:bodyPr/>
                    <a:lstStyle/>
                    <a:p>
                      <a:r>
                        <a:rPr lang="en-US" dirty="0" smtClean="0">
                          <a:solidFill>
                            <a:schemeClr val="bg1"/>
                          </a:solidFill>
                        </a:rPr>
                        <a:t>7.1</a:t>
                      </a:r>
                      <a:endParaRPr lang="en-US" dirty="0">
                        <a:solidFill>
                          <a:schemeClr val="bg1"/>
                        </a:solidFill>
                      </a:endParaRPr>
                    </a:p>
                  </a:txBody>
                  <a:tcPr>
                    <a:solidFill>
                      <a:srgbClr val="5B6870"/>
                    </a:solidFill>
                  </a:tcPr>
                </a:tc>
                <a:tc>
                  <a:txBody>
                    <a:bodyPr/>
                    <a:lstStyle/>
                    <a:p>
                      <a:r>
                        <a:rPr lang="en-US" dirty="0" smtClean="0">
                          <a:solidFill>
                            <a:schemeClr val="bg1"/>
                          </a:solidFill>
                        </a:rPr>
                        <a:t>7.2</a:t>
                      </a:r>
                      <a:endParaRPr lang="en-US" dirty="0">
                        <a:solidFill>
                          <a:schemeClr val="bg1"/>
                        </a:solidFill>
                      </a:endParaRPr>
                    </a:p>
                  </a:txBody>
                  <a:tcPr>
                    <a:solidFill>
                      <a:srgbClr val="5B6870"/>
                    </a:solidFill>
                  </a:tcPr>
                </a:tc>
                <a:tc>
                  <a:txBody>
                    <a:bodyPr/>
                    <a:lstStyle/>
                    <a:p>
                      <a:r>
                        <a:rPr lang="en-US" dirty="0" smtClean="0">
                          <a:solidFill>
                            <a:schemeClr val="bg1"/>
                          </a:solidFill>
                        </a:rPr>
                        <a:t>7.3</a:t>
                      </a:r>
                      <a:endParaRPr lang="en-US" dirty="0">
                        <a:solidFill>
                          <a:schemeClr val="bg1"/>
                        </a:solidFill>
                      </a:endParaRPr>
                    </a:p>
                  </a:txBody>
                  <a:tcPr>
                    <a:solidFill>
                      <a:srgbClr val="5B6870"/>
                    </a:solidFill>
                  </a:tcPr>
                </a:tc>
                <a:tc>
                  <a:txBody>
                    <a:bodyPr/>
                    <a:lstStyle/>
                    <a:p>
                      <a:r>
                        <a:rPr lang="en-US" dirty="0" smtClean="0">
                          <a:solidFill>
                            <a:schemeClr val="bg1"/>
                          </a:solidFill>
                        </a:rPr>
                        <a:t>Assessment</a:t>
                      </a:r>
                    </a:p>
                    <a:p>
                      <a:r>
                        <a:rPr lang="en-US" dirty="0" smtClean="0">
                          <a:solidFill>
                            <a:schemeClr val="bg1"/>
                          </a:solidFill>
                        </a:rPr>
                        <a:t>Report</a:t>
                      </a:r>
                    </a:p>
                    <a:p>
                      <a:r>
                        <a:rPr lang="en-US" dirty="0" smtClean="0">
                          <a:solidFill>
                            <a:schemeClr val="bg1"/>
                          </a:solidFill>
                        </a:rPr>
                        <a:t>Reviewed</a:t>
                      </a:r>
                    </a:p>
                  </a:txBody>
                  <a:tcPr>
                    <a:solidFill>
                      <a:srgbClr val="5B6870"/>
                    </a:solidFill>
                  </a:tcPr>
                </a:tc>
                <a:tc>
                  <a:txBody>
                    <a:bodyPr/>
                    <a:lstStyle/>
                    <a:p>
                      <a:r>
                        <a:rPr lang="en-US" baseline="0" dirty="0" smtClean="0">
                          <a:solidFill>
                            <a:schemeClr val="bg1"/>
                          </a:solidFill>
                        </a:rPr>
                        <a:t>Interdisciplinary/Creative Ways of Knowing</a:t>
                      </a:r>
                    </a:p>
                  </a:txBody>
                  <a:tcPr>
                    <a:solidFill>
                      <a:srgbClr val="5B6870"/>
                    </a:solidFill>
                  </a:tcPr>
                </a:tc>
              </a:tr>
              <a:tr h="370840">
                <a:tc>
                  <a:txBody>
                    <a:bodyPr/>
                    <a:lstStyle/>
                    <a:p>
                      <a:r>
                        <a:rPr lang="en-US" dirty="0" smtClean="0">
                          <a:solidFill>
                            <a:schemeClr val="bg1"/>
                          </a:solidFill>
                        </a:rPr>
                        <a:t>8.1-8.2</a:t>
                      </a:r>
                      <a:endParaRPr lang="en-US" dirty="0">
                        <a:solidFill>
                          <a:schemeClr val="bg1"/>
                        </a:solidFill>
                      </a:endParaRPr>
                    </a:p>
                  </a:txBody>
                  <a:tcPr>
                    <a:solidFill>
                      <a:srgbClr val="5B6870"/>
                    </a:solidFill>
                  </a:tcPr>
                </a:tc>
                <a:tc>
                  <a:txBody>
                    <a:bodyPr/>
                    <a:lstStyle/>
                    <a:p>
                      <a:r>
                        <a:rPr lang="en-US" dirty="0" smtClean="0">
                          <a:solidFill>
                            <a:schemeClr val="bg1"/>
                          </a:solidFill>
                        </a:rPr>
                        <a:t>8.3</a:t>
                      </a:r>
                      <a:endParaRPr lang="en-US" dirty="0">
                        <a:solidFill>
                          <a:schemeClr val="bg1"/>
                        </a:solidFill>
                      </a:endParaRPr>
                    </a:p>
                  </a:txBody>
                  <a:tcPr>
                    <a:solidFill>
                      <a:srgbClr val="5B6870"/>
                    </a:solidFill>
                  </a:tcPr>
                </a:tc>
                <a:tc>
                  <a:txBody>
                    <a:bodyPr/>
                    <a:lstStyle/>
                    <a:p>
                      <a:r>
                        <a:rPr lang="en-US" dirty="0" smtClean="0">
                          <a:solidFill>
                            <a:schemeClr val="bg1"/>
                          </a:solidFill>
                        </a:rPr>
                        <a:t>8.4</a:t>
                      </a:r>
                      <a:endParaRPr lang="en-US" dirty="0">
                        <a:solidFill>
                          <a:schemeClr val="bg1"/>
                        </a:solidFill>
                      </a:endParaRPr>
                    </a:p>
                  </a:txBody>
                  <a:tcPr>
                    <a:solidFill>
                      <a:srgbClr val="5B6870"/>
                    </a:solidFill>
                  </a:tcPr>
                </a:tc>
                <a:tc>
                  <a:txBody>
                    <a:bodyPr/>
                    <a:lstStyle/>
                    <a:p>
                      <a:r>
                        <a:rPr lang="en-US" dirty="0" smtClean="0">
                          <a:solidFill>
                            <a:schemeClr val="bg1"/>
                          </a:solidFill>
                        </a:rPr>
                        <a:t>Assessment</a:t>
                      </a:r>
                    </a:p>
                    <a:p>
                      <a:r>
                        <a:rPr lang="en-US" dirty="0" smtClean="0">
                          <a:solidFill>
                            <a:schemeClr val="bg1"/>
                          </a:solidFill>
                        </a:rPr>
                        <a:t>Report</a:t>
                      </a:r>
                    </a:p>
                    <a:p>
                      <a:r>
                        <a:rPr lang="en-US" dirty="0" smtClean="0">
                          <a:solidFill>
                            <a:schemeClr val="bg1"/>
                          </a:solidFill>
                        </a:rPr>
                        <a:t>Reviewed</a:t>
                      </a:r>
                    </a:p>
                  </a:txBody>
                  <a:tcPr>
                    <a:solidFill>
                      <a:srgbClr val="5B687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schemeClr val="bg1"/>
                          </a:solidFill>
                        </a:rPr>
                        <a:t>Capstone Experience</a:t>
                      </a:r>
                    </a:p>
                  </a:txBody>
                  <a:tcPr>
                    <a:solidFill>
                      <a:srgbClr val="5B6870"/>
                    </a:solidFill>
                  </a:tcPr>
                </a:tc>
              </a:tr>
            </a:tbl>
          </a:graphicData>
        </a:graphic>
      </p:graphicFrame>
      <p:sp>
        <p:nvSpPr>
          <p:cNvPr id="3" name="TextBox 2"/>
          <p:cNvSpPr txBox="1"/>
          <p:nvPr/>
        </p:nvSpPr>
        <p:spPr>
          <a:xfrm>
            <a:off x="1801341" y="930134"/>
            <a:ext cx="8166443" cy="584775"/>
          </a:xfrm>
          <a:prstGeom prst="rect">
            <a:avLst/>
          </a:prstGeom>
          <a:noFill/>
        </p:spPr>
        <p:txBody>
          <a:bodyPr wrap="square" rtlCol="0">
            <a:spAutoFit/>
          </a:bodyPr>
          <a:lstStyle/>
          <a:p>
            <a:pPr algn="ctr"/>
            <a:r>
              <a:rPr lang="en-US" sz="3200" dirty="0" smtClean="0"/>
              <a:t>Reporting Cycle by SLO Group (Sample)</a:t>
            </a:r>
            <a:endParaRPr lang="en-US" sz="3200" dirty="0"/>
          </a:p>
        </p:txBody>
      </p:sp>
    </p:spTree>
    <p:extLst>
      <p:ext uri="{BB962C8B-B14F-4D97-AF65-F5344CB8AC3E}">
        <p14:creationId xmlns:p14="http://schemas.microsoft.com/office/powerpoint/2010/main" val="2691244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8623" y="207674"/>
            <a:ext cx="8056033" cy="588962"/>
          </a:xfrm>
          <a:prstGeom prst="rect">
            <a:avLst/>
          </a:prstGeom>
        </p:spPr>
        <p:txBody>
          <a:bodyP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smtClean="0">
                <a:latin typeface="Arial"/>
                <a:cs typeface="Arial"/>
              </a:rPr>
              <a:t>Annual Assessment Report Template Example</a:t>
            </a:r>
            <a:endParaRPr lang="en-US" sz="3200" dirty="0">
              <a:latin typeface="Arial"/>
              <a:cs typeface="Arial"/>
            </a:endParaRPr>
          </a:p>
        </p:txBody>
      </p:sp>
      <p:sp>
        <p:nvSpPr>
          <p:cNvPr id="3" name="Subtitle 2"/>
          <p:cNvSpPr txBox="1">
            <a:spLocks/>
          </p:cNvSpPr>
          <p:nvPr/>
        </p:nvSpPr>
        <p:spPr>
          <a:xfrm>
            <a:off x="2098623" y="1001057"/>
            <a:ext cx="8039102" cy="31684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latin typeface="Arial"/>
                <a:cs typeface="Arial"/>
              </a:rPr>
              <a:t>Completed, Submitted Annually. Reviewed in Year Three.</a:t>
            </a:r>
            <a:endParaRPr lang="en-US" sz="2000"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2964845777"/>
              </p:ext>
            </p:extLst>
          </p:nvPr>
        </p:nvGraphicFramePr>
        <p:xfrm>
          <a:off x="548653" y="1354906"/>
          <a:ext cx="10957810" cy="3139440"/>
        </p:xfrm>
        <a:graphic>
          <a:graphicData uri="http://schemas.openxmlformats.org/drawingml/2006/table">
            <a:tbl>
              <a:tblPr firstRow="1" bandRow="1">
                <a:tableStyleId>{5C22544A-7EE6-4342-B048-85BDC9FD1C3A}</a:tableStyleId>
              </a:tblPr>
              <a:tblGrid>
                <a:gridCol w="1325619"/>
                <a:gridCol w="3057505"/>
                <a:gridCol w="2191562"/>
                <a:gridCol w="2191562"/>
                <a:gridCol w="1095781"/>
                <a:gridCol w="1095781"/>
              </a:tblGrid>
              <a:tr h="0">
                <a:tc>
                  <a:txBody>
                    <a:bodyPr/>
                    <a:lstStyle/>
                    <a:p>
                      <a:r>
                        <a:rPr lang="en-US" sz="1600" dirty="0" smtClean="0">
                          <a:solidFill>
                            <a:schemeClr val="tx1"/>
                          </a:solidFill>
                        </a:rPr>
                        <a:t>GE</a:t>
                      </a:r>
                      <a:r>
                        <a:rPr lang="en-US" sz="1600" baseline="0" dirty="0" smtClean="0">
                          <a:solidFill>
                            <a:schemeClr val="tx1"/>
                          </a:solidFill>
                        </a:rPr>
                        <a:t> Outcome</a:t>
                      </a:r>
                      <a:endParaRPr lang="en-US" sz="1600" dirty="0">
                        <a:solidFill>
                          <a:schemeClr val="tx1"/>
                        </a:solidFill>
                      </a:endParaRPr>
                    </a:p>
                  </a:txBody>
                  <a:tcPr>
                    <a:solidFill>
                      <a:srgbClr val="C28E0E"/>
                    </a:solidFill>
                  </a:tcPr>
                </a:tc>
                <a:tc>
                  <a:txBody>
                    <a:bodyPr/>
                    <a:lstStyle/>
                    <a:p>
                      <a:r>
                        <a:rPr lang="en-US" dirty="0" smtClean="0">
                          <a:solidFill>
                            <a:schemeClr val="tx1"/>
                          </a:solidFill>
                        </a:rPr>
                        <a:t>Teaching /Learning Activity</a:t>
                      </a:r>
                      <a:endParaRPr lang="en-US" dirty="0">
                        <a:solidFill>
                          <a:schemeClr val="tx1"/>
                        </a:solidFill>
                      </a:endParaRPr>
                    </a:p>
                  </a:txBody>
                  <a:tcPr>
                    <a:solidFill>
                      <a:srgbClr val="C28E0E"/>
                    </a:solidFill>
                  </a:tcPr>
                </a:tc>
                <a:tc>
                  <a:txBody>
                    <a:bodyPr/>
                    <a:lstStyle/>
                    <a:p>
                      <a:r>
                        <a:rPr lang="en-US" dirty="0" smtClean="0">
                          <a:solidFill>
                            <a:schemeClr val="tx1"/>
                          </a:solidFill>
                        </a:rPr>
                        <a:t>Student Produce or Performance from TL Activity </a:t>
                      </a:r>
                      <a:endParaRPr lang="en-US" dirty="0">
                        <a:solidFill>
                          <a:schemeClr val="tx1"/>
                        </a:solidFill>
                      </a:endParaRPr>
                    </a:p>
                  </a:txBody>
                  <a:tcPr>
                    <a:solidFill>
                      <a:srgbClr val="C28E0E"/>
                    </a:solidFill>
                  </a:tcPr>
                </a:tc>
                <a:tc>
                  <a:txBody>
                    <a:bodyPr/>
                    <a:lstStyle/>
                    <a:p>
                      <a:r>
                        <a:rPr lang="en-US" dirty="0" smtClean="0">
                          <a:solidFill>
                            <a:schemeClr val="tx1"/>
                          </a:solidFill>
                        </a:rPr>
                        <a:t>Measure</a:t>
                      </a:r>
                    </a:p>
                    <a:p>
                      <a:r>
                        <a:rPr lang="en-US" dirty="0" smtClean="0">
                          <a:solidFill>
                            <a:schemeClr val="tx1"/>
                          </a:solidFill>
                        </a:rPr>
                        <a:t>(e.g. Rubric)</a:t>
                      </a:r>
                      <a:endParaRPr lang="en-US" dirty="0">
                        <a:solidFill>
                          <a:schemeClr val="tx1"/>
                        </a:solidFill>
                      </a:endParaRPr>
                    </a:p>
                  </a:txBody>
                  <a:tcPr>
                    <a:solidFill>
                      <a:srgbClr val="C28E0E"/>
                    </a:solidFill>
                  </a:tcPr>
                </a:tc>
                <a:tc gridSpan="2">
                  <a:txBody>
                    <a:bodyPr/>
                    <a:lstStyle/>
                    <a:p>
                      <a:r>
                        <a:rPr lang="en-US" dirty="0" smtClean="0">
                          <a:solidFill>
                            <a:schemeClr val="tx1"/>
                          </a:solidFill>
                        </a:rPr>
                        <a:t>Assessment of Student Learning Performance</a:t>
                      </a:r>
                      <a:endParaRPr lang="en-US" dirty="0">
                        <a:solidFill>
                          <a:schemeClr val="tx1"/>
                        </a:solidFill>
                      </a:endParaRPr>
                    </a:p>
                  </a:txBody>
                  <a:tcPr>
                    <a:solidFill>
                      <a:srgbClr val="C28E0E"/>
                    </a:solidFill>
                  </a:tcPr>
                </a:tc>
                <a:tc hMerge="1">
                  <a:txBody>
                    <a:bodyPr/>
                    <a:lstStyle/>
                    <a:p>
                      <a:endParaRPr lang="en-US"/>
                    </a:p>
                  </a:txBody>
                  <a:tcPr/>
                </a:tc>
              </a:tr>
              <a:tr h="370840">
                <a:tc rowSpan="6">
                  <a:txBody>
                    <a:bodyPr/>
                    <a:lstStyle/>
                    <a:p>
                      <a:r>
                        <a:rPr lang="en-US" dirty="0" smtClean="0">
                          <a:solidFill>
                            <a:schemeClr val="bg1"/>
                          </a:solidFill>
                        </a:rPr>
                        <a:t>1.7</a:t>
                      </a:r>
                      <a:endParaRPr lang="en-US" dirty="0">
                        <a:solidFill>
                          <a:schemeClr val="bg1"/>
                        </a:solidFill>
                      </a:endParaRPr>
                    </a:p>
                  </a:txBody>
                  <a:tcPr>
                    <a:solidFill>
                      <a:srgbClr val="5B6870"/>
                    </a:solidFill>
                  </a:tcPr>
                </a:tc>
                <a:tc rowSpan="6">
                  <a:txBody>
                    <a:bodyPr/>
                    <a:lstStyle/>
                    <a:p>
                      <a:pPr marL="0" indent="0">
                        <a:buFont typeface="Arial" panose="020B0604020202020204" pitchFamily="34" charset="0"/>
                        <a:buNone/>
                      </a:pPr>
                      <a:r>
                        <a:rPr lang="en-US" dirty="0" smtClean="0">
                          <a:solidFill>
                            <a:schemeClr val="bg1"/>
                          </a:solidFill>
                        </a:rPr>
                        <a:t>Guided Inquiry</a:t>
                      </a:r>
                      <a:r>
                        <a:rPr lang="en-US" baseline="0" dirty="0" smtClean="0">
                          <a:solidFill>
                            <a:schemeClr val="bg1"/>
                          </a:solidFill>
                        </a:rPr>
                        <a:t> Activities:</a:t>
                      </a:r>
                    </a:p>
                    <a:p>
                      <a:pPr marL="342900" indent="-342900">
                        <a:buFont typeface="+mj-lt"/>
                        <a:buAutoNum type="arabicPeriod"/>
                      </a:pPr>
                      <a:endParaRPr lang="en-US" sz="1400" dirty="0" smtClean="0">
                        <a:solidFill>
                          <a:schemeClr val="bg1"/>
                        </a:solidFill>
                      </a:endParaRPr>
                    </a:p>
                    <a:p>
                      <a:pPr marL="342900" indent="-342900">
                        <a:buFont typeface="+mj-lt"/>
                        <a:buAutoNum type="arabicPeriod"/>
                      </a:pPr>
                      <a:r>
                        <a:rPr lang="en-US" sz="1400" dirty="0" smtClean="0">
                          <a:solidFill>
                            <a:schemeClr val="bg1"/>
                          </a:solidFill>
                        </a:rPr>
                        <a:t>Determining relevant sources exercise</a:t>
                      </a:r>
                    </a:p>
                    <a:p>
                      <a:pPr marL="342900" indent="-342900">
                        <a:buFont typeface="+mj-lt"/>
                        <a:buAutoNum type="arabicPeriod"/>
                      </a:pPr>
                      <a:r>
                        <a:rPr lang="en-US" sz="1400" dirty="0" smtClean="0">
                          <a:solidFill>
                            <a:schemeClr val="bg1"/>
                          </a:solidFill>
                        </a:rPr>
                        <a:t>Lecture on evaluating</a:t>
                      </a:r>
                      <a:r>
                        <a:rPr lang="en-US" sz="1400" baseline="0" dirty="0" smtClean="0">
                          <a:solidFill>
                            <a:schemeClr val="bg1"/>
                          </a:solidFill>
                        </a:rPr>
                        <a:t> sources</a:t>
                      </a:r>
                    </a:p>
                    <a:p>
                      <a:pPr marL="342900" indent="-342900">
                        <a:buFont typeface="+mj-lt"/>
                        <a:buAutoNum type="arabicPeriod"/>
                      </a:pPr>
                      <a:r>
                        <a:rPr lang="en-US" sz="1400" baseline="0" dirty="0" smtClean="0">
                          <a:solidFill>
                            <a:schemeClr val="bg1"/>
                          </a:solidFill>
                        </a:rPr>
                        <a:t>Electronic Data Base Hunt</a:t>
                      </a:r>
                      <a:endParaRPr lang="en-US" sz="1400" dirty="0">
                        <a:solidFill>
                          <a:schemeClr val="bg1"/>
                        </a:solidFill>
                      </a:endParaRPr>
                    </a:p>
                  </a:txBody>
                  <a:tcPr>
                    <a:solidFill>
                      <a:srgbClr val="5B6870"/>
                    </a:solidFill>
                  </a:tcPr>
                </a:tc>
                <a:tc rowSpan="6">
                  <a:txBody>
                    <a:bodyPr/>
                    <a:lstStyle/>
                    <a:p>
                      <a:r>
                        <a:rPr lang="en-US" dirty="0" smtClean="0">
                          <a:solidFill>
                            <a:schemeClr val="bg1"/>
                          </a:solidFill>
                        </a:rPr>
                        <a:t>Three paragraph description of search strategy and an Annotated Bibliography</a:t>
                      </a:r>
                      <a:endParaRPr lang="en-US" dirty="0">
                        <a:solidFill>
                          <a:schemeClr val="bg1"/>
                        </a:solidFill>
                      </a:endParaRPr>
                    </a:p>
                  </a:txBody>
                  <a:tcPr>
                    <a:solidFill>
                      <a:srgbClr val="5B6870"/>
                    </a:solidFill>
                  </a:tcPr>
                </a:tc>
                <a:tc rowSpan="6">
                  <a:txBody>
                    <a:bodyPr/>
                    <a:lstStyle/>
                    <a:p>
                      <a:r>
                        <a:rPr lang="en-US" dirty="0" smtClean="0">
                          <a:solidFill>
                            <a:schemeClr val="bg1"/>
                          </a:solidFill>
                        </a:rPr>
                        <a:t>GE SLO 1.7</a:t>
                      </a:r>
                      <a:r>
                        <a:rPr lang="en-US" baseline="0" dirty="0" smtClean="0">
                          <a:solidFill>
                            <a:schemeClr val="bg1"/>
                          </a:solidFill>
                        </a:rPr>
                        <a:t> Rubric</a:t>
                      </a:r>
                      <a:endParaRPr lang="en-US" dirty="0">
                        <a:solidFill>
                          <a:schemeClr val="bg1"/>
                        </a:solidFill>
                      </a:endParaRPr>
                    </a:p>
                  </a:txBody>
                  <a:tcPr>
                    <a:solidFill>
                      <a:srgbClr val="5B6870"/>
                    </a:solidFill>
                  </a:tcPr>
                </a:tc>
                <a:tc>
                  <a:txBody>
                    <a:bodyPr/>
                    <a:lstStyle/>
                    <a:p>
                      <a:pPr marL="0" indent="0">
                        <a:buNone/>
                      </a:pPr>
                      <a:r>
                        <a:rPr lang="en-US" sz="1400" baseline="0" dirty="0" smtClean="0">
                          <a:solidFill>
                            <a:schemeClr val="bg1"/>
                          </a:solidFill>
                        </a:rPr>
                        <a:t>Rubric Level</a:t>
                      </a:r>
                    </a:p>
                  </a:txBody>
                  <a:tcPr>
                    <a:solidFill>
                      <a:srgbClr val="5B6870"/>
                    </a:solidFill>
                  </a:tcPr>
                </a:tc>
                <a:tc>
                  <a:txBody>
                    <a:bodyPr/>
                    <a:lstStyle/>
                    <a:p>
                      <a:pPr marL="0" indent="0">
                        <a:buNone/>
                      </a:pPr>
                      <a:r>
                        <a:rPr lang="en-US" sz="1400" baseline="0" dirty="0" smtClean="0">
                          <a:solidFill>
                            <a:schemeClr val="bg1"/>
                          </a:solidFill>
                        </a:rPr>
                        <a:t># Students</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100" baseline="0" dirty="0" smtClean="0">
                          <a:solidFill>
                            <a:schemeClr val="bg1"/>
                          </a:solidFill>
                        </a:rPr>
                        <a:t>Capstone</a:t>
                      </a:r>
                    </a:p>
                  </a:txBody>
                  <a:tcPr>
                    <a:solidFill>
                      <a:srgbClr val="5B6870"/>
                    </a:solidFill>
                  </a:tcPr>
                </a:tc>
                <a:tc>
                  <a:txBody>
                    <a:bodyPr/>
                    <a:lstStyle/>
                    <a:p>
                      <a:pPr marL="0" indent="0">
                        <a:buNone/>
                      </a:pPr>
                      <a:r>
                        <a:rPr lang="en-US" sz="1100" baseline="0" dirty="0" smtClean="0">
                          <a:solidFill>
                            <a:schemeClr val="bg1"/>
                          </a:solidFill>
                        </a:rPr>
                        <a:t>14</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100" baseline="0" dirty="0" smtClean="0">
                          <a:solidFill>
                            <a:schemeClr val="bg1"/>
                          </a:solidFill>
                        </a:rPr>
                        <a:t>Milestone 2</a:t>
                      </a:r>
                    </a:p>
                  </a:txBody>
                  <a:tcPr>
                    <a:solidFill>
                      <a:srgbClr val="5B6870"/>
                    </a:solidFill>
                  </a:tcPr>
                </a:tc>
                <a:tc>
                  <a:txBody>
                    <a:bodyPr/>
                    <a:lstStyle/>
                    <a:p>
                      <a:pPr marL="0" indent="0">
                        <a:buNone/>
                      </a:pPr>
                      <a:r>
                        <a:rPr lang="en-US" sz="1100" baseline="0" dirty="0" smtClean="0">
                          <a:solidFill>
                            <a:schemeClr val="bg1"/>
                          </a:solidFill>
                        </a:rPr>
                        <a:t>14</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100" baseline="0" dirty="0" smtClean="0">
                          <a:solidFill>
                            <a:schemeClr val="bg1"/>
                          </a:solidFill>
                        </a:rPr>
                        <a:t>Milestone 1</a:t>
                      </a:r>
                    </a:p>
                  </a:txBody>
                  <a:tcPr>
                    <a:solidFill>
                      <a:srgbClr val="5B6870"/>
                    </a:solidFill>
                  </a:tcPr>
                </a:tc>
                <a:tc>
                  <a:txBody>
                    <a:bodyPr/>
                    <a:lstStyle/>
                    <a:p>
                      <a:pPr marL="0" indent="0">
                        <a:buNone/>
                      </a:pPr>
                      <a:r>
                        <a:rPr lang="en-US" sz="1100" baseline="0" dirty="0" smtClean="0">
                          <a:solidFill>
                            <a:schemeClr val="bg1"/>
                          </a:solidFill>
                        </a:rPr>
                        <a:t>3</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100" baseline="0" dirty="0" smtClean="0">
                          <a:solidFill>
                            <a:schemeClr val="bg1"/>
                          </a:solidFill>
                        </a:rPr>
                        <a:t>Benchmark</a:t>
                      </a:r>
                    </a:p>
                  </a:txBody>
                  <a:tcPr>
                    <a:solidFill>
                      <a:srgbClr val="5B6870"/>
                    </a:solidFill>
                  </a:tcPr>
                </a:tc>
                <a:tc>
                  <a:txBody>
                    <a:bodyPr/>
                    <a:lstStyle/>
                    <a:p>
                      <a:pPr marL="0" indent="0">
                        <a:buNone/>
                      </a:pPr>
                      <a:r>
                        <a:rPr lang="en-US" sz="1100" baseline="0" dirty="0" smtClean="0">
                          <a:solidFill>
                            <a:schemeClr val="bg1"/>
                          </a:solidFill>
                        </a:rPr>
                        <a:t>3</a:t>
                      </a:r>
                    </a:p>
                  </a:txBody>
                  <a:tcPr>
                    <a:solidFill>
                      <a:srgbClr val="5B6870"/>
                    </a:solidFill>
                  </a:tcPr>
                </a:tc>
              </a:tr>
              <a:tr h="370840">
                <a:tc vMerge="1">
                  <a:txBody>
                    <a:bodyPr/>
                    <a:lstStyle/>
                    <a:p>
                      <a:endParaRPr lang="en-US" dirty="0">
                        <a:solidFill>
                          <a:schemeClr val="bg1"/>
                        </a:solidFill>
                      </a:endParaRPr>
                    </a:p>
                  </a:txBody>
                  <a:tcPr>
                    <a:solidFill>
                      <a:srgbClr val="5B6870"/>
                    </a:solidFill>
                  </a:tcPr>
                </a:tc>
                <a:tc vMerge="1">
                  <a:txBody>
                    <a:bodyPr/>
                    <a:lstStyle/>
                    <a:p>
                      <a:pPr marL="0" indent="0">
                        <a:buFont typeface="Arial" panose="020B0604020202020204" pitchFamily="34" charset="0"/>
                        <a:buNone/>
                      </a:pPr>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vMerge="1">
                  <a:txBody>
                    <a:bodyPr/>
                    <a:lstStyle/>
                    <a:p>
                      <a:endParaRPr lang="en-US" dirty="0">
                        <a:solidFill>
                          <a:schemeClr val="bg1"/>
                        </a:solidFill>
                      </a:endParaRPr>
                    </a:p>
                  </a:txBody>
                  <a:tcPr>
                    <a:solidFill>
                      <a:srgbClr val="5B6870"/>
                    </a:solidFill>
                  </a:tcPr>
                </a:tc>
                <a:tc>
                  <a:txBody>
                    <a:bodyPr/>
                    <a:lstStyle/>
                    <a:p>
                      <a:pPr marL="0" indent="0">
                        <a:buNone/>
                      </a:pPr>
                      <a:r>
                        <a:rPr lang="en-US" sz="1800" baseline="0" dirty="0" smtClean="0">
                          <a:solidFill>
                            <a:schemeClr val="bg1"/>
                          </a:solidFill>
                        </a:rPr>
                        <a:t>Total</a:t>
                      </a:r>
                    </a:p>
                  </a:txBody>
                  <a:tcPr>
                    <a:solidFill>
                      <a:srgbClr val="5B6870"/>
                    </a:solidFill>
                  </a:tcPr>
                </a:tc>
                <a:tc>
                  <a:txBody>
                    <a:bodyPr/>
                    <a:lstStyle/>
                    <a:p>
                      <a:pPr marL="0" indent="0">
                        <a:buNone/>
                      </a:pPr>
                      <a:r>
                        <a:rPr lang="en-US" baseline="0" dirty="0" smtClean="0">
                          <a:solidFill>
                            <a:schemeClr val="bg1"/>
                          </a:solidFill>
                        </a:rPr>
                        <a:t>34</a:t>
                      </a:r>
                    </a:p>
                  </a:txBody>
                  <a:tcPr>
                    <a:solidFill>
                      <a:srgbClr val="5B6870"/>
                    </a:solidFill>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88268962"/>
              </p:ext>
            </p:extLst>
          </p:nvPr>
        </p:nvGraphicFramePr>
        <p:xfrm>
          <a:off x="542414" y="4851778"/>
          <a:ext cx="10957810" cy="1686814"/>
        </p:xfrm>
        <a:graphic>
          <a:graphicData uri="http://schemas.openxmlformats.org/drawingml/2006/table">
            <a:tbl>
              <a:tblPr firstRow="1" firstCol="1" bandRow="1">
                <a:tableStyleId>{5C22544A-7EE6-4342-B048-85BDC9FD1C3A}</a:tableStyleId>
              </a:tblPr>
              <a:tblGrid>
                <a:gridCol w="1966786"/>
                <a:gridCol w="1009906"/>
                <a:gridCol w="1966786"/>
                <a:gridCol w="1955706"/>
                <a:gridCol w="2029313"/>
                <a:gridCol w="2029313"/>
              </a:tblGrid>
              <a:tr h="300355">
                <a:tc rowSpan="2">
                  <a:txBody>
                    <a:bodyPr/>
                    <a:lstStyle/>
                    <a:p>
                      <a:pPr marL="0" marR="0" algn="l">
                        <a:lnSpc>
                          <a:spcPct val="107000"/>
                        </a:lnSpc>
                        <a:spcBef>
                          <a:spcPts val="0"/>
                        </a:spcBef>
                        <a:spcAft>
                          <a:spcPts val="800"/>
                        </a:spcAft>
                      </a:pPr>
                      <a:r>
                        <a:rPr lang="en-US" sz="1200" dirty="0">
                          <a:effectLst/>
                        </a:rPr>
                        <a:t> </a:t>
                      </a:r>
                    </a:p>
                    <a:p>
                      <a:pPr marL="0" marR="0" algn="l">
                        <a:lnSpc>
                          <a:spcPct val="107000"/>
                        </a:lnSpc>
                        <a:spcBef>
                          <a:spcPts val="0"/>
                        </a:spcBef>
                        <a:spcAft>
                          <a:spcPts val="800"/>
                        </a:spcAft>
                      </a:pPr>
                      <a:r>
                        <a:rPr lang="en-US" sz="1200" dirty="0">
                          <a:effectLst/>
                        </a:rPr>
                        <a:t>Course</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rowSpan="2">
                  <a:txBody>
                    <a:bodyPr/>
                    <a:lstStyle/>
                    <a:p>
                      <a:pPr marL="0" marR="0" algn="l">
                        <a:lnSpc>
                          <a:spcPct val="107000"/>
                        </a:lnSpc>
                        <a:spcBef>
                          <a:spcPts val="0"/>
                        </a:spcBef>
                        <a:spcAft>
                          <a:spcPts val="800"/>
                        </a:spcAft>
                      </a:pPr>
                      <a:r>
                        <a:rPr lang="en-US" sz="1200" dirty="0">
                          <a:effectLst/>
                        </a:rPr>
                        <a:t> </a:t>
                      </a:r>
                    </a:p>
                    <a:p>
                      <a:pPr marL="0" marR="0" algn="l">
                        <a:lnSpc>
                          <a:spcPct val="107000"/>
                        </a:lnSpc>
                        <a:spcBef>
                          <a:spcPts val="0"/>
                        </a:spcBef>
                        <a:spcAft>
                          <a:spcPts val="800"/>
                        </a:spcAft>
                      </a:pPr>
                      <a:r>
                        <a:rPr lang="en-US" sz="1200" dirty="0">
                          <a:effectLst/>
                        </a:rPr>
                        <a:t>Section</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gridSpan="4">
                  <a:txBody>
                    <a:bodyPr/>
                    <a:lstStyle/>
                    <a:p>
                      <a:pPr marL="0" marR="0" algn="l">
                        <a:lnSpc>
                          <a:spcPct val="107000"/>
                        </a:lnSpc>
                        <a:spcBef>
                          <a:spcPts val="0"/>
                        </a:spcBef>
                        <a:spcAft>
                          <a:spcPts val="800"/>
                        </a:spcAft>
                      </a:pPr>
                      <a:r>
                        <a:rPr lang="en-US" sz="1200" dirty="0" smtClean="0">
                          <a:effectLst/>
                        </a:rPr>
                        <a:t>Outcome: GE SLO 1.7</a:t>
                      </a:r>
                    </a:p>
                    <a:p>
                      <a:pPr marL="0" marR="0" algn="l">
                        <a:lnSpc>
                          <a:spcPct val="107000"/>
                        </a:lnSpc>
                        <a:spcBef>
                          <a:spcPts val="0"/>
                        </a:spcBef>
                        <a:spcAft>
                          <a:spcPts val="800"/>
                        </a:spcAft>
                      </a:pPr>
                      <a:r>
                        <a:rPr lang="en-US" sz="1200" dirty="0" smtClean="0">
                          <a:effectLst/>
                        </a:rPr>
                        <a:t>Number </a:t>
                      </a:r>
                      <a:r>
                        <a:rPr lang="en-US" sz="1200" dirty="0">
                          <a:effectLst/>
                        </a:rPr>
                        <a:t>of Students Achieving Level of Learning Relative </a:t>
                      </a:r>
                      <a:r>
                        <a:rPr lang="en-US" sz="1200" dirty="0" smtClean="0">
                          <a:effectLst/>
                        </a:rPr>
                        <a:t>to Rubric </a:t>
                      </a:r>
                      <a:r>
                        <a:rPr lang="en-US" sz="1200" dirty="0">
                          <a:effectLst/>
                        </a:rPr>
                        <a:t>Below</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C28E0E"/>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34645">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800"/>
                        </a:spcAft>
                      </a:pPr>
                      <a:r>
                        <a:rPr lang="en-US" sz="1200" dirty="0">
                          <a:effectLst/>
                        </a:rPr>
                        <a:t>Capstone (4)</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c>
                  <a:txBody>
                    <a:bodyPr/>
                    <a:lstStyle/>
                    <a:p>
                      <a:pPr marL="0" marR="0" algn="l">
                        <a:lnSpc>
                          <a:spcPct val="107000"/>
                        </a:lnSpc>
                        <a:spcBef>
                          <a:spcPts val="0"/>
                        </a:spcBef>
                        <a:spcAft>
                          <a:spcPts val="800"/>
                        </a:spcAft>
                      </a:pPr>
                      <a:r>
                        <a:rPr lang="en-US" sz="1200" dirty="0">
                          <a:effectLst/>
                        </a:rPr>
                        <a:t>Milestone 2 (3)</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c>
                  <a:txBody>
                    <a:bodyPr/>
                    <a:lstStyle/>
                    <a:p>
                      <a:pPr marL="0" marR="0" algn="l">
                        <a:lnSpc>
                          <a:spcPct val="107000"/>
                        </a:lnSpc>
                        <a:spcBef>
                          <a:spcPts val="0"/>
                        </a:spcBef>
                        <a:spcAft>
                          <a:spcPts val="800"/>
                        </a:spcAft>
                      </a:pPr>
                      <a:r>
                        <a:rPr lang="en-US" sz="1200" dirty="0">
                          <a:effectLst/>
                        </a:rPr>
                        <a:t>Milestone 1 (2)</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c>
                  <a:txBody>
                    <a:bodyPr/>
                    <a:lstStyle/>
                    <a:p>
                      <a:pPr marL="0" marR="0" algn="l">
                        <a:lnSpc>
                          <a:spcPct val="107000"/>
                        </a:lnSpc>
                        <a:spcBef>
                          <a:spcPts val="0"/>
                        </a:spcBef>
                        <a:spcAft>
                          <a:spcPts val="800"/>
                        </a:spcAft>
                      </a:pPr>
                      <a:r>
                        <a:rPr lang="en-US" sz="1200" dirty="0">
                          <a:effectLst/>
                        </a:rPr>
                        <a:t>Benchmark (1)</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BAA892"/>
                    </a:solidFill>
                  </a:tcPr>
                </a:tc>
              </a:tr>
              <a:tr h="286385">
                <a:tc>
                  <a:txBody>
                    <a:bodyPr/>
                    <a:lstStyle/>
                    <a:p>
                      <a:pPr marL="0" marR="0" algn="l">
                        <a:lnSpc>
                          <a:spcPct val="107000"/>
                        </a:lnSpc>
                        <a:spcBef>
                          <a:spcPts val="0"/>
                        </a:spcBef>
                        <a:spcAft>
                          <a:spcPts val="800"/>
                        </a:spcAft>
                      </a:pPr>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solidFill>
                            <a:schemeClr val="bg1"/>
                          </a:solidFill>
                          <a:effectLst/>
                        </a:rPr>
                        <a:t> </a:t>
                      </a:r>
                      <a:r>
                        <a:rPr lang="en-US" sz="1200" dirty="0" smtClean="0">
                          <a:solidFill>
                            <a:schemeClr val="bg1"/>
                          </a:solidFill>
                          <a:effectLst/>
                        </a:rPr>
                        <a:t>01</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3</a:t>
                      </a:r>
                      <a:r>
                        <a:rPr lang="en-US" sz="1200" dirty="0">
                          <a:solidFill>
                            <a:schemeClr val="bg1"/>
                          </a:solidFill>
                          <a:effectLst/>
                        </a:rPr>
                        <a:t> </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10</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2</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2</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r>
              <a:tr h="286385">
                <a:tc>
                  <a:txBody>
                    <a:bodyPr/>
                    <a:lstStyle/>
                    <a:p>
                      <a:pPr marL="0" marR="0" algn="l">
                        <a:lnSpc>
                          <a:spcPct val="107000"/>
                        </a:lnSpc>
                        <a:spcBef>
                          <a:spcPts val="0"/>
                        </a:spcBef>
                        <a:spcAft>
                          <a:spcPts val="800"/>
                        </a:spcAft>
                      </a:pPr>
                      <a:r>
                        <a:rPr lang="en-US" sz="1200">
                          <a:effectLst/>
                        </a:rPr>
                        <a:t> </a:t>
                      </a:r>
                      <a:endParaRPr lang="en-US" sz="1200">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a:solidFill>
                            <a:schemeClr val="bg1"/>
                          </a:solidFill>
                          <a:effectLst/>
                        </a:rPr>
                        <a:t> </a:t>
                      </a:r>
                      <a:r>
                        <a:rPr lang="en-US" sz="1200" dirty="0" smtClean="0">
                          <a:solidFill>
                            <a:schemeClr val="bg1"/>
                          </a:solidFill>
                          <a:effectLst/>
                        </a:rPr>
                        <a:t>02</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11</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4</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1</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c>
                  <a:txBody>
                    <a:bodyPr/>
                    <a:lstStyle/>
                    <a:p>
                      <a:pPr marL="0" marR="0" algn="l">
                        <a:lnSpc>
                          <a:spcPct val="107000"/>
                        </a:lnSpc>
                        <a:spcBef>
                          <a:spcPts val="0"/>
                        </a:spcBef>
                        <a:spcAft>
                          <a:spcPts val="800"/>
                        </a:spcAft>
                      </a:pPr>
                      <a:r>
                        <a:rPr lang="en-US" sz="1200" dirty="0" smtClean="0">
                          <a:solidFill>
                            <a:schemeClr val="bg1"/>
                          </a:solidFill>
                          <a:effectLst/>
                        </a:rPr>
                        <a:t>1</a:t>
                      </a:r>
                      <a:endParaRPr lang="en-US" sz="1200" dirty="0">
                        <a:solidFill>
                          <a:schemeClr val="bg1"/>
                        </a:solidFill>
                        <a:effectLst/>
                        <a:latin typeface="Times New Roman" panose="02020603050405020304" pitchFamily="18" charset="0"/>
                        <a:ea typeface="Calibri" panose="020F0502020204030204" pitchFamily="34" charset="0"/>
                      </a:endParaRPr>
                    </a:p>
                  </a:txBody>
                  <a:tcPr marL="68580" marR="68580" marT="0" marB="0">
                    <a:solidFill>
                      <a:srgbClr val="5B6870"/>
                    </a:solidFill>
                  </a:tcPr>
                </a:tc>
              </a:tr>
              <a:tr h="286385">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TOTAL</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All Sections</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14</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14</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3</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c>
                  <a:txBody>
                    <a:bodyPr/>
                    <a:lstStyle/>
                    <a:p>
                      <a:pPr marL="0" marR="0" algn="l">
                        <a:lnSpc>
                          <a:spcPct val="107000"/>
                        </a:lnSpc>
                        <a:spcBef>
                          <a:spcPts val="0"/>
                        </a:spcBef>
                        <a:spcAft>
                          <a:spcPts val="800"/>
                        </a:spcAft>
                      </a:pPr>
                      <a:r>
                        <a:rPr lang="en-US" sz="1200" dirty="0" smtClean="0">
                          <a:solidFill>
                            <a:schemeClr val="tx1"/>
                          </a:solidFill>
                          <a:effectLst/>
                          <a:latin typeface="Times New Roman" panose="02020603050405020304" pitchFamily="18" charset="0"/>
                          <a:ea typeface="Calibri" panose="020F0502020204030204" pitchFamily="34" charset="0"/>
                        </a:rPr>
                        <a:t>3</a:t>
                      </a:r>
                      <a:endParaRPr lang="en-US" sz="1200" dirty="0">
                        <a:solidFill>
                          <a:schemeClr val="tx1"/>
                        </a:solidFill>
                        <a:effectLst/>
                        <a:latin typeface="Times New Roman" panose="02020603050405020304" pitchFamily="18" charset="0"/>
                        <a:ea typeface="Calibri" panose="020F0502020204030204" pitchFamily="34" charset="0"/>
                      </a:endParaRPr>
                    </a:p>
                  </a:txBody>
                  <a:tcPr marL="68580" marR="68580" marT="0" marB="0">
                    <a:solidFill>
                      <a:srgbClr val="C28E0E"/>
                    </a:solidFill>
                  </a:tcPr>
                </a:tc>
              </a:tr>
            </a:tbl>
          </a:graphicData>
        </a:graphic>
      </p:graphicFrame>
    </p:spTree>
    <p:extLst>
      <p:ext uri="{BB962C8B-B14F-4D97-AF65-F5344CB8AC3E}">
        <p14:creationId xmlns:p14="http://schemas.microsoft.com/office/powerpoint/2010/main" val="2467192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1870</TotalTime>
  <Words>1271</Words>
  <Application>Microsoft Office PowerPoint</Application>
  <PresentationFormat>Widescreen</PresentationFormat>
  <Paragraphs>221</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Arial Narrow Bold</vt:lpstr>
      <vt:lpstr>Calibri</vt:lpstr>
      <vt:lpstr>Calibri Light</vt:lpstr>
      <vt:lpstr>Helvetica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Components of How We Might Choose to Assess</vt:lpstr>
      <vt:lpstr>PowerPoint Presentation</vt:lpstr>
      <vt:lpstr>Part 2: Enhancing Coherence in General Education</vt:lpstr>
      <vt:lpstr>Coherence, Meaning, and Communicative Frames</vt:lpstr>
      <vt:lpstr>PowerPoint Presentation</vt:lpstr>
    </vt:vector>
  </TitlesOfParts>
  <Company>Indiana University-Purdue University Fort Wayne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Kent Johnson</dc:creator>
  <cp:lastModifiedBy>Kent Johnson</cp:lastModifiedBy>
  <cp:revision>51</cp:revision>
  <cp:lastPrinted>2018-02-06T20:42:23Z</cp:lastPrinted>
  <dcterms:created xsi:type="dcterms:W3CDTF">2018-01-03T16:55:11Z</dcterms:created>
  <dcterms:modified xsi:type="dcterms:W3CDTF">2018-02-15T15:11:06Z</dcterms:modified>
</cp:coreProperties>
</file>