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6" r:id="rId4"/>
    <p:sldId id="267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00"/>
    <a:srgbClr val="8E6F3E"/>
    <a:srgbClr val="555960"/>
    <a:srgbClr val="CFB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7"/>
    <p:restoredTop sz="94651"/>
  </p:normalViewPr>
  <p:slideViewPr>
    <p:cSldViewPr snapToGrid="0" snapToObjects="1">
      <p:cViewPr varScale="1">
        <p:scale>
          <a:sx n="153" d="100"/>
          <a:sy n="153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51AC5-C507-2244-AF34-554D0CA77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1AA16-0DD6-C14F-ADA3-A16E3D475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DFB58-642F-404D-9B1A-F8C9C8395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2DD20-432B-AD4A-BAB2-FB214BF63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1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5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6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w.edu/offices/assessment/handbook/docs/Rubric-College-Level-Binder-10-31-16.pdf" TargetMode="External"/><Relationship Id="rId2" Type="http://schemas.openxmlformats.org/officeDocument/2006/relationships/hyperlink" Target="https://www.pfw.edu/offices/assessment/academy/resources/Department%20Assessment%20Report%20Outline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w.edu/offices/assessment/handbook/docs/Rubric-College-Level-Binder-10-31-16.pdf" TargetMode="External"/><Relationship Id="rId2" Type="http://schemas.openxmlformats.org/officeDocument/2006/relationships/hyperlink" Target="https://view.officeapps.live.com/op/view.aspx?src=https%3A%2F%2Fwww.pfw.edu%2Foffices%2Fassessment%2Fhandbook%2Fdocs%2FCollege-level-review-report-template-9-13-19.docx&amp;wdOrigin=BROWSELINK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657.sharepoint.com/sites/PFWHigherLearningCommissionDocumentation-AssessmentandProgramReview/Shared%20Documents/Forms/AllItems.aspx?id=%2Fsites%2FPFWHigherLearningCommissionDocumentation%2DAssessmentandProgramReview%2FShared%20Documents%2FAnnual%20Assessment%20Reports&amp;viewid=b73b19a0%2D4395%2D498b%2Db2c7%2D3450714bf076" TargetMode="External"/><Relationship Id="rId4" Type="http://schemas.openxmlformats.org/officeDocument/2006/relationships/hyperlink" Target="mailto:john1644@pfw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ohn1644@pfw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402982D-A363-764F-A4E7-0734BB7F41A5}"/>
              </a:ext>
            </a:extLst>
          </p:cNvPr>
          <p:cNvSpPr>
            <a:spLocks noGrp="1"/>
          </p:cNvSpPr>
          <p:nvPr/>
        </p:nvSpPr>
        <p:spPr bwMode="blackWhite">
          <a:xfrm>
            <a:off x="1590924" y="1625699"/>
            <a:ext cx="8302584" cy="1661993"/>
          </a:xfrm>
          <a:prstGeom prst="rect">
            <a:avLst/>
          </a:prstGeom>
          <a:noFill/>
          <a:ln w="38100" cap="sq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cap="all" spc="0" baseline="0">
                <a:solidFill>
                  <a:schemeClr val="tx2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Annual Assessment Reporting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2B6528E7-74F8-534F-B377-36E1BEAAC4F3}"/>
              </a:ext>
            </a:extLst>
          </p:cNvPr>
          <p:cNvSpPr>
            <a:spLocks noGrp="1"/>
          </p:cNvSpPr>
          <p:nvPr/>
        </p:nvSpPr>
        <p:spPr>
          <a:xfrm>
            <a:off x="1590923" y="4093091"/>
            <a:ext cx="6801603" cy="67710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4"/>
                </a:solidFill>
                <a:latin typeface="Acumin Pro SemiCondensed" panose="020B0506020202020204" pitchFamily="34" charset="77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rgbClr val="555960"/>
                </a:solidFill>
              </a:rPr>
              <a:t>College Level Review of Academic Program Assessment Reports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760C68CB-A9E6-E741-A4B5-77881B1E77E7}"/>
              </a:ext>
            </a:extLst>
          </p:cNvPr>
          <p:cNvSpPr txBox="1">
            <a:spLocks/>
          </p:cNvSpPr>
          <p:nvPr/>
        </p:nvSpPr>
        <p:spPr>
          <a:xfrm>
            <a:off x="10752021" y="6110075"/>
            <a:ext cx="7719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F9A240-F815-0840-9D0A-0A7F2BD7FE53}" type="datetimeFigureOut">
              <a:rPr lang="en-US" smtClean="0">
                <a:solidFill>
                  <a:schemeClr val="bg1"/>
                </a:solidFill>
              </a:rPr>
              <a:pPr algn="r"/>
              <a:t>10/15/2025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F32DF12-47D9-3C44-B0E8-766068C9EE82}"/>
              </a:ext>
            </a:extLst>
          </p:cNvPr>
          <p:cNvSpPr txBox="1">
            <a:spLocks/>
          </p:cNvSpPr>
          <p:nvPr/>
        </p:nvSpPr>
        <p:spPr>
          <a:xfrm>
            <a:off x="11409035" y="6108034"/>
            <a:ext cx="8878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|   </a:t>
            </a:r>
            <a:fld id="{CF57BDA1-161A-EE44-B997-FDB0BC101ED2}" type="slidenum">
              <a:rPr lang="en-US" sz="1000" smtClean="0">
                <a:solidFill>
                  <a:schemeClr val="bg1"/>
                </a:solidFill>
              </a:rPr>
              <a:pPr/>
              <a:t>1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1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10C10089-FE27-4E48-BECC-9C51B6AB9643}"/>
              </a:ext>
            </a:extLst>
          </p:cNvPr>
          <p:cNvSpPr>
            <a:spLocks noGrp="1"/>
          </p:cNvSpPr>
          <p:nvPr/>
        </p:nvSpPr>
        <p:spPr bwMode="blackWhite">
          <a:xfrm>
            <a:off x="1137066" y="436952"/>
            <a:ext cx="7988980" cy="512448"/>
          </a:xfrm>
          <a:prstGeom prst="rect">
            <a:avLst/>
          </a:prstGeom>
          <a:noFill/>
          <a:ln w="38100" cap="sq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 cap="none" spc="0" baseline="0">
                <a:solidFill>
                  <a:schemeClr val="tx2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rgbClr val="DAAA00"/>
                </a:solidFill>
              </a:rPr>
              <a:t>Overview of the College Level Review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136DCCEB-657F-BB42-8256-BE75F81F75C1}"/>
              </a:ext>
            </a:extLst>
          </p:cNvPr>
          <p:cNvSpPr>
            <a:spLocks noGrp="1"/>
          </p:cNvSpPr>
          <p:nvPr/>
        </p:nvSpPr>
        <p:spPr>
          <a:xfrm>
            <a:off x="1137064" y="1345089"/>
            <a:ext cx="7988982" cy="3415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College Assessment Committee Role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D8BBD2F3-E75B-4346-8B4F-D1F957DC8EFE}"/>
              </a:ext>
            </a:extLst>
          </p:cNvPr>
          <p:cNvSpPr>
            <a:spLocks noGrp="1"/>
          </p:cNvSpPr>
          <p:nvPr/>
        </p:nvSpPr>
        <p:spPr>
          <a:xfrm>
            <a:off x="2000950" y="2040173"/>
            <a:ext cx="7430444" cy="3046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j-ea"/>
                <a:cs typeface="+mj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Peer Review Process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Goal is formative assessment with a focus on improving student success and achievement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Goal is accomplished by providing feedback to departments on the overall quality of their assessment plan and process rather than evaluating student learning 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This is accomplished through carefully constructed rubrics to evaluate the plan and its execution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AD18BA8-5978-9D43-BD5F-47B62BF68460}"/>
              </a:ext>
            </a:extLst>
          </p:cNvPr>
          <p:cNvSpPr txBox="1">
            <a:spLocks/>
          </p:cNvSpPr>
          <p:nvPr/>
        </p:nvSpPr>
        <p:spPr>
          <a:xfrm>
            <a:off x="10752021" y="6110075"/>
            <a:ext cx="7719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F9A240-F815-0840-9D0A-0A7F2BD7FE53}" type="datetimeFigureOut">
              <a:rPr lang="en-US" smtClean="0">
                <a:solidFill>
                  <a:srgbClr val="555960"/>
                </a:solidFill>
              </a:rPr>
              <a:pPr algn="r"/>
              <a:t>10/15/2025</a:t>
            </a:fld>
            <a:endParaRPr lang="en-US" dirty="0">
              <a:solidFill>
                <a:srgbClr val="555960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6E83257-9DF9-BE48-BAFF-01924571979C}"/>
              </a:ext>
            </a:extLst>
          </p:cNvPr>
          <p:cNvSpPr txBox="1">
            <a:spLocks/>
          </p:cNvSpPr>
          <p:nvPr/>
        </p:nvSpPr>
        <p:spPr>
          <a:xfrm>
            <a:off x="11409035" y="6108034"/>
            <a:ext cx="8878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|   </a:t>
            </a:r>
            <a:fld id="{CF57BDA1-161A-EE44-B997-FDB0BC101ED2}" type="slidenum">
              <a:rPr lang="en-US" sz="1000" smtClean="0"/>
              <a:pPr/>
              <a:t>2</a:t>
            </a:fld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63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10C10089-FE27-4E48-BECC-9C51B6AB9643}"/>
              </a:ext>
            </a:extLst>
          </p:cNvPr>
          <p:cNvSpPr>
            <a:spLocks noGrp="1"/>
          </p:cNvSpPr>
          <p:nvPr/>
        </p:nvSpPr>
        <p:spPr bwMode="blackWhite">
          <a:xfrm>
            <a:off x="1137066" y="436952"/>
            <a:ext cx="7988980" cy="997196"/>
          </a:xfrm>
          <a:prstGeom prst="rect">
            <a:avLst/>
          </a:prstGeom>
          <a:noFill/>
          <a:ln w="38100" cap="sq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 cap="none" spc="0" baseline="0">
                <a:solidFill>
                  <a:schemeClr val="tx2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rgbClr val="DAAA00"/>
                </a:solidFill>
              </a:rPr>
              <a:t>College Report Template and Rubrics</a:t>
            </a:r>
          </a:p>
          <a:p>
            <a:endParaRPr lang="en-US" dirty="0">
              <a:solidFill>
                <a:srgbClr val="DAAA00"/>
              </a:solidFill>
            </a:endParaRP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136DCCEB-657F-BB42-8256-BE75F81F75C1}"/>
              </a:ext>
            </a:extLst>
          </p:cNvPr>
          <p:cNvSpPr>
            <a:spLocks noGrp="1"/>
          </p:cNvSpPr>
          <p:nvPr/>
        </p:nvSpPr>
        <p:spPr>
          <a:xfrm>
            <a:off x="1137064" y="1345089"/>
            <a:ext cx="7988982" cy="3415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Completing the Review and Report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D8BBD2F3-E75B-4346-8B4F-D1F957DC8EFE}"/>
              </a:ext>
            </a:extLst>
          </p:cNvPr>
          <p:cNvSpPr>
            <a:spLocks noGrp="1"/>
          </p:cNvSpPr>
          <p:nvPr/>
        </p:nvSpPr>
        <p:spPr>
          <a:xfrm>
            <a:off x="2000950" y="2040173"/>
            <a:ext cx="7430444" cy="3046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j-ea"/>
                <a:cs typeface="+mj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Organization of report follows the Annual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Assessment Report Outline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Rubrics for evaluation </a:t>
            </a:r>
            <a:r>
              <a:rPr lang="en-US" dirty="0">
                <a:solidFill>
                  <a:schemeClr val="tx1"/>
                </a:solidFill>
              </a:rPr>
              <a:t>provide flexibility to evaluate utilizing a “score” or to provide a “holistic” evaluation.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Feedback to Academic Departments/Programs can be provided through completed rubrics or through letters.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AD18BA8-5978-9D43-BD5F-47B62BF68460}"/>
              </a:ext>
            </a:extLst>
          </p:cNvPr>
          <p:cNvSpPr txBox="1">
            <a:spLocks/>
          </p:cNvSpPr>
          <p:nvPr/>
        </p:nvSpPr>
        <p:spPr>
          <a:xfrm>
            <a:off x="10752021" y="6110075"/>
            <a:ext cx="7719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F9A240-F815-0840-9D0A-0A7F2BD7FE53}" type="datetimeFigureOut">
              <a:rPr lang="en-US" smtClean="0">
                <a:solidFill>
                  <a:srgbClr val="555960"/>
                </a:solidFill>
              </a:rPr>
              <a:pPr algn="r"/>
              <a:t>10/15/2025</a:t>
            </a:fld>
            <a:endParaRPr lang="en-US" dirty="0">
              <a:solidFill>
                <a:srgbClr val="555960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6E83257-9DF9-BE48-BAFF-01924571979C}"/>
              </a:ext>
            </a:extLst>
          </p:cNvPr>
          <p:cNvSpPr txBox="1">
            <a:spLocks/>
          </p:cNvSpPr>
          <p:nvPr/>
        </p:nvSpPr>
        <p:spPr>
          <a:xfrm>
            <a:off x="11409035" y="6108034"/>
            <a:ext cx="8878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|   </a:t>
            </a:r>
            <a:fld id="{CF57BDA1-161A-EE44-B997-FDB0BC101ED2}" type="slidenum">
              <a:rPr lang="en-US" sz="1000" smtClean="0"/>
              <a:pPr/>
              <a:t>3</a:t>
            </a:fld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1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10C10089-FE27-4E48-BECC-9C51B6AB9643}"/>
              </a:ext>
            </a:extLst>
          </p:cNvPr>
          <p:cNvSpPr>
            <a:spLocks noGrp="1"/>
          </p:cNvSpPr>
          <p:nvPr/>
        </p:nvSpPr>
        <p:spPr bwMode="blackWhite">
          <a:xfrm>
            <a:off x="1137066" y="436952"/>
            <a:ext cx="7988980" cy="997196"/>
          </a:xfrm>
          <a:prstGeom prst="rect">
            <a:avLst/>
          </a:prstGeom>
          <a:noFill/>
          <a:ln w="38100" cap="sq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1" kern="1200" cap="none" spc="0" baseline="0">
                <a:solidFill>
                  <a:schemeClr val="tx2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rgbClr val="DAAA00"/>
                </a:solidFill>
              </a:rPr>
              <a:t>Annual Report Completion</a:t>
            </a:r>
          </a:p>
          <a:p>
            <a:endParaRPr lang="en-US" dirty="0">
              <a:solidFill>
                <a:srgbClr val="DAAA00"/>
              </a:solidFill>
            </a:endParaRP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136DCCEB-657F-BB42-8256-BE75F81F75C1}"/>
              </a:ext>
            </a:extLst>
          </p:cNvPr>
          <p:cNvSpPr>
            <a:spLocks noGrp="1"/>
          </p:cNvSpPr>
          <p:nvPr/>
        </p:nvSpPr>
        <p:spPr>
          <a:xfrm>
            <a:off x="1137064" y="1345089"/>
            <a:ext cx="7988982" cy="3415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200" b="1" i="0" kern="1200">
                <a:solidFill>
                  <a:schemeClr val="accent2"/>
                </a:solidFill>
                <a:latin typeface="Acumin Pro SemiCondensed" panose="020B0506020202020204" pitchFamily="34" charset="77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Completing and Submitting the Report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D8BBD2F3-E75B-4346-8B4F-D1F957DC8EFE}"/>
              </a:ext>
            </a:extLst>
          </p:cNvPr>
          <p:cNvSpPr>
            <a:spLocks noGrp="1"/>
          </p:cNvSpPr>
          <p:nvPr/>
        </p:nvSpPr>
        <p:spPr>
          <a:xfrm>
            <a:off x="2000950" y="2040173"/>
            <a:ext cx="7430444" cy="3046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rmAutofit fontScale="92500" lnSpcReduction="10000"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bg1"/>
                </a:solidFill>
                <a:latin typeface="Acumin Pro" panose="020B0504020202020204" pitchFamily="34" charset="77"/>
                <a:ea typeface="+mj-ea"/>
                <a:cs typeface="+mj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After completion of the departmental evaluations, the committee prepares a report providing an evaluation of the quality of assessment across the college.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Annual Assessment Report </a:t>
            </a:r>
            <a:r>
              <a:rPr lang="en-US" dirty="0">
                <a:solidFill>
                  <a:schemeClr val="tx1"/>
                </a:solidFill>
              </a:rPr>
              <a:t>Template provides a standard format that is used across the university.  </a:t>
            </a:r>
          </a:p>
          <a:p>
            <a:endParaRPr lang="en-US" dirty="0">
              <a:solidFill>
                <a:schemeClr val="tx1"/>
              </a:solidFill>
              <a:hlinkClick r:id="rId3"/>
            </a:endParaRPr>
          </a:p>
          <a:p>
            <a:r>
              <a:rPr lang="en-US" dirty="0">
                <a:solidFill>
                  <a:schemeClr val="tx1"/>
                </a:solidFill>
              </a:rPr>
              <a:t>Submit the report and attach scoring rubrics for each program evaluated to the Dean and to the Executive Director of Academic Accountability and Student Success. (</a:t>
            </a:r>
            <a:r>
              <a:rPr lang="en-US" dirty="0">
                <a:solidFill>
                  <a:schemeClr val="tx1"/>
                </a:solidFill>
                <a:hlinkClick r:id="rId4"/>
              </a:rPr>
              <a:t>john1644@pfw.edu</a:t>
            </a:r>
            <a:r>
              <a:rPr lang="en-US" dirty="0">
                <a:solidFill>
                  <a:schemeClr val="tx1"/>
                </a:solidFill>
              </a:rPr>
              <a:t>) – If programs do not submit a report, please note that in the Annual Assessment Report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reports are saved in the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HLC SharePoint </a:t>
            </a:r>
            <a:r>
              <a:rPr lang="en-US" dirty="0">
                <a:solidFill>
                  <a:schemeClr val="tx1"/>
                </a:solidFill>
              </a:rPr>
              <a:t>Site as part of our HLC documentation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AD18BA8-5978-9D43-BD5F-47B62BF68460}"/>
              </a:ext>
            </a:extLst>
          </p:cNvPr>
          <p:cNvSpPr txBox="1">
            <a:spLocks/>
          </p:cNvSpPr>
          <p:nvPr/>
        </p:nvSpPr>
        <p:spPr>
          <a:xfrm>
            <a:off x="10752021" y="6110075"/>
            <a:ext cx="7719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F9A240-F815-0840-9D0A-0A7F2BD7FE53}" type="datetimeFigureOut">
              <a:rPr lang="en-US" smtClean="0">
                <a:solidFill>
                  <a:srgbClr val="555960"/>
                </a:solidFill>
              </a:rPr>
              <a:pPr algn="r"/>
              <a:t>10/15/2025</a:t>
            </a:fld>
            <a:endParaRPr lang="en-US" dirty="0">
              <a:solidFill>
                <a:srgbClr val="555960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6E83257-9DF9-BE48-BAFF-01924571979C}"/>
              </a:ext>
            </a:extLst>
          </p:cNvPr>
          <p:cNvSpPr txBox="1">
            <a:spLocks/>
          </p:cNvSpPr>
          <p:nvPr/>
        </p:nvSpPr>
        <p:spPr>
          <a:xfrm>
            <a:off x="11409035" y="6108034"/>
            <a:ext cx="8878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|   </a:t>
            </a:r>
            <a:fld id="{CF57BDA1-161A-EE44-B997-FDB0BC101ED2}" type="slidenum">
              <a:rPr lang="en-US" sz="1000" smtClean="0"/>
              <a:pPr/>
              <a:t>4</a:t>
            </a:fld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97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391E6-5E28-5640-B5EF-E6B0A62DCB68}"/>
              </a:ext>
            </a:extLst>
          </p:cNvPr>
          <p:cNvSpPr txBox="1">
            <a:spLocks/>
          </p:cNvSpPr>
          <p:nvPr/>
        </p:nvSpPr>
        <p:spPr>
          <a:xfrm>
            <a:off x="10752021" y="6110075"/>
            <a:ext cx="7719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F9A240-F815-0840-9D0A-0A7F2BD7FE53}" type="datetimeFigureOut">
              <a:rPr lang="en-US" smtClean="0">
                <a:solidFill>
                  <a:schemeClr val="bg1"/>
                </a:solidFill>
              </a:rPr>
              <a:pPr algn="r"/>
              <a:t>10/15/2025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33D8C5A-9EAE-B14D-9B60-DA6AC0E24E11}"/>
              </a:ext>
            </a:extLst>
          </p:cNvPr>
          <p:cNvSpPr txBox="1">
            <a:spLocks/>
          </p:cNvSpPr>
          <p:nvPr/>
        </p:nvSpPr>
        <p:spPr>
          <a:xfrm>
            <a:off x="11409035" y="6108034"/>
            <a:ext cx="8878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|   </a:t>
            </a:r>
            <a:fld id="{CF57BDA1-161A-EE44-B997-FDB0BC101ED2}" type="slidenum">
              <a:rPr lang="en-US" sz="1000" smtClean="0">
                <a:solidFill>
                  <a:schemeClr val="bg1"/>
                </a:solidFill>
              </a:rPr>
              <a:pPr/>
              <a:t>5</a:t>
            </a:fld>
            <a:r>
              <a:rPr lang="en-US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1ACDB8A-ECE6-0B48-B63C-14666A66E83D}"/>
              </a:ext>
            </a:extLst>
          </p:cNvPr>
          <p:cNvSpPr>
            <a:spLocks noGrp="1"/>
          </p:cNvSpPr>
          <p:nvPr/>
        </p:nvSpPr>
        <p:spPr bwMode="blackWhite">
          <a:xfrm>
            <a:off x="1753872" y="1357567"/>
            <a:ext cx="6347458" cy="854080"/>
          </a:xfrm>
          <a:prstGeom prst="rect">
            <a:avLst/>
          </a:prstGeom>
          <a:noFill/>
          <a:ln w="38100" cap="sq">
            <a:noFill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cap="all" spc="0" baseline="0">
                <a:solidFill>
                  <a:schemeClr val="tx2"/>
                </a:solidFill>
                <a:latin typeface="Acumin Pro ExtraCondensed" panose="020B0508020202020204" pitchFamily="34" charset="77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6C72741-3DCC-6F4A-8EBC-D36C219EC6F5}"/>
              </a:ext>
            </a:extLst>
          </p:cNvPr>
          <p:cNvSpPr>
            <a:spLocks noGrp="1"/>
          </p:cNvSpPr>
          <p:nvPr/>
        </p:nvSpPr>
        <p:spPr>
          <a:xfrm>
            <a:off x="1753870" y="2384442"/>
            <a:ext cx="6347460" cy="1529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normalizeH="0" baseline="0">
                <a:solidFill>
                  <a:schemeClr val="accent4"/>
                </a:solidFill>
                <a:latin typeface="Acumin Pro" panose="020B0504020202020204" pitchFamily="34" charset="77"/>
                <a:ea typeface="+mj-ea"/>
                <a:cs typeface="+mj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If you have any questions, please contact me. I’m here to help you!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john1644@pfw.edu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260-481-5411 (office)</a:t>
            </a:r>
          </a:p>
          <a:p>
            <a:r>
              <a:rPr lang="en-US" dirty="0">
                <a:solidFill>
                  <a:schemeClr val="tx1"/>
                </a:solidFill>
              </a:rPr>
              <a:t>859-391-3910 (mobile)</a:t>
            </a:r>
          </a:p>
        </p:txBody>
      </p:sp>
    </p:spTree>
    <p:extLst>
      <p:ext uri="{BB962C8B-B14F-4D97-AF65-F5344CB8AC3E}">
        <p14:creationId xmlns:p14="http://schemas.microsoft.com/office/powerpoint/2010/main" val="38885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289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Acumin Pro</vt:lpstr>
      <vt:lpstr>Acumin Pro ExtraCondensed</vt:lpstr>
      <vt:lpstr>Acumin Pro SemiCondensed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Shadle</dc:creator>
  <cp:lastModifiedBy>Kent Johnson</cp:lastModifiedBy>
  <cp:revision>25</cp:revision>
  <dcterms:created xsi:type="dcterms:W3CDTF">2020-10-06T19:33:29Z</dcterms:created>
  <dcterms:modified xsi:type="dcterms:W3CDTF">2025-10-15T14:47:07Z</dcterms:modified>
</cp:coreProperties>
</file>