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59" r:id="rId2"/>
    <p:sldMasterId id="2147483698" r:id="rId3"/>
    <p:sldMasterId id="2147483707" r:id="rId4"/>
  </p:sldMasterIdLst>
  <p:notesMasterIdLst>
    <p:notesMasterId r:id="rId13"/>
  </p:notesMasterIdLst>
  <p:sldIdLst>
    <p:sldId id="256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90F923D-C36A-7843-AA57-7CB6ED00A81D}">
          <p14:sldIdLst>
            <p14:sldId id="256"/>
          </p14:sldIdLst>
        </p14:section>
        <p14:section name="Light background" id="{3BF2B73F-1558-2B4C-9AB2-B8A571036ADA}">
          <p14:sldIdLst>
            <p14:sldId id="270"/>
          </p14:sldIdLst>
        </p14:section>
        <p14:section name="Dark background" id="{2C8A0DE4-8EED-AC44-B76A-0DFF06ACAABF}">
          <p14:sldIdLst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Left rail" id="{FCA5E362-A1C3-0541-A63D-BE2E1D18C43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  <a:srgbClr val="BF5700"/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34" autoAdjust="0"/>
    <p:restoredTop sz="90870" autoAdjust="0"/>
  </p:normalViewPr>
  <p:slideViewPr>
    <p:cSldViewPr snapToGrid="0">
      <p:cViewPr varScale="1">
        <p:scale>
          <a:sx n="107" d="100"/>
          <a:sy n="107" d="100"/>
        </p:scale>
        <p:origin x="1156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C9850-59AA-4ED0-B531-5F38B70F618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23B74E-00E2-47C3-9752-A3F1F86D1FB2}">
      <dgm:prSet phldrT="[Text]"/>
      <dgm:spPr>
        <a:solidFill>
          <a:srgbClr val="5B687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/>
            <a:t>Assessment Report</a:t>
          </a:r>
        </a:p>
      </dgm:t>
    </dgm:pt>
    <dgm:pt modelId="{FE2C013C-7A15-4E45-94F6-B2B706FB4F7A}" type="parTrans" cxnId="{EDB3E0BD-4D84-4AE5-9F0A-BC8DF04531FB}">
      <dgm:prSet/>
      <dgm:spPr/>
      <dgm:t>
        <a:bodyPr/>
        <a:lstStyle/>
        <a:p>
          <a:endParaRPr lang="en-US"/>
        </a:p>
      </dgm:t>
    </dgm:pt>
    <dgm:pt modelId="{2CE3B7DB-3BD5-4E98-9517-62122B9064B0}" type="sibTrans" cxnId="{EDB3E0BD-4D84-4AE5-9F0A-BC8DF04531FB}">
      <dgm:prSet/>
      <dgm:spPr/>
      <dgm:t>
        <a:bodyPr/>
        <a:lstStyle/>
        <a:p>
          <a:endParaRPr lang="en-US"/>
        </a:p>
      </dgm:t>
    </dgm:pt>
    <dgm:pt modelId="{9E735ECF-EE14-445D-AFB1-B1756042C446}">
      <dgm:prSet phldrT="[Text]"/>
      <dgm:spPr>
        <a:solidFill>
          <a:srgbClr val="C28E0E">
            <a:alpha val="89804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/>
            <a:t>All outcomes assessed in 3 year cycle</a:t>
          </a:r>
        </a:p>
      </dgm:t>
    </dgm:pt>
    <dgm:pt modelId="{27D95654-FF67-4CE2-AB76-DCC5B5E7F424}" type="parTrans" cxnId="{C0623458-427D-47BA-B253-ECCF84A58C52}">
      <dgm:prSet/>
      <dgm:spPr/>
      <dgm:t>
        <a:bodyPr/>
        <a:lstStyle/>
        <a:p>
          <a:endParaRPr lang="en-US"/>
        </a:p>
      </dgm:t>
    </dgm:pt>
    <dgm:pt modelId="{7E785B4D-21BD-4C0C-822B-48CF95BAF587}" type="sibTrans" cxnId="{C0623458-427D-47BA-B253-ECCF84A58C52}">
      <dgm:prSet/>
      <dgm:spPr/>
      <dgm:t>
        <a:bodyPr/>
        <a:lstStyle/>
        <a:p>
          <a:endParaRPr lang="en-US"/>
        </a:p>
      </dgm:t>
    </dgm:pt>
    <dgm:pt modelId="{2124DD84-9EAC-427A-A581-A0CD609EA2E1}">
      <dgm:prSet phldrT="[Text]"/>
      <dgm:spPr>
        <a:solidFill>
          <a:srgbClr val="5B6870"/>
        </a:solidFill>
      </dgm:spPr>
      <dgm:t>
        <a:bodyPr/>
        <a:lstStyle/>
        <a:p>
          <a:r>
            <a:rPr lang="en-US"/>
            <a:t>Departmental Report</a:t>
          </a:r>
        </a:p>
      </dgm:t>
    </dgm:pt>
    <dgm:pt modelId="{540FE1A6-8B7D-4C51-9E00-E694CEE594D7}" type="parTrans" cxnId="{42B2F3AD-3E9F-4CC6-8646-ACAC29991612}">
      <dgm:prSet/>
      <dgm:spPr/>
      <dgm:t>
        <a:bodyPr/>
        <a:lstStyle/>
        <a:p>
          <a:endParaRPr lang="en-US"/>
        </a:p>
      </dgm:t>
    </dgm:pt>
    <dgm:pt modelId="{DBC29B1E-4D0B-43E4-826F-D966ACEC49EA}" type="sibTrans" cxnId="{42B2F3AD-3E9F-4CC6-8646-ACAC29991612}">
      <dgm:prSet/>
      <dgm:spPr/>
      <dgm:t>
        <a:bodyPr/>
        <a:lstStyle/>
        <a:p>
          <a:endParaRPr lang="en-US"/>
        </a:p>
      </dgm:t>
    </dgm:pt>
    <dgm:pt modelId="{3DA3CD78-A056-4593-BA5B-0EAF31BC0E00}">
      <dgm:prSet phldrT="[Text]"/>
      <dgm:spPr>
        <a:solidFill>
          <a:srgbClr val="C28E0E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/>
            <a:t>Performance relative to current metrics, departmental strategic goals</a:t>
          </a:r>
        </a:p>
      </dgm:t>
    </dgm:pt>
    <dgm:pt modelId="{BC4B9164-06B2-4B25-9592-74483F62E5D1}" type="parTrans" cxnId="{4E688761-1ED3-48B4-BF60-05F79691EB50}">
      <dgm:prSet/>
      <dgm:spPr/>
      <dgm:t>
        <a:bodyPr/>
        <a:lstStyle/>
        <a:p>
          <a:endParaRPr lang="en-US"/>
        </a:p>
      </dgm:t>
    </dgm:pt>
    <dgm:pt modelId="{FCEB6B5B-211E-46C3-8F60-6241498E4CC6}" type="sibTrans" cxnId="{4E688761-1ED3-48B4-BF60-05F79691EB50}">
      <dgm:prSet/>
      <dgm:spPr/>
      <dgm:t>
        <a:bodyPr/>
        <a:lstStyle/>
        <a:p>
          <a:endParaRPr lang="en-US"/>
        </a:p>
      </dgm:t>
    </dgm:pt>
    <dgm:pt modelId="{909E4219-528C-4863-8F97-B554C8E11220}">
      <dgm:prSet phldrT="[Text]"/>
      <dgm:spPr>
        <a:solidFill>
          <a:srgbClr val="C28E0E">
            <a:alpha val="89804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Assessment results inform improvement efforts</a:t>
          </a:r>
        </a:p>
      </dgm:t>
    </dgm:pt>
    <dgm:pt modelId="{B304EAC7-7F55-4C02-A64B-3535D11E4A7D}" type="sibTrans" cxnId="{B6A7B575-4705-4F7F-B796-0582BB74ED13}">
      <dgm:prSet/>
      <dgm:spPr/>
      <dgm:t>
        <a:bodyPr/>
        <a:lstStyle/>
        <a:p>
          <a:endParaRPr lang="en-US"/>
        </a:p>
      </dgm:t>
    </dgm:pt>
    <dgm:pt modelId="{4C330943-5ED2-4719-BF96-FD75A430176F}" type="parTrans" cxnId="{B6A7B575-4705-4F7F-B796-0582BB74ED13}">
      <dgm:prSet/>
      <dgm:spPr/>
      <dgm:t>
        <a:bodyPr/>
        <a:lstStyle/>
        <a:p>
          <a:endParaRPr lang="en-US"/>
        </a:p>
      </dgm:t>
    </dgm:pt>
    <dgm:pt modelId="{7D12EFE1-7AB4-4E90-BDCE-5ADB7C72488D}">
      <dgm:prSet phldrT="[Text]"/>
      <dgm:spPr>
        <a:solidFill>
          <a:srgbClr val="C28E0E">
            <a:alpha val="89804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/>
            <a:t>Re-assess for continual learning improvement</a:t>
          </a:r>
        </a:p>
      </dgm:t>
    </dgm:pt>
    <dgm:pt modelId="{0D82FE00-BB18-4EFD-8A2E-03D277852840}" type="parTrans" cxnId="{F2923CAC-D97F-43BC-8FB5-51027D7B336E}">
      <dgm:prSet/>
      <dgm:spPr/>
      <dgm:t>
        <a:bodyPr/>
        <a:lstStyle/>
        <a:p>
          <a:endParaRPr lang="en-US"/>
        </a:p>
      </dgm:t>
    </dgm:pt>
    <dgm:pt modelId="{90EC14E1-E023-4679-A017-97C654662DF0}" type="sibTrans" cxnId="{F2923CAC-D97F-43BC-8FB5-51027D7B336E}">
      <dgm:prSet/>
      <dgm:spPr/>
      <dgm:t>
        <a:bodyPr/>
        <a:lstStyle/>
        <a:p>
          <a:endParaRPr lang="en-US"/>
        </a:p>
      </dgm:t>
    </dgm:pt>
    <dgm:pt modelId="{FE807E56-53B1-4166-9432-2F5C2625DA7D}">
      <dgm:prSet phldrT="[Text]"/>
      <dgm:spPr>
        <a:solidFill>
          <a:srgbClr val="C28E0E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/>
            <a:t>Faculty, student, alumni highlights</a:t>
          </a:r>
        </a:p>
      </dgm:t>
    </dgm:pt>
    <dgm:pt modelId="{3ABE219E-2E7E-47FB-BEA8-FEC5B70B8346}" type="parTrans" cxnId="{E35A9598-3575-4C7F-8211-E3798297101B}">
      <dgm:prSet/>
      <dgm:spPr/>
      <dgm:t>
        <a:bodyPr/>
        <a:lstStyle/>
        <a:p>
          <a:endParaRPr lang="en-US"/>
        </a:p>
      </dgm:t>
    </dgm:pt>
    <dgm:pt modelId="{01AEAB3C-C2D9-4F8E-B076-99CC385ABE02}" type="sibTrans" cxnId="{E35A9598-3575-4C7F-8211-E3798297101B}">
      <dgm:prSet/>
      <dgm:spPr/>
      <dgm:t>
        <a:bodyPr/>
        <a:lstStyle/>
        <a:p>
          <a:endParaRPr lang="en-US"/>
        </a:p>
      </dgm:t>
    </dgm:pt>
    <dgm:pt modelId="{5DCFAEE3-4E57-4E40-AC3B-D5C66D1797F4}" type="pres">
      <dgm:prSet presAssocID="{49AC9850-59AA-4ED0-B531-5F38B70F618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269999-15CB-4081-8352-EB2B91CE7067}" type="pres">
      <dgm:prSet presAssocID="{1523B74E-00E2-47C3-9752-A3F1F86D1FB2}" presName="linNode" presStyleCnt="0"/>
      <dgm:spPr/>
    </dgm:pt>
    <dgm:pt modelId="{D0F76D54-5808-413C-8A80-03DB6F2A2CCD}" type="pres">
      <dgm:prSet presAssocID="{1523B74E-00E2-47C3-9752-A3F1F86D1FB2}" presName="parentShp" presStyleLbl="node1" presStyleIdx="0" presStyleCnt="2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24BCE-54CF-49C3-96CD-949322C97D09}" type="pres">
      <dgm:prSet presAssocID="{1523B74E-00E2-47C3-9752-A3F1F86D1FB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055C4-9BD2-45DD-B64A-426E7F7A9586}" type="pres">
      <dgm:prSet presAssocID="{2CE3B7DB-3BD5-4E98-9517-62122B9064B0}" presName="spacing" presStyleCnt="0"/>
      <dgm:spPr/>
    </dgm:pt>
    <dgm:pt modelId="{69497F27-9736-4782-9E0A-6413E35B2EB1}" type="pres">
      <dgm:prSet presAssocID="{2124DD84-9EAC-427A-A581-A0CD609EA2E1}" presName="linNode" presStyleCnt="0"/>
      <dgm:spPr/>
    </dgm:pt>
    <dgm:pt modelId="{51927E5F-0220-41BC-9A0C-27BCB1FC22F4}" type="pres">
      <dgm:prSet presAssocID="{2124DD84-9EAC-427A-A581-A0CD609EA2E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9F254-DE14-4C0F-983A-99514562CE94}" type="pres">
      <dgm:prSet presAssocID="{2124DD84-9EAC-427A-A581-A0CD609EA2E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B2F3AD-3E9F-4CC6-8646-ACAC29991612}" srcId="{49AC9850-59AA-4ED0-B531-5F38B70F618D}" destId="{2124DD84-9EAC-427A-A581-A0CD609EA2E1}" srcOrd="1" destOrd="0" parTransId="{540FE1A6-8B7D-4C51-9E00-E694CEE594D7}" sibTransId="{DBC29B1E-4D0B-43E4-826F-D966ACEC49EA}"/>
    <dgm:cxn modelId="{F92BB7D1-0498-4F0D-AA28-59D636F5966B}" type="presOf" srcId="{9E735ECF-EE14-445D-AFB1-B1756042C446}" destId="{DFA24BCE-54CF-49C3-96CD-949322C97D09}" srcOrd="0" destOrd="0" presId="urn:microsoft.com/office/officeart/2005/8/layout/vList6"/>
    <dgm:cxn modelId="{C0623458-427D-47BA-B253-ECCF84A58C52}" srcId="{1523B74E-00E2-47C3-9752-A3F1F86D1FB2}" destId="{9E735ECF-EE14-445D-AFB1-B1756042C446}" srcOrd="0" destOrd="0" parTransId="{27D95654-FF67-4CE2-AB76-DCC5B5E7F424}" sibTransId="{7E785B4D-21BD-4C0C-822B-48CF95BAF587}"/>
    <dgm:cxn modelId="{4E688761-1ED3-48B4-BF60-05F79691EB50}" srcId="{2124DD84-9EAC-427A-A581-A0CD609EA2E1}" destId="{3DA3CD78-A056-4593-BA5B-0EAF31BC0E00}" srcOrd="0" destOrd="0" parTransId="{BC4B9164-06B2-4B25-9592-74483F62E5D1}" sibTransId="{FCEB6B5B-211E-46C3-8F60-6241498E4CC6}"/>
    <dgm:cxn modelId="{C1DEF755-5457-483C-896A-BE23086F781A}" type="presOf" srcId="{1523B74E-00E2-47C3-9752-A3F1F86D1FB2}" destId="{D0F76D54-5808-413C-8A80-03DB6F2A2CCD}" srcOrd="0" destOrd="0" presId="urn:microsoft.com/office/officeart/2005/8/layout/vList6"/>
    <dgm:cxn modelId="{5B967EDB-6EC1-47D5-96BF-D4D549E0EE7D}" type="presOf" srcId="{FE807E56-53B1-4166-9432-2F5C2625DA7D}" destId="{DF09F254-DE14-4C0F-983A-99514562CE94}" srcOrd="0" destOrd="1" presId="urn:microsoft.com/office/officeart/2005/8/layout/vList6"/>
    <dgm:cxn modelId="{A874AC22-A865-4D19-8A04-D6C4D44F4708}" type="presOf" srcId="{3DA3CD78-A056-4593-BA5B-0EAF31BC0E00}" destId="{DF09F254-DE14-4C0F-983A-99514562CE94}" srcOrd="0" destOrd="0" presId="urn:microsoft.com/office/officeart/2005/8/layout/vList6"/>
    <dgm:cxn modelId="{8A86762C-60FE-45D8-90D6-929C6EE6EA0E}" type="presOf" srcId="{49AC9850-59AA-4ED0-B531-5F38B70F618D}" destId="{5DCFAEE3-4E57-4E40-AC3B-D5C66D1797F4}" srcOrd="0" destOrd="0" presId="urn:microsoft.com/office/officeart/2005/8/layout/vList6"/>
    <dgm:cxn modelId="{EDB3E0BD-4D84-4AE5-9F0A-BC8DF04531FB}" srcId="{49AC9850-59AA-4ED0-B531-5F38B70F618D}" destId="{1523B74E-00E2-47C3-9752-A3F1F86D1FB2}" srcOrd="0" destOrd="0" parTransId="{FE2C013C-7A15-4E45-94F6-B2B706FB4F7A}" sibTransId="{2CE3B7DB-3BD5-4E98-9517-62122B9064B0}"/>
    <dgm:cxn modelId="{008915A8-7310-4E90-9312-EF5DBCFB5F6D}" type="presOf" srcId="{2124DD84-9EAC-427A-A581-A0CD609EA2E1}" destId="{51927E5F-0220-41BC-9A0C-27BCB1FC22F4}" srcOrd="0" destOrd="0" presId="urn:microsoft.com/office/officeart/2005/8/layout/vList6"/>
    <dgm:cxn modelId="{E35A9598-3575-4C7F-8211-E3798297101B}" srcId="{2124DD84-9EAC-427A-A581-A0CD609EA2E1}" destId="{FE807E56-53B1-4166-9432-2F5C2625DA7D}" srcOrd="1" destOrd="0" parTransId="{3ABE219E-2E7E-47FB-BEA8-FEC5B70B8346}" sibTransId="{01AEAB3C-C2D9-4F8E-B076-99CC385ABE02}"/>
    <dgm:cxn modelId="{F2923CAC-D97F-43BC-8FB5-51027D7B336E}" srcId="{1523B74E-00E2-47C3-9752-A3F1F86D1FB2}" destId="{7D12EFE1-7AB4-4E90-BDCE-5ADB7C72488D}" srcOrd="2" destOrd="0" parTransId="{0D82FE00-BB18-4EFD-8A2E-03D277852840}" sibTransId="{90EC14E1-E023-4679-A017-97C654662DF0}"/>
    <dgm:cxn modelId="{A17DE322-9427-4856-A00E-F53010735374}" type="presOf" srcId="{909E4219-528C-4863-8F97-B554C8E11220}" destId="{DFA24BCE-54CF-49C3-96CD-949322C97D09}" srcOrd="0" destOrd="1" presId="urn:microsoft.com/office/officeart/2005/8/layout/vList6"/>
    <dgm:cxn modelId="{4371ABD1-5A5B-489D-B1E9-0AE946C95218}" type="presOf" srcId="{7D12EFE1-7AB4-4E90-BDCE-5ADB7C72488D}" destId="{DFA24BCE-54CF-49C3-96CD-949322C97D09}" srcOrd="0" destOrd="2" presId="urn:microsoft.com/office/officeart/2005/8/layout/vList6"/>
    <dgm:cxn modelId="{B6A7B575-4705-4F7F-B796-0582BB74ED13}" srcId="{1523B74E-00E2-47C3-9752-A3F1F86D1FB2}" destId="{909E4219-528C-4863-8F97-B554C8E11220}" srcOrd="1" destOrd="0" parTransId="{4C330943-5ED2-4719-BF96-FD75A430176F}" sibTransId="{B304EAC7-7F55-4C02-A64B-3535D11E4A7D}"/>
    <dgm:cxn modelId="{A4EB8808-9B6E-4537-BABB-8C69B69BE16F}" type="presParOf" srcId="{5DCFAEE3-4E57-4E40-AC3B-D5C66D1797F4}" destId="{9C269999-15CB-4081-8352-EB2B91CE7067}" srcOrd="0" destOrd="0" presId="urn:microsoft.com/office/officeart/2005/8/layout/vList6"/>
    <dgm:cxn modelId="{B0BD1097-B1F7-44F6-80FE-014BCA1A2D12}" type="presParOf" srcId="{9C269999-15CB-4081-8352-EB2B91CE7067}" destId="{D0F76D54-5808-413C-8A80-03DB6F2A2CCD}" srcOrd="0" destOrd="0" presId="urn:microsoft.com/office/officeart/2005/8/layout/vList6"/>
    <dgm:cxn modelId="{D1C81E74-821E-4BDC-9684-5E524F94129B}" type="presParOf" srcId="{9C269999-15CB-4081-8352-EB2B91CE7067}" destId="{DFA24BCE-54CF-49C3-96CD-949322C97D09}" srcOrd="1" destOrd="0" presId="urn:microsoft.com/office/officeart/2005/8/layout/vList6"/>
    <dgm:cxn modelId="{7A080009-3B71-4A21-9459-95AEDEEDF15C}" type="presParOf" srcId="{5DCFAEE3-4E57-4E40-AC3B-D5C66D1797F4}" destId="{36B055C4-9BD2-45DD-B64A-426E7F7A9586}" srcOrd="1" destOrd="0" presId="urn:microsoft.com/office/officeart/2005/8/layout/vList6"/>
    <dgm:cxn modelId="{2C06D851-488F-448C-A194-01A6D78CFDD3}" type="presParOf" srcId="{5DCFAEE3-4E57-4E40-AC3B-D5C66D1797F4}" destId="{69497F27-9736-4782-9E0A-6413E35B2EB1}" srcOrd="2" destOrd="0" presId="urn:microsoft.com/office/officeart/2005/8/layout/vList6"/>
    <dgm:cxn modelId="{9678B47A-DBC0-4ECC-99C0-A6CC696F026E}" type="presParOf" srcId="{69497F27-9736-4782-9E0A-6413E35B2EB1}" destId="{51927E5F-0220-41BC-9A0C-27BCB1FC22F4}" srcOrd="0" destOrd="0" presId="urn:microsoft.com/office/officeart/2005/8/layout/vList6"/>
    <dgm:cxn modelId="{2A88A631-81E6-4088-B6DB-AE831043D46C}" type="presParOf" srcId="{69497F27-9736-4782-9E0A-6413E35B2EB1}" destId="{DF09F254-DE14-4C0F-983A-99514562CE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24BCE-54CF-49C3-96CD-949322C97D09}">
      <dsp:nvSpPr>
        <dsp:cNvPr id="0" name=""/>
        <dsp:cNvSpPr/>
      </dsp:nvSpPr>
      <dsp:spPr>
        <a:xfrm>
          <a:off x="2186340" y="476"/>
          <a:ext cx="3279511" cy="1858679"/>
        </a:xfrm>
        <a:prstGeom prst="rightArrow">
          <a:avLst>
            <a:gd name="adj1" fmla="val 75000"/>
            <a:gd name="adj2" fmla="val 50000"/>
          </a:avLst>
        </a:prstGeom>
        <a:solidFill>
          <a:srgbClr val="C28E0E">
            <a:alpha val="89804"/>
          </a:srgb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All outcomes assessed in 3 year cycle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Assessment results inform improvement efforts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Re-assess for continual learning improvement</a:t>
          </a:r>
        </a:p>
      </dsp:txBody>
      <dsp:txXfrm>
        <a:off x="2186340" y="232811"/>
        <a:ext cx="2582506" cy="1394009"/>
      </dsp:txXfrm>
    </dsp:sp>
    <dsp:sp modelId="{D0F76D54-5808-413C-8A80-03DB6F2A2CCD}">
      <dsp:nvSpPr>
        <dsp:cNvPr id="0" name=""/>
        <dsp:cNvSpPr/>
      </dsp:nvSpPr>
      <dsp:spPr>
        <a:xfrm>
          <a:off x="0" y="476"/>
          <a:ext cx="2186340" cy="1858679"/>
        </a:xfrm>
        <a:prstGeom prst="roundRect">
          <a:avLst/>
        </a:prstGeom>
        <a:solidFill>
          <a:srgbClr val="5B687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Assessment Report</a:t>
          </a:r>
        </a:p>
      </dsp:txBody>
      <dsp:txXfrm>
        <a:off x="90733" y="91209"/>
        <a:ext cx="2004874" cy="1677213"/>
      </dsp:txXfrm>
    </dsp:sp>
    <dsp:sp modelId="{DF09F254-DE14-4C0F-983A-99514562CE94}">
      <dsp:nvSpPr>
        <dsp:cNvPr id="0" name=""/>
        <dsp:cNvSpPr/>
      </dsp:nvSpPr>
      <dsp:spPr>
        <a:xfrm>
          <a:off x="2186340" y="2045023"/>
          <a:ext cx="3279511" cy="1858679"/>
        </a:xfrm>
        <a:prstGeom prst="rightArrow">
          <a:avLst>
            <a:gd name="adj1" fmla="val 75000"/>
            <a:gd name="adj2" fmla="val 50000"/>
          </a:avLst>
        </a:prstGeom>
        <a:solidFill>
          <a:srgbClr val="C28E0E">
            <a:alpha val="90000"/>
          </a:srgb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Performance relative to current metrics, departmental strategic goals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Faculty, student, alumni highlights</a:t>
          </a:r>
        </a:p>
      </dsp:txBody>
      <dsp:txXfrm>
        <a:off x="2186340" y="2277358"/>
        <a:ext cx="2582506" cy="1394009"/>
      </dsp:txXfrm>
    </dsp:sp>
    <dsp:sp modelId="{51927E5F-0220-41BC-9A0C-27BCB1FC22F4}">
      <dsp:nvSpPr>
        <dsp:cNvPr id="0" name=""/>
        <dsp:cNvSpPr/>
      </dsp:nvSpPr>
      <dsp:spPr>
        <a:xfrm>
          <a:off x="0" y="2045023"/>
          <a:ext cx="2186340" cy="1858679"/>
        </a:xfrm>
        <a:prstGeom prst="roundRect">
          <a:avLst/>
        </a:prstGeom>
        <a:solidFill>
          <a:srgbClr val="5B68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Departmental Report</a:t>
          </a:r>
        </a:p>
      </dsp:txBody>
      <dsp:txXfrm>
        <a:off x="90733" y="2135756"/>
        <a:ext cx="2004874" cy="1677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313340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1"/>
            <a:ext cx="7315200" cy="499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9E750-687F-0E4F-A903-61BAED6DFB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D8146A-7A14-2D45-81BB-35D19E5833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29791"/>
            <a:ext cx="10363200" cy="1470660"/>
          </a:xfrm>
        </p:spPr>
        <p:txBody>
          <a:bodyPr anchor="b">
            <a:noAutofit/>
          </a:bodyPr>
          <a:lstStyle>
            <a:lvl1pPr algn="ctr">
              <a:lnSpc>
                <a:spcPct val="70000"/>
              </a:lnSpc>
              <a:defRPr sz="66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9476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C5A06-FCAE-1C40-A8D3-0BBD310709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5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of point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84838"/>
            <a:ext cx="10972800" cy="944628"/>
          </a:xfrm>
        </p:spPr>
        <p:txBody>
          <a:bodyPr anchor="ctr"/>
          <a:lstStyle>
            <a:lvl1pPr algn="ctr">
              <a:lnSpc>
                <a:spcPct val="75000"/>
              </a:lnSpc>
              <a:defRPr/>
            </a:lvl1pPr>
          </a:lstStyle>
          <a:p>
            <a:r>
              <a:rPr lang="en-US" dirty="0"/>
              <a:t>Add proof point or impact statement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F6C46-15F3-B545-AF53-4A5BABBDCA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415F7-1044-4843-B9FC-8E959ADA4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56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6480"/>
            <a:ext cx="10972800" cy="3931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B70F-DCD0-D54A-BD5D-E81CDDC3D7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7F70C-86F4-134F-8C10-D4FF9CCFB7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89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5029200"/>
            <a:ext cx="10363200" cy="107949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5280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bg1"/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D608B2-F977-C342-BDCF-8C8C53437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6C502-F7A2-B649-93D3-6F8B2B3B63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8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4A96E-B733-CB43-9045-DC1DF5F24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D8D29A-A45B-BE44-BF92-8A753DAB6C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4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4011084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4011084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D19685-E6C2-6F47-86C1-DB0E76EAA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4400" y="1217293"/>
            <a:ext cx="6477000" cy="49549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FB968-0B12-7344-AEC6-27FEDE5F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14847B-4A03-4144-94DF-94EE79EBA9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6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1"/>
            <a:ext cx="7315200" cy="499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345E1-4030-C54F-A39B-8A46001EE4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98B1BA-5842-E04F-95E0-0200320A35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99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4434" y="1651561"/>
            <a:ext cx="6342017" cy="1941615"/>
          </a:xfrm>
        </p:spPr>
        <p:txBody>
          <a:bodyPr>
            <a:noAutofit/>
          </a:bodyPr>
          <a:lstStyle>
            <a:lvl1pPr algn="l">
              <a:lnSpc>
                <a:spcPct val="70000"/>
              </a:lnSpc>
              <a:defRPr sz="6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4434" y="3947161"/>
            <a:ext cx="5908766" cy="16110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02A37-CAA7-E74F-AF21-5A0BECEDB0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6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6290" y="3487783"/>
            <a:ext cx="2910053" cy="213105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86290" y="1456509"/>
            <a:ext cx="2910053" cy="18028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/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15B6F-8E35-E74A-B339-C0AFEBF01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55849A2-94BA-1643-87B8-69D3986EC4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20DFFD-E348-3041-AC32-740571E045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8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2360156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2985648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2985648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0D07C0-2DEA-6D45-A637-A9A2D193F6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47918F-8F26-1D47-BCE0-EB3E4421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36BDF-1148-C346-B5FD-EFA96FEA2A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6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423DBBA-DD7D-2547-BAF6-F4F71C9DAA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3B7D6-A895-5646-8E11-2F82872E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3FA54-62B2-B048-B49A-5A39921224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4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image"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9822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29791"/>
            <a:ext cx="10363200" cy="1470660"/>
          </a:xfrm>
        </p:spPr>
        <p:txBody>
          <a:bodyPr anchor="b">
            <a:noAutofit/>
          </a:bodyPr>
          <a:lstStyle>
            <a:lvl1pPr algn="ctr">
              <a:lnSpc>
                <a:spcPct val="70000"/>
              </a:lnSpc>
              <a:defRPr sz="66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42509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31374-4D10-B04C-B6ED-E0C93BD289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of point -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91371"/>
            <a:ext cx="10972800" cy="944628"/>
          </a:xfrm>
        </p:spPr>
        <p:txBody>
          <a:bodyPr anchor="ctr"/>
          <a:lstStyle>
            <a:lvl1pPr algn="ctr">
              <a:lnSpc>
                <a:spcPct val="75000"/>
              </a:lnSpc>
              <a:defRPr/>
            </a:lvl1pPr>
          </a:lstStyle>
          <a:p>
            <a:r>
              <a:rPr lang="en-US" dirty="0"/>
              <a:t>Add proof point or impact statement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0615A-16EF-E643-ABD5-43945DE1D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22984-1A09-A941-9772-594549BF2D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9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6480"/>
            <a:ext cx="10972800" cy="3931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49203-ADE1-364F-B985-1A88DDCDD6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CF06E-8B6D-AB4E-B4E9-FEB2BAB02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5029200"/>
            <a:ext cx="10363200" cy="107949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5280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CA0436-8AE1-C147-8A19-BDAE378EB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002D2-32F9-654A-8CD9-F94A57A0A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A8C8E-31CF-3F4E-A348-4E91370126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CD63-2D2B-EA4F-8694-AA2BBE1ADE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4011084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4011084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D19685-E6C2-6F47-86C1-DB0E76EAA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4400" y="1217293"/>
            <a:ext cx="6477000" cy="49549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2253C9-6737-084A-9CEA-2D1A0F1E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D20B4-1C6A-FB4B-8F18-525F113538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60400" y="1600200"/>
            <a:ext cx="10515600" cy="23368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8200" y="4140200"/>
            <a:ext cx="7493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6EC574B-B3F8-5B46-BA1E-ACBB7E5D35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181600"/>
            <a:ext cx="2222927" cy="1091791"/>
          </a:xfrm>
          <a:prstGeom prst="rect">
            <a:avLst/>
          </a:prstGeom>
        </p:spPr>
      </p:pic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06752AD-F113-904B-9717-7A7C26E4E148}"/>
              </a:ext>
            </a:extLst>
          </p:cNvPr>
          <p:cNvGrpSpPr/>
          <p:nvPr userDrawn="1"/>
        </p:nvGrpSpPr>
        <p:grpSpPr>
          <a:xfrm>
            <a:off x="-228600" y="-174213"/>
            <a:ext cx="12577633" cy="312274"/>
            <a:chOff x="-114301" y="6414255"/>
            <a:chExt cx="12577633" cy="457200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8F45605A-A23D-0846-BD73-E56B6FBB0F6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114301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DC67E661-0D1C-3E47-86E8-3CF8866E18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3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E099170-2201-9B4D-AEE5-9E4913E80C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69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AF2515E-203A-2744-AF30-98A3E103AD0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75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73F5939-8FD5-814D-8FD8-0FF6398DED1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82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14DA10F-F564-A745-AA04-1A7C2113A09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88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B8CA5D-F78D-E344-AA3F-D703669BC01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94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68FEB2C-71F9-4045-BD47-E380BD9D18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01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90382D9-8581-6547-BBD7-D6B44985AE6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07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FE839F79-7360-1B4F-890B-99E1A2CBE97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13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2DAE955-FECB-0743-850B-2A27F0AB20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919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67CCBDB-5351-324B-A8AF-4987D4A07B5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5426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F3D580D-D9B3-F442-8063-1EF20F60DA7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932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CD03F04-BB1F-C147-8B1F-7D17F4ABEF4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438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7CF558F7-6461-694D-BA56-59418CAB98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945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C0E3760-1268-2449-A452-9831273E5C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1451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945C49F-E125-D24D-B8E6-94BCA9D9A0F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957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F9B2BC3-7EB0-2F40-917E-28158216E0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4464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4F619B92-6030-9A40-9816-A1E06B0171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970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05D588B-D9FC-964E-97D2-EFC4D2FEBC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7476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12CC016-A955-DF40-9AB5-978EDDD931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982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4EAF1F4-5312-144F-B9C8-85EE5A9B51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0489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0829A287-7CD6-D547-A5CB-4C4F71D9B1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995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BA11D4DD-643C-654B-9F5D-82661F3BF74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501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7124B0F-4F27-0649-A749-529BA1AEE2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008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399614F-7A1A-C947-BD4C-404D73C213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514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87FDEFD7-EC15-3F4A-95A3-CFB2EF58C88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020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EF1143E-8875-3D4B-A777-545CCD7333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9527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1960E0F2-64ED-A248-9BE2-8729B1057F9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033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D071D3C-EE44-B84B-AFC3-648606C98D1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2539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76E4604C-BD77-8E42-B045-CC5774606A3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045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729868E-2C03-2A47-A894-83F15433C84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5552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1645BA5-F9F6-9342-A781-35DD1FF1FB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058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3E3921EF-6AF3-B54F-8CF8-59DCAEA9CA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564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6D0A632B-78A3-4D46-85C0-1A41CE280A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071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7CC54C7B-FF5A-4B45-9228-AB018E1B74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1577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41B48AB2-A581-884B-B94A-838C5D734DC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083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7C40014-0D45-384A-8945-DAC38B60419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4590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D2B2C5B3-C796-A045-BCF6-269D13F5FB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096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68495A8-9F01-654D-8DC7-EB7C00FAFAB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7602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D71E49B-DC1D-F14A-AFD6-3B8375AAA0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108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CA7F3B95-5C77-694A-9619-266E9F14C3B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0615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9A3CEFAC-F26A-7E47-8184-0D498490500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121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CB5C88C-D723-4143-90F5-66627BA7280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627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93272CA6-2601-B246-9F4B-1A4E4EBCE19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134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BE2ADB9A-5D64-9843-9F0A-41A54A1908A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6640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8C68607E-663A-D344-ACFD-547D8F2C00F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146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950B5F2-6DFB-3C49-8034-FBD689E01C0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9653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953370A2-4AB3-284C-8373-B373119132D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159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2FC9CA93-7FB0-D049-A5CE-DCE63E7A7A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2665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5E2B30D7-DA12-7543-9386-F6A647ED4C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171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4649E1AF-7797-AF47-A518-863D49811B2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5678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B04B1C5C-8ED6-0144-9FD9-83A86AE54D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184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7316E92E-8C7C-7944-B68A-EE630F0FE5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690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C48883C-8447-AD4B-85FE-7278996612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197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D1BBFD2-1CAA-1948-AA2C-E4EB024712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1703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8A768A4A-A75A-D649-81F9-6693F0B98AE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209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272E56ED-B1A7-8248-98F2-EF528EB2E2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4716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1DBD7C45-F4C3-354C-A265-0A1B1314254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7728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E1685990-5573-B945-B109-44A2BC0DE8D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0741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DC38B62A-BDF7-6749-90E4-3493D5EF903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753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2EE219A-E712-2B40-8480-82D91925EC5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766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CA3CA2A8-ADBE-5144-A8EE-27ACF7A6145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779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3231A83C-DB84-A943-874B-949A080CBB7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222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F91EF137-C47B-A642-99F7-8AD66DCDAB7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234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34A827C4-FF04-6E4E-9C4C-50ECD0F0D30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2247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2E98F0DC-D2A2-2347-A19C-790D27971CA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5260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7E22653C-F8B9-0841-9A68-1D1F10DA71D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8272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F66D2B96-9EA5-7C42-B0DD-185A575653A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285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D805A36E-47BB-EA42-A5B9-5F238E8C19D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791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9EC943A-0C1E-7E46-AD25-58FA90922CD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4297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82E93B14-0D2D-E148-8FDE-82A178F1657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804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8F12289A-5873-9342-87D0-36470985F2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7310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113CA7C4-BB94-794E-B915-8ECB955F2C5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816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6BCC5D78-CADD-604F-ADB2-6A759CB0A9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0323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609606C-B292-774A-B777-F98D3B4E34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829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380BC7CE-A94E-4448-B4F2-9D824D3A6F6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3335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E64EF46-376E-7E49-8E25-D52BD24E2E1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842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89C0A29-A2E9-0E45-B319-B2606665ED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348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9FBDF9B9-41AA-0340-9899-AA636DD34EF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854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491E8B6F-E11A-CF47-8F86-9398F92C6E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9360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E7044BC2-13F6-E740-AABE-7D4763768E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867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84AB7B08-35AE-0546-AEC9-8C7D439CB4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2373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37B60186-F452-FF45-9F94-4B6CD91A499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879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09419EAC-DCED-3E4C-AF05-88F15B856D8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38986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0058CFDE-37B3-CC4E-A97B-A5C131548A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6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E9A51A62-012F-EF44-8EA6-AD74ED0D6D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2274" y="6435038"/>
              <a:ext cx="0" cy="415636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87304279-91E7-AA47-A0A8-4DEF0BB4352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29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2F648B9A-0998-DD40-9BB5-FEF826D258F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35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D417485B-1D5B-8C4D-9ED9-E65ACBEFE74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41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FC8F82E2-93CD-5B45-8D8C-AB4B72A3421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47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28684D6-9B5A-0F42-9A4C-9A6C62DE65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54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7954162B-3D5C-7E43-B9BE-0403F18A01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60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6AD30203-045A-9142-9FD3-F8CC7669DBF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166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ED0767BD-CB05-7E43-AE32-DCEF3D37B21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4673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7465018B-B230-254C-BAE9-FF8C6D91BF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179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A25124FD-C3BF-344E-930C-3AF84B8360D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7685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60811C8F-C5CE-BF4F-A448-8B458A2CCE1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192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D79B0794-9AF0-A04F-B023-0D28BFF765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0698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51970B6E-9BB9-D744-820C-56FF43C6890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204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E0F7624B-47B9-3546-81B1-CA49DB20AE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3710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7F1A9D66-549F-7F49-A9E4-DB0042ED204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217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1D08B892-350C-674E-8370-52EB6FDD713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723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31E88BF3-B58E-BA41-8DCD-B7B87C35555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229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F10FB787-F20D-9247-B360-51F60B3F0BE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9736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15EFDDFE-46C1-D446-919B-55177FBE57D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242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FE872A0E-4821-3F49-AA49-0604652D348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2748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D5907F4C-9285-9F40-95CC-10AE6B1761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4255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424DBCC6-7007-BA4E-AF60-3721BCBA16B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761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4A36A726-6220-3C4E-B030-6B15AE77F28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7267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4BBE226E-D898-5642-B719-F641654856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773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814E3052-33AA-1447-A302-CCE5F1BE9B9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0280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4B9ADDF8-76E9-454B-A32C-4DCFA336A9C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786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0ACB5455-0BBA-D74D-A5B2-A0718BBD70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3292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0E2705C-98E0-064E-85AF-DAF23B667C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799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2A2DE935-6CA6-544D-9E34-DEA95076EFA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6305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DF2DA4E8-B4F9-804E-9D2B-4F497318D4E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811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9B10FB09-DF92-CC46-8FBF-D90F6A4E0C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9318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D3FEACAC-81DD-7D4B-BC70-5953D9FDCF2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824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57D30E94-A688-1549-9782-3F05BA5210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2330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7BFCBB6-0400-DD4D-9E35-607825F81B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836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12D7BDF5-7ED2-2949-9D92-329EBE0ED4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5343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B3A98E89-0BF5-8847-B386-7432515046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849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16049A11-032C-A24E-9856-83BA168603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8355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1257349B-A21E-4046-ADDE-D946EB8F312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862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B457BD14-1EA7-5144-AA60-A39EE43CA51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1368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1981E231-5851-554A-8363-E02150AE57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874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D7579F1-CC84-2445-8318-C3A68F9F427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4381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2C1B2EBB-DD81-614A-BFC5-C564BD4DADC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887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5DE16616-FD45-FC45-93F1-F1C65846597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93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999752C9-EBEC-AB4E-A891-E4D6401104E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899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46AD7C95-6FE8-0349-9650-EC0F95D47A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0406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F6FC262F-A89B-B448-8AD7-0C742F71F38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912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EFF2C6E0-0BA4-154D-BFCE-8B5C71283C3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3418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AC20C878-04C9-8D43-B83B-B794A34190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925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5E3AD1D6-B1FA-CD48-8AA3-6AF48AE8553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6431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0F9804AE-08BB-F243-9BA1-3ACDFABED0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937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6C4AEB57-7D51-8A4C-8509-07653E1121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9444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D3AE80C9-9826-6F42-A7E9-7A017BC4A35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950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9B75DF7F-396F-4042-BFCE-C850ABCD2C1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2456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C59E85F-E9ED-A44A-97E8-8059826A8D6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962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6EEB2C6-AD1A-4941-8EC3-CAAC8E1AC19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5469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43A12F96-D50C-8644-8DF5-1515BB1AB42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8481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DFB08E9C-9E30-794E-95B8-E0C0417192E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1494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E122277B-DEB6-9F44-BF8F-3CF435E621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507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D042AF25-0C23-E84F-9DBD-44C968A2E0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7519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EEB56C03-E839-9F41-9F9A-08F2ADABB8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0532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DD9274F3-D985-9F4B-9F7B-7F35D9CD738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975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86EAEBA7-5360-034F-9CA5-966C127D4BA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988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7A5C8F04-595F-9441-8914-0EFBCF8986C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000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FE038CF1-3DB2-994C-A048-A0D71DC9A57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013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ADF64F00-AAF8-444B-B742-18F4F023F9D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025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CF94C153-70FF-DB4B-A985-1CD7C3622BB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038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5CB8626B-7AD0-BA4E-A4DA-D35B107F0E5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3544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196C3629-34AF-C04A-A5E0-16C70151D5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051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89926C46-0FEA-384B-AD90-A2EB880C95A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6557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0A64098F-966E-CE4D-804E-731F426E26A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063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5348E61A-2AFA-1A4E-873F-4E934FD85BE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570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D98C14AD-0ABB-AB4C-BF4A-71BD3099AF3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076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625F72FA-B550-A040-9CD2-0A777DFD6FE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2582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C6C8AA4B-9C65-074F-BA02-02CBF4072E3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088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95779764-531F-C940-9D8A-503A2268E8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5595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B54006B3-AAD5-4241-B495-B9486D3649E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101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604038CF-EF8E-FC49-9785-84C9DB11C2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8607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4727D7D4-E692-0148-9E35-AF4786A1EEA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114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DD10B644-BE36-E845-866B-E39E1886980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1620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905E4089-220D-5443-AC27-08624959A5B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126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06811301-252D-5147-A72C-771E1E068D0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63332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E474725E-38D5-A244-A217-8C8087773413}"/>
              </a:ext>
            </a:extLst>
          </p:cNvPr>
          <p:cNvGrpSpPr/>
          <p:nvPr userDrawn="1"/>
        </p:nvGrpSpPr>
        <p:grpSpPr>
          <a:xfrm>
            <a:off x="-152400" y="6680200"/>
            <a:ext cx="12577633" cy="312274"/>
            <a:chOff x="-114301" y="6414255"/>
            <a:chExt cx="12577633" cy="457200"/>
          </a:xfrm>
        </p:grpSpPr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0ECFF44F-FA42-F04C-A9DB-77223FE1993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114301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BE005F42-4DD0-5244-9F53-52B76F7971E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3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08D71E9F-2C89-4946-8984-53A94704133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69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FEDE496E-3C84-844A-BB4F-F95CBAF167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75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6C0F040A-E825-0A41-B3C9-FA2B13C862D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82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A9F7A8FF-6B5F-1B4D-8446-C2870E6ED10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88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D152A4CB-EEA6-F845-AB54-857C0AB4D95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94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37B9CE08-E1C0-4248-AEE0-A36BB86826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01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B211BC8D-BF68-9745-B22D-9C989B89FC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07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5641D9A7-E20A-F94D-9BC4-58A00FA3A6A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13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3C1D8A28-C944-1D43-AC7A-2FB93B01DE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919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5D8A3B91-2DE8-D948-B609-9F82CF99291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5426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3F4565F9-959E-934D-B22C-2C0901EFF10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932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B20748DC-9499-834C-BE8E-D28373FE5C6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438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B8B0F83A-5EDA-304E-96B8-CC87B3402EE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945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CA7FAA38-43C2-364E-BB5A-D4BE1C0ADCA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1451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DBF0DBA4-E912-D842-A2D6-7699300145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957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80C52892-3664-6645-A0CC-DEFA3F33C5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4464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2E7DE0F9-2517-B240-A3FC-1628D7EAB9A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970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75B52E01-C0B3-8741-A20B-F21D661F63B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7476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20541A8-3B4A-C44B-A2EC-BF8ECCBFE0B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982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FB685C73-FE53-5D4C-B18F-37F8E7DF7A4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0489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06532A03-300E-E949-870B-173A782DA07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995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955151B-C98C-3445-858C-92927685F1A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501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DAB94065-3215-8747-9BC8-653CB83776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008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BA612103-FE3E-AB4E-A9FF-FCFE9A55E1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514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33A04A1A-C3A3-B049-BC4C-A0A9326157D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020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ADEF5E70-2231-2A42-88F6-A5AC54092B4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9527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77232523-0663-0A48-AE62-7A91E36E1A4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033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6FA2D802-3D11-E548-82BB-7F45DDC356E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2539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C93A8843-B350-9E47-9D10-B090D81D51B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045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67BD06D7-368F-A94D-91E0-CF1785A553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5552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8D2A7256-47A2-E343-A708-91ABF443624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058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5489709D-3FFA-D84F-A1B9-61BFA127C84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564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9F12C751-CB11-004C-9775-27F25A8145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071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D7BE60CD-C37B-624E-BF60-36ECA153FD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1577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6D331750-2D9E-FF44-B979-486E0B6007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083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6E32FD35-3703-DC49-8A20-F26AACD405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4590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C42B00EF-E18D-6143-96E5-4DE41C5D602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096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229E6E71-F499-4443-8D50-40673E2C9C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7602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BB6F79A-38E0-D440-9DA6-A5F348D0D6F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108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6EFCD3C6-4139-8549-9BD4-FE0E765EC2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0615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3991DFD3-0684-2642-BD37-CD50CD734DB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121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7CAEE35E-9241-1842-8CA2-F6E2CB2EC30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627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FB1EA5A4-5736-2248-8DBA-9D159039CD8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134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F9B4BD48-72B5-1C45-B764-AAC3208310F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6640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64772EAE-B4B0-9741-9566-3B5AEAEE042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146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A015E297-ACB2-3F41-B604-834E6CA3CC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9653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964E007B-100C-F246-82CE-BBEBC23E6A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159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7986EF84-0EF5-FF49-A9B4-F05A298F13F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2665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637EFCBB-51DB-A840-8C55-FF8EE0F5935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171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85003981-DEC2-5644-AA8D-ADB216987B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5678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D3D5D08F-8A7F-FD4A-93C7-E0E68C20B92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184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130720EB-776E-474A-8858-901EA9A96F4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690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9406D030-9797-6945-ABD5-87FAB76AD7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197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C9AFEA22-221F-DA40-A4BF-1602F24D20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1703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642F1CEA-A87C-7141-890D-90CF869189C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209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627891AF-221D-3542-AE40-6E07A211E7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4716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DB599A1C-9D84-D549-9E66-72F4C78E0A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7728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AE17B95D-191F-154B-B528-2BA58596EE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0741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16A8633E-0511-694E-B284-63CB80CCBD4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753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13F78B36-8CBC-9942-9E7D-816AB35861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766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6EF0E8B4-711C-7347-8CCA-A34C9F487A9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779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2AEC8472-7CA1-6B40-95CC-E039604F78C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222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E864BCC1-D61B-A04B-8B69-728257DBB8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234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C1F6BE05-0249-3F44-A2B3-E2544C1B4C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2247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13D030C2-F34C-644D-BA84-0B2DAD092B7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5260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9E8961F0-5907-A049-A1BC-A3F77B7305F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8272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543522E9-EF10-6B4E-8EB3-F753EF64868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285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32BBCD6A-643F-BC4D-95B0-14B371C2FE2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791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4F27D091-4E4A-3D41-A51C-36528A4122B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4297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17EFA085-8DC1-1A46-8EC2-C0EB85D99B8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804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F6AAF982-D895-694E-A6F7-402BC6E08AE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7310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0492CBAC-CA28-6745-A6CF-E11B855DE3D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816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5BFF2273-C6B5-E74C-A727-EE9FB510612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0323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D65B6624-548C-044D-8785-0128B31E708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829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B236C9D1-BDCE-344C-893D-E62DBB1DE8C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3335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C6FF13C2-D943-BA40-AF49-955C48AA8CF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842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F7F876F5-B040-6443-8A65-DE049D13F9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348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A2531F62-9678-3A4D-8404-503DEFC1F02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854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DA1BD6FA-9D27-7247-A7F0-2421133063D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9360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4DE7F8E2-5159-B547-831F-A095BC271B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867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521BB9A0-59D8-3C46-B691-7E9442CA84E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2373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E11C1F88-1318-6941-B4CF-15C83FC27E1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879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69FE4F5C-025E-7C41-8082-CD391DAA66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38986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CCDB73EF-B29B-E140-8153-BC741A2D9C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6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966B0A3D-3D3D-0A4F-8BAB-E6778206296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22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BBBB931B-6B85-6246-983D-3E36FE317FB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29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E89AF5B1-31E7-EE44-9B32-18A20AB0E3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35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EB2506E7-9B8F-9749-AB8C-56A1FD50F1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41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E9459944-D864-3940-8599-F60AB457BE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47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79E3B7A2-A153-AD43-B890-9B81EFDFAA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54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30E05F8A-E6BF-8C4A-A853-251803345C9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60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5D152AEF-4D9B-3F40-81DE-BAB1AD00FEB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166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2961F4A0-842D-9047-B476-DDF20B0BBE1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4673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40E05E8F-3694-314F-A4A8-7F97C868564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179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F726C8A8-66FA-BC45-9A13-C0D0B6987AE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7685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0E1F58DD-97AA-8A41-866D-13C0D4DA32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192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7D352A86-019B-1042-BF2B-2B55517B7A8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0698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3B76124F-FCC7-4C4C-91EA-55A82DC017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204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63FC21FC-3326-D04C-AEF2-E9E705A351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3710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EEF36135-2242-AC42-9245-398874C6D6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217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6C4ADC71-90C7-DB44-8850-F74818F6233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723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FE09FF3C-4A6F-1F43-93C9-C6BA7ABB69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229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DBA3C509-E367-E648-9F5A-41BB39A384A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9736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92B3030D-3E84-C847-B42F-5465FB78644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242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F15752E5-E5C0-5947-A0CD-EA05EE1848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2748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E374F223-CCF3-B94E-9AE0-4BAC1955E7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4255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9032B86F-59D6-F246-A4C3-B6524FFD2D6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761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9C99D623-5074-DD44-B543-18B9462B426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7267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ABD4858B-D146-0344-94C3-5CD2FACC3E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773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83606F7A-3CC8-7744-A8AC-807E891C0D6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0280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456F0983-F195-694F-A015-E7581048024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786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61F2413F-D529-2145-8AC9-A075088C56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3292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800896D6-C1E9-1945-A3A3-6F74B0A3F3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799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E7919EA9-7B11-BB4A-A138-8C133FBF7C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6305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F989C792-3156-8C46-8066-C8F6A90A55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811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BC0BFF60-21D6-0B4F-976F-69BF9EB421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9318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9CC334A0-6CA5-BC4D-BCDB-FE933CC41B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824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B94F3693-6D28-054A-B517-798CFBE154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2330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F587C1A4-7332-6147-AAD6-AFC27BF273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836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074E0474-F692-D64C-A277-11BF6F14D13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5343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1794DEEF-17E2-5744-B769-423CC2402CD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849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89E9371E-7872-5845-8D61-5C0906F7C0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8355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97235FE3-A7C0-4D47-BEF7-9EA74675ADA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862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E6838108-0209-B242-ADDF-8BE6E05A239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1368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FF1FF386-47D8-AB49-B076-E16317DB09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874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9D401158-7805-F643-9CE1-9C6748E0896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4381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5F951CA5-BC81-FA48-A303-C57862AF30C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887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942251C4-4334-7F4F-9186-C2B4901F5E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7393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588B5380-46EF-934B-BBF6-903C2C61B37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899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E5CF54AE-8AAB-8540-88AD-D4A3B9CC2B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0406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81D17A23-A0AC-D947-AFCA-E076E4FAD79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912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70B212C6-3256-FA4D-9C49-609EAA34A8D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3418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68AA7E40-CB5B-B341-A324-F2E31770CF2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925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1756703E-2FC8-D443-A52A-258E88061D3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6431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93D08E79-5BF6-194C-A4D5-D4D0B8019C9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937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5BFBD06E-D255-7941-A460-130912048C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9444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F93157AA-2922-F84B-B1D4-3B13BC19118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950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811E9221-25DC-ED45-A16B-A4D74422CA4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2456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A2322178-A9D2-9D43-AD94-DD7F183D38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962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BEFAA7D7-153F-794C-84FB-7F8E2539C0B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5469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15BBC34D-EF4A-C144-8802-D741880AE63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8481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C28F4BEC-4620-B542-BE89-12736FDC57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1494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146F7B25-8C72-3045-A3BA-722F5DA107B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507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16A0D71A-ACBF-FF4C-9552-B98EED6CFC3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7519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CFFA3882-2D6B-8843-8296-28C97C25E80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0532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FB9F67A1-36C3-EC48-8DD0-F174B9F2EA8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975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772EC972-2209-7647-B05B-A1FC7BA5428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988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85CF8ECF-40CC-E047-AC0B-8D48AC92093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000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5BBD19F5-7B23-214E-B070-E3672A36F51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013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D18B181E-E013-0C47-8B93-E602F27A11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025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2E89A8B4-A867-E342-88D6-F7DA661AAE1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038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22A94FA6-AB34-3F44-BCE2-52FFF6A9B98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3544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211E624D-2C8D-AB4D-AD39-CD293D5E73C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051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40FDBA2C-7B09-584B-BF79-CD22A3386E2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6557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FC0DD48F-71C1-1F4F-879F-1AC4A0DBD2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063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4F83775F-EE09-F948-A4D9-524D010A9DC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570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EF802501-8E55-004A-9AD7-A6FE798DEB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076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FBD95674-95B0-1648-83B5-3C3670B355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2582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CFB5EA9A-C5BC-F147-968B-5DD16271987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088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67F3E96A-BF9C-8647-A8E9-DCE13A6E5D7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5595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8A334B5B-C479-CD42-80EE-3F4DD9BC3A5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101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1C60A409-B2A3-0449-87C1-15FE8B88F02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8607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24E45A49-4989-3141-BAA9-C8974147A84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114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40A4B50A-FCF6-3449-8B93-0FABB094E16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1620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6F60C05F-A7CA-BE4B-9449-CE9C38BD97D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126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A9EA72C9-A623-2F45-8ADF-2712AC51D9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63332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3322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6" r:id="rId3"/>
  </p:sldLayoutIdLst>
  <p:hf sldNum="0" hdr="0" dt="0"/>
  <p:txStyles>
    <p:titleStyle>
      <a:lvl1pPr algn="l" defTabSz="1219170" rtl="0" eaLnBrk="1" latinLnBrk="0" hangingPunct="1">
        <a:lnSpc>
          <a:spcPts val="5333"/>
        </a:lnSpc>
        <a:spcBef>
          <a:spcPct val="0"/>
        </a:spcBef>
        <a:buNone/>
        <a:defRPr sz="6400" b="1" i="0" kern="800" cap="all" normalizeH="0" baseline="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 typeface="Arial"/>
        <a:buNone/>
        <a:defRPr sz="1867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B6F8AA-C60C-AB4B-AFF7-9D4A74B90AFB}"/>
              </a:ext>
            </a:extLst>
          </p:cNvPr>
          <p:cNvSpPr/>
          <p:nvPr userDrawn="1"/>
        </p:nvSpPr>
        <p:spPr>
          <a:xfrm>
            <a:off x="7952282" y="-10884"/>
            <a:ext cx="4315918" cy="60742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9843937" y="-2743200"/>
            <a:ext cx="3581400" cy="3581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19326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7667FD-54ED-E644-BC28-638C4FD43A7D}"/>
              </a:ext>
            </a:extLst>
          </p:cNvPr>
          <p:cNvSpPr/>
          <p:nvPr userDrawn="1"/>
        </p:nvSpPr>
        <p:spPr>
          <a:xfrm>
            <a:off x="-178557" y="-10884"/>
            <a:ext cx="8889274" cy="607422"/>
          </a:xfrm>
          <a:custGeom>
            <a:avLst/>
            <a:gdLst>
              <a:gd name="connsiteX0" fmla="*/ 0 w 8882743"/>
              <a:gd name="connsiteY0" fmla="*/ 0 h 1371600"/>
              <a:gd name="connsiteX1" fmla="*/ 8882743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2743"/>
              <a:gd name="connsiteY0" fmla="*/ 0 h 1371600"/>
              <a:gd name="connsiteX1" fmla="*/ 8080769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9274"/>
              <a:gd name="connsiteY0" fmla="*/ 770709 h 1371600"/>
              <a:gd name="connsiteX1" fmla="*/ 8087300 w 8889274"/>
              <a:gd name="connsiteY1" fmla="*/ 0 h 1371600"/>
              <a:gd name="connsiteX2" fmla="*/ 8889274 w 8889274"/>
              <a:gd name="connsiteY2" fmla="*/ 1371600 h 1371600"/>
              <a:gd name="connsiteX3" fmla="*/ 6531 w 8889274"/>
              <a:gd name="connsiteY3" fmla="*/ 1371600 h 1371600"/>
              <a:gd name="connsiteX4" fmla="*/ 0 w 8889274"/>
              <a:gd name="connsiteY4" fmla="*/ 770709 h 1371600"/>
              <a:gd name="connsiteX0" fmla="*/ 0 w 8889274"/>
              <a:gd name="connsiteY0" fmla="*/ 0 h 600891"/>
              <a:gd name="connsiteX1" fmla="*/ 8544500 w 8889274"/>
              <a:gd name="connsiteY1" fmla="*/ 6531 h 600891"/>
              <a:gd name="connsiteX2" fmla="*/ 8889274 w 8889274"/>
              <a:gd name="connsiteY2" fmla="*/ 600891 h 600891"/>
              <a:gd name="connsiteX3" fmla="*/ 6531 w 8889274"/>
              <a:gd name="connsiteY3" fmla="*/ 600891 h 600891"/>
              <a:gd name="connsiteX4" fmla="*/ 0 w 8889274"/>
              <a:gd name="connsiteY4" fmla="*/ 0 h 600891"/>
              <a:gd name="connsiteX0" fmla="*/ 0 w 8889274"/>
              <a:gd name="connsiteY0" fmla="*/ 6531 h 607422"/>
              <a:gd name="connsiteX1" fmla="*/ 8557563 w 8889274"/>
              <a:gd name="connsiteY1" fmla="*/ 0 h 607422"/>
              <a:gd name="connsiteX2" fmla="*/ 8889274 w 8889274"/>
              <a:gd name="connsiteY2" fmla="*/ 607422 h 607422"/>
              <a:gd name="connsiteX3" fmla="*/ 6531 w 8889274"/>
              <a:gd name="connsiteY3" fmla="*/ 607422 h 607422"/>
              <a:gd name="connsiteX4" fmla="*/ 0 w 8889274"/>
              <a:gd name="connsiteY4" fmla="*/ 6531 h 60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9274" h="607422">
                <a:moveTo>
                  <a:pt x="0" y="6531"/>
                </a:moveTo>
                <a:lnTo>
                  <a:pt x="8557563" y="0"/>
                </a:lnTo>
                <a:lnTo>
                  <a:pt x="8889274" y="607422"/>
                </a:lnTo>
                <a:lnTo>
                  <a:pt x="6531" y="607422"/>
                </a:lnTo>
                <a:lnTo>
                  <a:pt x="0" y="6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600" y="2286000"/>
            <a:ext cx="10972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  <a:p>
            <a:pPr lvl="1"/>
            <a:r>
              <a:rPr lang="en-US" dirty="0"/>
              <a:t>Second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0" name="Picture 179">
            <a:extLst>
              <a:ext uri="{FF2B5EF4-FFF2-40B4-BE49-F238E27FC236}">
                <a16:creationId xmlns:a16="http://schemas.microsoft.com/office/drawing/2014/main" id="{622FF1EC-339C-B449-8595-EA92A0E66CD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80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7" r:id="rId2"/>
    <p:sldLayoutId id="2147483661" r:id="rId3"/>
    <p:sldLayoutId id="2147483662" r:id="rId4"/>
    <p:sldLayoutId id="2147483663" r:id="rId5"/>
    <p:sldLayoutId id="2147483667" r:id="rId6"/>
    <p:sldLayoutId id="2147483668" r:id="rId7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5500" b="1" i="0" kern="1200" spc="-200" baseline="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274320" indent="-27432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274320" algn="l"/>
        </a:tabLst>
        <a:defRPr sz="36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34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32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4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ADFC9-EF72-3C4C-94E0-BD6A16B6B268}"/>
              </a:ext>
            </a:extLst>
          </p:cNvPr>
          <p:cNvSpPr/>
          <p:nvPr userDrawn="1"/>
        </p:nvSpPr>
        <p:spPr>
          <a:xfrm>
            <a:off x="0" y="545555"/>
            <a:ext cx="12192000" cy="588790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B6F8AA-C60C-AB4B-AFF7-9D4A74B90AFB}"/>
              </a:ext>
            </a:extLst>
          </p:cNvPr>
          <p:cNvSpPr/>
          <p:nvPr userDrawn="1"/>
        </p:nvSpPr>
        <p:spPr>
          <a:xfrm>
            <a:off x="7952282" y="-10884"/>
            <a:ext cx="4315918" cy="60742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9843937" y="-2743200"/>
            <a:ext cx="3581400" cy="3581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19326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7667FD-54ED-E644-BC28-638C4FD43A7D}"/>
              </a:ext>
            </a:extLst>
          </p:cNvPr>
          <p:cNvSpPr/>
          <p:nvPr userDrawn="1"/>
        </p:nvSpPr>
        <p:spPr>
          <a:xfrm>
            <a:off x="-178557" y="-10884"/>
            <a:ext cx="8889274" cy="607422"/>
          </a:xfrm>
          <a:custGeom>
            <a:avLst/>
            <a:gdLst>
              <a:gd name="connsiteX0" fmla="*/ 0 w 8882743"/>
              <a:gd name="connsiteY0" fmla="*/ 0 h 1371600"/>
              <a:gd name="connsiteX1" fmla="*/ 8882743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2743"/>
              <a:gd name="connsiteY0" fmla="*/ 0 h 1371600"/>
              <a:gd name="connsiteX1" fmla="*/ 8080769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9274"/>
              <a:gd name="connsiteY0" fmla="*/ 770709 h 1371600"/>
              <a:gd name="connsiteX1" fmla="*/ 8087300 w 8889274"/>
              <a:gd name="connsiteY1" fmla="*/ 0 h 1371600"/>
              <a:gd name="connsiteX2" fmla="*/ 8889274 w 8889274"/>
              <a:gd name="connsiteY2" fmla="*/ 1371600 h 1371600"/>
              <a:gd name="connsiteX3" fmla="*/ 6531 w 8889274"/>
              <a:gd name="connsiteY3" fmla="*/ 1371600 h 1371600"/>
              <a:gd name="connsiteX4" fmla="*/ 0 w 8889274"/>
              <a:gd name="connsiteY4" fmla="*/ 770709 h 1371600"/>
              <a:gd name="connsiteX0" fmla="*/ 0 w 8889274"/>
              <a:gd name="connsiteY0" fmla="*/ 0 h 600891"/>
              <a:gd name="connsiteX1" fmla="*/ 8544500 w 8889274"/>
              <a:gd name="connsiteY1" fmla="*/ 6531 h 600891"/>
              <a:gd name="connsiteX2" fmla="*/ 8889274 w 8889274"/>
              <a:gd name="connsiteY2" fmla="*/ 600891 h 600891"/>
              <a:gd name="connsiteX3" fmla="*/ 6531 w 8889274"/>
              <a:gd name="connsiteY3" fmla="*/ 600891 h 600891"/>
              <a:gd name="connsiteX4" fmla="*/ 0 w 8889274"/>
              <a:gd name="connsiteY4" fmla="*/ 0 h 600891"/>
              <a:gd name="connsiteX0" fmla="*/ 0 w 8889274"/>
              <a:gd name="connsiteY0" fmla="*/ 6531 h 607422"/>
              <a:gd name="connsiteX1" fmla="*/ 8557563 w 8889274"/>
              <a:gd name="connsiteY1" fmla="*/ 0 h 607422"/>
              <a:gd name="connsiteX2" fmla="*/ 8889274 w 8889274"/>
              <a:gd name="connsiteY2" fmla="*/ 607422 h 607422"/>
              <a:gd name="connsiteX3" fmla="*/ 6531 w 8889274"/>
              <a:gd name="connsiteY3" fmla="*/ 607422 h 607422"/>
              <a:gd name="connsiteX4" fmla="*/ 0 w 8889274"/>
              <a:gd name="connsiteY4" fmla="*/ 6531 h 60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9274" h="607422">
                <a:moveTo>
                  <a:pt x="0" y="6531"/>
                </a:moveTo>
                <a:lnTo>
                  <a:pt x="8557563" y="0"/>
                </a:lnTo>
                <a:lnTo>
                  <a:pt x="8889274" y="607422"/>
                </a:lnTo>
                <a:lnTo>
                  <a:pt x="6531" y="607422"/>
                </a:lnTo>
                <a:lnTo>
                  <a:pt x="0" y="6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600" y="2286000"/>
            <a:ext cx="10972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  <a:p>
            <a:pPr lvl="1"/>
            <a:r>
              <a:rPr lang="en-US" dirty="0"/>
              <a:t>Second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80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2E876CA2-84A4-CA4B-B6B6-45A80C02F25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5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5500" b="1" i="0" kern="1200" spc="-200" baseline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74320" indent="-27432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274320" algn="l"/>
        </a:tabLst>
        <a:defRPr sz="3600" kern="1200" spc="-50" baseline="0">
          <a:solidFill>
            <a:schemeClr val="bg1"/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3400" kern="1200" spc="-50" baseline="0">
          <a:solidFill>
            <a:schemeClr val="bg1"/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3200" kern="1200" spc="-50" baseline="0">
          <a:solidFill>
            <a:schemeClr val="bg1"/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400" kern="1200" spc="-50" baseline="0">
          <a:solidFill>
            <a:schemeClr val="bg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ADFC9-EF72-3C4C-94E0-BD6A16B6B268}"/>
              </a:ext>
            </a:extLst>
          </p:cNvPr>
          <p:cNvSpPr/>
          <p:nvPr userDrawn="1"/>
        </p:nvSpPr>
        <p:spPr>
          <a:xfrm>
            <a:off x="-1" y="526273"/>
            <a:ext cx="3984171" cy="5907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8918113" y="-3141612"/>
            <a:ext cx="4766843" cy="3581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100" y="1219326"/>
            <a:ext cx="3061063" cy="1066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5100" y="2455718"/>
            <a:ext cx="3061063" cy="339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rgbClr val="79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08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2E876CA2-84A4-CA4B-B6B6-45A80C02F2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59B9ECCA-1598-A248-873A-639362B39F50}"/>
              </a:ext>
            </a:extLst>
          </p:cNvPr>
          <p:cNvCxnSpPr/>
          <p:nvPr userDrawn="1"/>
        </p:nvCxnSpPr>
        <p:spPr>
          <a:xfrm>
            <a:off x="-16126" y="526274"/>
            <a:ext cx="12208126" cy="0"/>
          </a:xfrm>
          <a:prstGeom prst="line">
            <a:avLst/>
          </a:prstGeom>
          <a:ln>
            <a:solidFill>
              <a:srgbClr val="79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7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2" r:id="rId3"/>
    <p:sldLayoutId id="2147483714" r:id="rId4"/>
  </p:sldLayoutIdLst>
  <p:hf sldNum="0" hdr="0" dt="0"/>
  <p:txStyles>
    <p:titleStyle>
      <a:lvl1pPr algn="l" defTabSz="609585" rtl="0" eaLnBrk="1" latinLnBrk="0" hangingPunct="1">
        <a:lnSpc>
          <a:spcPct val="70000"/>
        </a:lnSpc>
        <a:spcBef>
          <a:spcPct val="0"/>
        </a:spcBef>
        <a:buNone/>
        <a:defRPr sz="3200" b="1" i="0" kern="1200" cap="all" spc="-200" baseline="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tabLst>
          <a:tab pos="274320" algn="l"/>
        </a:tabLst>
        <a:defRPr sz="2800" kern="1200" spc="-50" baseline="0">
          <a:solidFill>
            <a:schemeClr val="tx1"/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fw.edu/assessment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39B7-911A-9B46-960D-8FD4CEF7A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Academic Program Review Comprehensive Report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9F4C8-7DB9-D844-912F-EE958C745A0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February 4, 2018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EF232-F1DA-F146-97C4-F1F2B98A2E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D. Kent Johnson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6ACAB-4EC6-B34E-AF88-3488DDA6BE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6686" y="5867400"/>
            <a:ext cx="3494314" cy="470026"/>
          </a:xfrm>
        </p:spPr>
        <p:txBody>
          <a:bodyPr/>
          <a:lstStyle/>
          <a:p>
            <a:r>
              <a:rPr lang="en-US" dirty="0" smtClean="0"/>
              <a:t>Director of Assessment and Program Review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64BF3-A5AC-C34F-B5DE-12DFE325CA7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2019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F149B6-38B3-F849-81EE-EB60D0DD3B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Comprehensive Program Review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3900283"/>
              </p:ext>
            </p:extLst>
          </p:nvPr>
        </p:nvGraphicFramePr>
        <p:xfrm>
          <a:off x="1705510" y="1027416"/>
          <a:ext cx="5465852" cy="3904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938480" y="2126751"/>
            <a:ext cx="3263758" cy="1668730"/>
          </a:xfrm>
          <a:prstGeom prst="roundRect">
            <a:avLst/>
          </a:prstGeom>
          <a:solidFill>
            <a:srgbClr val="5B68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Comprehensive Program Review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(Year 7)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Timeline (OAA 16-2)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520787"/>
              </p:ext>
            </p:extLst>
          </p:nvPr>
        </p:nvGraphicFramePr>
        <p:xfrm>
          <a:off x="609600" y="2316163"/>
          <a:ext cx="109728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 initiated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2020–</a:t>
                      </a:r>
                      <a:r>
                        <a:rPr lang="en-US" baseline="0" dirty="0" smtClean="0"/>
                        <a:t> March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Planning</a:t>
                      </a:r>
                      <a:r>
                        <a:rPr lang="en-US" baseline="0" dirty="0" smtClean="0"/>
                        <a:t> Workshop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</a:t>
                      </a:r>
                      <a:r>
                        <a:rPr lang="en-US" baseline="0" dirty="0" smtClean="0"/>
                        <a:t> 2020 – April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 Study – Materials Collection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2019</a:t>
                      </a:r>
                      <a:r>
                        <a:rPr lang="en-US" baseline="0" dirty="0" smtClean="0"/>
                        <a:t> – December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 Study Report Draft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**November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</a:t>
                      </a:r>
                      <a:r>
                        <a:rPr lang="en-US" baseline="0" dirty="0" smtClean="0"/>
                        <a:t> and Contact Potential Peer Reviewers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</a:t>
                      </a:r>
                      <a:r>
                        <a:rPr lang="en-US" baseline="0" dirty="0" smtClean="0"/>
                        <a:t>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</a:t>
                      </a:r>
                      <a:r>
                        <a:rPr lang="en-US" baseline="0" dirty="0" smtClean="0"/>
                        <a:t> submits Self Study to Dean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Timeline (OAA 16-2)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635493"/>
              </p:ext>
            </p:extLst>
          </p:nvPr>
        </p:nvGraphicFramePr>
        <p:xfrm>
          <a:off x="609600" y="2316163"/>
          <a:ext cx="109728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Dean reviews report</a:t>
                      </a:r>
                      <a:r>
                        <a:rPr lang="en-US" baseline="0" dirty="0" smtClean="0"/>
                        <a:t> – submits comments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</a:t>
                      </a:r>
                      <a:r>
                        <a:rPr lang="en-US" baseline="0" dirty="0" smtClean="0"/>
                        <a:t> revises draft and submits final draft to dean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March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team campus visit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2020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Peer Review report Submitted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Self Study to</a:t>
                      </a:r>
                      <a:r>
                        <a:rPr lang="en-US" baseline="0" dirty="0" smtClean="0"/>
                        <a:t> Dean and VCAA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 meets with Dean and VCAA, Documentation</a:t>
                      </a:r>
                      <a:r>
                        <a:rPr lang="en-US" baseline="0" dirty="0" smtClean="0"/>
                        <a:t> provided to department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0698"/>
            <a:ext cx="10972800" cy="944628"/>
          </a:xfrm>
        </p:spPr>
        <p:txBody>
          <a:bodyPr/>
          <a:lstStyle/>
          <a:p>
            <a:r>
              <a:rPr lang="en-US" dirty="0" smtClean="0"/>
              <a:t>Report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8082"/>
            <a:ext cx="5384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Program Context</a:t>
            </a:r>
          </a:p>
          <a:p>
            <a:r>
              <a:rPr lang="en-US" sz="2400" dirty="0" smtClean="0"/>
              <a:t>History of Program</a:t>
            </a:r>
          </a:p>
          <a:p>
            <a:r>
              <a:rPr lang="en-US" sz="2400" dirty="0" smtClean="0"/>
              <a:t>Program demand</a:t>
            </a:r>
          </a:p>
          <a:p>
            <a:r>
              <a:rPr lang="en-US" sz="2400" dirty="0" smtClean="0"/>
              <a:t>Accreditations &amp; licensures</a:t>
            </a:r>
          </a:p>
          <a:p>
            <a:r>
              <a:rPr lang="en-US" sz="2400" dirty="0" smtClean="0"/>
              <a:t>Curriculum</a:t>
            </a:r>
          </a:p>
          <a:p>
            <a:r>
              <a:rPr lang="en-US" sz="2400" dirty="0" smtClean="0"/>
              <a:t>Major Program Changes since last year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8082"/>
            <a:ext cx="5384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Departmental profile (now from Departmental Reports)</a:t>
            </a:r>
          </a:p>
          <a:p>
            <a:r>
              <a:rPr lang="en-US" sz="2400" dirty="0" smtClean="0"/>
              <a:t>Degrees Awarded</a:t>
            </a:r>
          </a:p>
          <a:p>
            <a:r>
              <a:rPr lang="en-US" sz="2400" dirty="0" smtClean="0"/>
              <a:t>Number of majors and faculty</a:t>
            </a:r>
          </a:p>
          <a:p>
            <a:r>
              <a:rPr lang="en-US" sz="2400" dirty="0" smtClean="0"/>
              <a:t>Recruitment, Retention and Graduation Rates</a:t>
            </a:r>
          </a:p>
          <a:p>
            <a:r>
              <a:rPr lang="en-US" sz="2400" dirty="0" smtClean="0"/>
              <a:t>Graduation Efficiency, Student attrition, and Growth Trend Metrics and discussion</a:t>
            </a:r>
          </a:p>
          <a:p>
            <a:r>
              <a:rPr lang="en-US" sz="2400" dirty="0" smtClean="0"/>
              <a:t>Resources and budget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0698"/>
            <a:ext cx="10972800" cy="944628"/>
          </a:xfrm>
        </p:spPr>
        <p:txBody>
          <a:bodyPr/>
          <a:lstStyle/>
          <a:p>
            <a:r>
              <a:rPr lang="en-US" dirty="0" smtClean="0"/>
              <a:t>Report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8082"/>
            <a:ext cx="5384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Strategic Direction</a:t>
            </a:r>
          </a:p>
          <a:p>
            <a:r>
              <a:rPr lang="en-US" sz="2400" dirty="0" smtClean="0"/>
              <a:t>Goal alignment (department/college/university)</a:t>
            </a:r>
          </a:p>
          <a:p>
            <a:r>
              <a:rPr lang="en-US" sz="2400" dirty="0" smtClean="0"/>
              <a:t>Strategic planning alignment</a:t>
            </a:r>
          </a:p>
          <a:p>
            <a:r>
              <a:rPr lang="en-US" sz="2400" dirty="0" smtClean="0"/>
              <a:t>Evidence of goal achievement</a:t>
            </a:r>
          </a:p>
          <a:p>
            <a:r>
              <a:rPr lang="en-US" sz="2400" dirty="0" smtClean="0"/>
              <a:t>Resources</a:t>
            </a:r>
          </a:p>
          <a:p>
            <a:r>
              <a:rPr lang="en-US" sz="2400" dirty="0" smtClean="0"/>
              <a:t>What needs have not been met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8082"/>
            <a:ext cx="5384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Student Learning</a:t>
            </a:r>
          </a:p>
          <a:p>
            <a:r>
              <a:rPr lang="en-US" sz="2400" dirty="0" smtClean="0"/>
              <a:t>Summary of Assessment Plan – (can use sections 1-3 in reporting template) as basis for discussion</a:t>
            </a:r>
          </a:p>
          <a:p>
            <a:r>
              <a:rPr lang="en-US" sz="2400" dirty="0" smtClean="0"/>
              <a:t>Assessment Findings</a:t>
            </a:r>
          </a:p>
          <a:p>
            <a:r>
              <a:rPr lang="en-US" sz="2400" dirty="0" smtClean="0"/>
              <a:t>How have assessment findings been used</a:t>
            </a:r>
          </a:p>
          <a:p>
            <a:r>
              <a:rPr lang="en-US" sz="2400" dirty="0" smtClean="0"/>
              <a:t>Based on assessment findings what resources are needed to improve student learning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0698"/>
            <a:ext cx="10972800" cy="944628"/>
          </a:xfrm>
        </p:spPr>
        <p:txBody>
          <a:bodyPr/>
          <a:lstStyle/>
          <a:p>
            <a:r>
              <a:rPr lang="en-US" dirty="0" smtClean="0"/>
              <a:t>Report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8082"/>
            <a:ext cx="5384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Faculty</a:t>
            </a:r>
          </a:p>
          <a:p>
            <a:r>
              <a:rPr lang="en-US" sz="2400" dirty="0" smtClean="0"/>
              <a:t>Faculty Accomplishments</a:t>
            </a:r>
          </a:p>
          <a:p>
            <a:r>
              <a:rPr lang="en-US" sz="2400" dirty="0" smtClean="0"/>
              <a:t>Evaluation of faculty across all appointment categories in terms of qualifications, teaching, research/scholarship/creative endeavor, and service/engagement. How does the current staffing impact program delivery</a:t>
            </a:r>
          </a:p>
          <a:p>
            <a:r>
              <a:rPr lang="en-US" sz="2400" dirty="0" smtClean="0"/>
              <a:t>Evaluate support for faculty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8082"/>
            <a:ext cx="5384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Students/Alumni</a:t>
            </a:r>
          </a:p>
          <a:p>
            <a:r>
              <a:rPr lang="en-US" sz="2400" dirty="0" smtClean="0"/>
              <a:t>Significant student accomplishments</a:t>
            </a:r>
          </a:p>
          <a:p>
            <a:r>
              <a:rPr lang="en-US" sz="2400" dirty="0" smtClean="0"/>
              <a:t>Significant alumni accomplishments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Other Comments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5-Year Improvement/Maintenance Plan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www.pfw.edu/assessment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 Reports</a:t>
            </a:r>
          </a:p>
          <a:p>
            <a:r>
              <a:rPr lang="en-US" dirty="0" smtClean="0"/>
              <a:t>Departmental Reports</a:t>
            </a:r>
          </a:p>
          <a:p>
            <a:r>
              <a:rPr lang="en-US" dirty="0" smtClean="0"/>
              <a:t>Departmental Strategic Plan (if completed) or Unit Goals.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-9 Cover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Basic Black and Gold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Basic Dark background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6-9 Thirds Pictures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6110</TotalTime>
  <Words>378</Words>
  <Application>Microsoft Office PowerPoint</Application>
  <PresentationFormat>Widescreen</PresentationFormat>
  <Paragraphs>95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ヒラギノ角ゴ Pro W3</vt:lpstr>
      <vt:lpstr>16-9 Cover</vt:lpstr>
      <vt:lpstr>16-9 Basic Black and Gold</vt:lpstr>
      <vt:lpstr>16-9 Basic Dark background</vt:lpstr>
      <vt:lpstr>16-9 Thirds Pictures</vt:lpstr>
      <vt:lpstr>Academic Program Review Comprehensive Report</vt:lpstr>
      <vt:lpstr>PowerPoint Presentation</vt:lpstr>
      <vt:lpstr>Timeline (OAA 16-2)</vt:lpstr>
      <vt:lpstr>Timeline (OAA 16-2)</vt:lpstr>
      <vt:lpstr>Report Format</vt:lpstr>
      <vt:lpstr>Report Format</vt:lpstr>
      <vt:lpstr>Report Format</vt:lpstr>
      <vt:lpstr>Appendices</vt:lpstr>
    </vt:vector>
  </TitlesOfParts>
  <Manager/>
  <Company>Purdue University Fort Wayne</Company>
  <LinksUpToDate>false</LinksUpToDate>
  <SharedDoc>false</SharedDoc>
  <HyperlinkBase>pfw.edu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Jamee Urrea</dc:creator>
  <cp:keywords/>
  <dc:description/>
  <cp:lastModifiedBy>Kent Johnson</cp:lastModifiedBy>
  <cp:revision>440</cp:revision>
  <cp:lastPrinted>2011-01-24T02:49:42Z</cp:lastPrinted>
  <dcterms:created xsi:type="dcterms:W3CDTF">2011-06-30T15:04:08Z</dcterms:created>
  <dcterms:modified xsi:type="dcterms:W3CDTF">2020-09-09T14:33:11Z</dcterms:modified>
  <cp:category/>
</cp:coreProperties>
</file>