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  <p:sldMasterId id="2147483664" r:id="rId3"/>
    <p:sldMasterId id="2147483666" r:id="rId4"/>
  </p:sldMasterIdLst>
  <p:sldIdLst>
    <p:sldId id="258" r:id="rId5"/>
    <p:sldId id="259" r:id="rId6"/>
    <p:sldId id="257" r:id="rId7"/>
    <p:sldId id="260" r:id="rId8"/>
    <p:sldId id="264" r:id="rId9"/>
    <p:sldId id="263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20" y="13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7F72733-E05F-424E-96D7-5E588ED5C8CD}" type="doc">
      <dgm:prSet loTypeId="urn:microsoft.com/office/officeart/2005/8/layout/pyramid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43312ED-2D07-4B1C-8888-8BEDFA11D17F}">
      <dgm:prSet phldrT="[Text]" custT="1"/>
      <dgm:spPr>
        <a:solidFill>
          <a:srgbClr val="1A3F83"/>
        </a:solidFill>
      </dgm:spPr>
      <dgm:t>
        <a:bodyPr/>
        <a:lstStyle/>
        <a:p>
          <a:r>
            <a:rPr lang="en-US" sz="1400" dirty="0" smtClean="0">
              <a:latin typeface="Arial Narrow Bold" panose="020B0706020202030204" pitchFamily="34" charset="0"/>
            </a:rPr>
            <a:t>Annual Assessment Reports</a:t>
          </a:r>
        </a:p>
      </dgm:t>
    </dgm:pt>
    <dgm:pt modelId="{F44424F9-EA2E-4579-AE5A-BD2A1E2A7F47}" type="parTrans" cxnId="{F2152DB4-3CA9-4387-B72E-5D536DB1881E}">
      <dgm:prSet/>
      <dgm:spPr/>
      <dgm:t>
        <a:bodyPr/>
        <a:lstStyle/>
        <a:p>
          <a:endParaRPr lang="en-US"/>
        </a:p>
      </dgm:t>
    </dgm:pt>
    <dgm:pt modelId="{890E56FB-0D09-459A-A024-B92DF2E52BD4}" type="sibTrans" cxnId="{F2152DB4-3CA9-4387-B72E-5D536DB1881E}">
      <dgm:prSet/>
      <dgm:spPr/>
      <dgm:t>
        <a:bodyPr/>
        <a:lstStyle/>
        <a:p>
          <a:endParaRPr lang="en-US"/>
        </a:p>
      </dgm:t>
    </dgm:pt>
    <dgm:pt modelId="{01F84C3A-225C-45F8-B2BC-93D28F790B47}">
      <dgm:prSet phldrT="[Text]" custT="1"/>
      <dgm:spPr>
        <a:solidFill>
          <a:srgbClr val="1A3F83"/>
        </a:solidFill>
      </dgm:spPr>
      <dgm:t>
        <a:bodyPr/>
        <a:lstStyle/>
        <a:p>
          <a:r>
            <a:rPr lang="en-US" sz="1400" dirty="0" smtClean="0">
              <a:latin typeface="Arial Narrow Bold" panose="020B0706020202030204" pitchFamily="34" charset="0"/>
            </a:rPr>
            <a:t>Annual Department Report</a:t>
          </a:r>
          <a:endParaRPr lang="en-US" sz="1400" dirty="0">
            <a:latin typeface="Arial Narrow Bold" panose="020B0706020202030204" pitchFamily="34" charset="0"/>
          </a:endParaRPr>
        </a:p>
      </dgm:t>
    </dgm:pt>
    <dgm:pt modelId="{181AF559-B3B2-4A9B-8717-0B4258696BBC}" type="parTrans" cxnId="{FE8BBFDE-0E24-4000-8929-368AC4C994ED}">
      <dgm:prSet/>
      <dgm:spPr/>
      <dgm:t>
        <a:bodyPr/>
        <a:lstStyle/>
        <a:p>
          <a:endParaRPr lang="en-US"/>
        </a:p>
      </dgm:t>
    </dgm:pt>
    <dgm:pt modelId="{ACA9E869-3505-4F1B-8BE8-E0E5DEE49428}" type="sibTrans" cxnId="{FE8BBFDE-0E24-4000-8929-368AC4C994ED}">
      <dgm:prSet/>
      <dgm:spPr/>
      <dgm:t>
        <a:bodyPr/>
        <a:lstStyle/>
        <a:p>
          <a:endParaRPr lang="en-US"/>
        </a:p>
      </dgm:t>
    </dgm:pt>
    <dgm:pt modelId="{F28853B4-A891-4C7F-A6AB-723119C4BE6A}">
      <dgm:prSet phldrT="[Text]" custT="1"/>
      <dgm:spPr>
        <a:solidFill>
          <a:srgbClr val="9B9B9C"/>
        </a:solidFill>
      </dgm:spPr>
      <dgm:t>
        <a:bodyPr/>
        <a:lstStyle/>
        <a:p>
          <a:endParaRPr lang="en-US" sz="1600" dirty="0" smtClean="0"/>
        </a:p>
        <a:p>
          <a:r>
            <a:rPr lang="en-US" sz="1600" b="1" dirty="0" smtClean="0">
              <a:solidFill>
                <a:schemeClr val="tx1"/>
              </a:solidFill>
              <a:latin typeface="Arial Narrow Bold" panose="020B0706020202030204" pitchFamily="34" charset="0"/>
            </a:rPr>
            <a:t>Program Review</a:t>
          </a:r>
        </a:p>
        <a:p>
          <a:r>
            <a:rPr lang="en-US" sz="1600" b="1" dirty="0" smtClean="0">
              <a:solidFill>
                <a:schemeClr val="tx1"/>
              </a:solidFill>
              <a:latin typeface="Arial Narrow Bold" panose="020B0706020202030204" pitchFamily="34" charset="0"/>
            </a:rPr>
            <a:t>7 year Cycle</a:t>
          </a:r>
        </a:p>
      </dgm:t>
    </dgm:pt>
    <dgm:pt modelId="{AB74222F-045C-4E48-BF6C-AAE8BC70E0B4}" type="parTrans" cxnId="{6C04A11C-AE11-49FC-8CB0-CF8314267409}">
      <dgm:prSet/>
      <dgm:spPr/>
      <dgm:t>
        <a:bodyPr/>
        <a:lstStyle/>
        <a:p>
          <a:endParaRPr lang="en-US"/>
        </a:p>
      </dgm:t>
    </dgm:pt>
    <dgm:pt modelId="{9F818E54-601D-408B-A324-4D227BCEAFF9}" type="sibTrans" cxnId="{6C04A11C-AE11-49FC-8CB0-CF8314267409}">
      <dgm:prSet/>
      <dgm:spPr/>
      <dgm:t>
        <a:bodyPr/>
        <a:lstStyle/>
        <a:p>
          <a:endParaRPr lang="en-US"/>
        </a:p>
      </dgm:t>
    </dgm:pt>
    <dgm:pt modelId="{417D02B3-B706-439A-8829-2F4367DE4F28}">
      <dgm:prSet phldrT="[Text]" custT="1"/>
      <dgm:spPr>
        <a:solidFill>
          <a:srgbClr val="1A3F83"/>
        </a:solidFill>
      </dgm:spPr>
      <dgm:t>
        <a:bodyPr/>
        <a:lstStyle/>
        <a:p>
          <a:r>
            <a:rPr lang="en-US" sz="1400" dirty="0" smtClean="0">
              <a:latin typeface="Arial Narrow Bold" panose="020B0706020202030204" pitchFamily="34" charset="0"/>
            </a:rPr>
            <a:t>Department Profiles</a:t>
          </a:r>
          <a:endParaRPr lang="en-US" sz="1400" dirty="0">
            <a:latin typeface="Arial Narrow Bold" panose="020B0706020202030204" pitchFamily="34" charset="0"/>
          </a:endParaRPr>
        </a:p>
      </dgm:t>
    </dgm:pt>
    <dgm:pt modelId="{D64CD7C2-1B5C-446E-A91F-8296230EBEBE}" type="parTrans" cxnId="{D200E497-E4EC-4B1A-A899-BAC330AA652C}">
      <dgm:prSet/>
      <dgm:spPr/>
      <dgm:t>
        <a:bodyPr/>
        <a:lstStyle/>
        <a:p>
          <a:endParaRPr lang="en-US"/>
        </a:p>
      </dgm:t>
    </dgm:pt>
    <dgm:pt modelId="{AB7AF69C-D06D-4CCC-BDD2-98FA0585AB1E}" type="sibTrans" cxnId="{D200E497-E4EC-4B1A-A899-BAC330AA652C}">
      <dgm:prSet/>
      <dgm:spPr/>
      <dgm:t>
        <a:bodyPr/>
        <a:lstStyle/>
        <a:p>
          <a:endParaRPr lang="en-US"/>
        </a:p>
      </dgm:t>
    </dgm:pt>
    <dgm:pt modelId="{BF131568-52CD-48BF-B6F6-80DC5EC78F89}" type="pres">
      <dgm:prSet presAssocID="{27F72733-E05F-424E-96D7-5E588ED5C8CD}" presName="compositeShape" presStyleCnt="0">
        <dgm:presLayoutVars>
          <dgm:chMax val="9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17CA3A9-589F-45EF-83A3-F48815BD13C2}" type="pres">
      <dgm:prSet presAssocID="{27F72733-E05F-424E-96D7-5E588ED5C8CD}" presName="triangle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01D744-A4C1-4D81-BA90-0237DCCC2D41}" type="pres">
      <dgm:prSet presAssocID="{27F72733-E05F-424E-96D7-5E588ED5C8CD}" presName="triangle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D6D7775-DDC0-4CBC-8D72-6103A04011D9}" type="pres">
      <dgm:prSet presAssocID="{27F72733-E05F-424E-96D7-5E588ED5C8CD}" presName="triangle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AE9D9E1-ED77-4B85-96CC-645F40295348}" type="pres">
      <dgm:prSet presAssocID="{27F72733-E05F-424E-96D7-5E588ED5C8CD}" presName="triangle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07FB51-FB9C-47E2-8747-D908AEC7B37B}" type="presOf" srcId="{01F84C3A-225C-45F8-B2BC-93D28F790B47}" destId="{5401D744-A4C1-4D81-BA90-0237DCCC2D41}" srcOrd="0" destOrd="0" presId="urn:microsoft.com/office/officeart/2005/8/layout/pyramid4"/>
    <dgm:cxn modelId="{6C04A11C-AE11-49FC-8CB0-CF8314267409}" srcId="{27F72733-E05F-424E-96D7-5E588ED5C8CD}" destId="{F28853B4-A891-4C7F-A6AB-723119C4BE6A}" srcOrd="2" destOrd="0" parTransId="{AB74222F-045C-4E48-BF6C-AAE8BC70E0B4}" sibTransId="{9F818E54-601D-408B-A324-4D227BCEAFF9}"/>
    <dgm:cxn modelId="{DBCB24F7-443D-47A4-BD80-2B2D67E3FEC7}" type="presOf" srcId="{243312ED-2D07-4B1C-8888-8BEDFA11D17F}" destId="{517CA3A9-589F-45EF-83A3-F48815BD13C2}" srcOrd="0" destOrd="0" presId="urn:microsoft.com/office/officeart/2005/8/layout/pyramid4"/>
    <dgm:cxn modelId="{37FC49E2-939E-4FE9-A49D-ACBA3574D7B9}" type="presOf" srcId="{417D02B3-B706-439A-8829-2F4367DE4F28}" destId="{9AE9D9E1-ED77-4B85-96CC-645F40295348}" srcOrd="0" destOrd="0" presId="urn:microsoft.com/office/officeart/2005/8/layout/pyramid4"/>
    <dgm:cxn modelId="{F2152DB4-3CA9-4387-B72E-5D536DB1881E}" srcId="{27F72733-E05F-424E-96D7-5E588ED5C8CD}" destId="{243312ED-2D07-4B1C-8888-8BEDFA11D17F}" srcOrd="0" destOrd="0" parTransId="{F44424F9-EA2E-4579-AE5A-BD2A1E2A7F47}" sibTransId="{890E56FB-0D09-459A-A024-B92DF2E52BD4}"/>
    <dgm:cxn modelId="{FE8BBFDE-0E24-4000-8929-368AC4C994ED}" srcId="{27F72733-E05F-424E-96D7-5E588ED5C8CD}" destId="{01F84C3A-225C-45F8-B2BC-93D28F790B47}" srcOrd="1" destOrd="0" parTransId="{181AF559-B3B2-4A9B-8717-0B4258696BBC}" sibTransId="{ACA9E869-3505-4F1B-8BE8-E0E5DEE49428}"/>
    <dgm:cxn modelId="{D200E497-E4EC-4B1A-A899-BAC330AA652C}" srcId="{27F72733-E05F-424E-96D7-5E588ED5C8CD}" destId="{417D02B3-B706-439A-8829-2F4367DE4F28}" srcOrd="3" destOrd="0" parTransId="{D64CD7C2-1B5C-446E-A91F-8296230EBEBE}" sibTransId="{AB7AF69C-D06D-4CCC-BDD2-98FA0585AB1E}"/>
    <dgm:cxn modelId="{0610073C-3ECA-48F3-9C07-B263BFCFCD3A}" type="presOf" srcId="{F28853B4-A891-4C7F-A6AB-723119C4BE6A}" destId="{FD6D7775-DDC0-4CBC-8D72-6103A04011D9}" srcOrd="0" destOrd="0" presId="urn:microsoft.com/office/officeart/2005/8/layout/pyramid4"/>
    <dgm:cxn modelId="{4F61657C-28D5-4DA9-87E0-F89D1112B1A7}" type="presOf" srcId="{27F72733-E05F-424E-96D7-5E588ED5C8CD}" destId="{BF131568-52CD-48BF-B6F6-80DC5EC78F89}" srcOrd="0" destOrd="0" presId="urn:microsoft.com/office/officeart/2005/8/layout/pyramid4"/>
    <dgm:cxn modelId="{D4A70C70-9554-4913-A0BB-CB41BE52978F}" type="presParOf" srcId="{BF131568-52CD-48BF-B6F6-80DC5EC78F89}" destId="{517CA3A9-589F-45EF-83A3-F48815BD13C2}" srcOrd="0" destOrd="0" presId="urn:microsoft.com/office/officeart/2005/8/layout/pyramid4"/>
    <dgm:cxn modelId="{E953642A-3B15-4974-8D4E-F22F749B0989}" type="presParOf" srcId="{BF131568-52CD-48BF-B6F6-80DC5EC78F89}" destId="{5401D744-A4C1-4D81-BA90-0237DCCC2D41}" srcOrd="1" destOrd="0" presId="urn:microsoft.com/office/officeart/2005/8/layout/pyramid4"/>
    <dgm:cxn modelId="{75C8F9E1-0BA8-4E45-8FBA-56EB53E88614}" type="presParOf" srcId="{BF131568-52CD-48BF-B6F6-80DC5EC78F89}" destId="{FD6D7775-DDC0-4CBC-8D72-6103A04011D9}" srcOrd="2" destOrd="0" presId="urn:microsoft.com/office/officeart/2005/8/layout/pyramid4"/>
    <dgm:cxn modelId="{AA2D84CB-71EA-4F9D-8CE0-E68395D1541E}" type="presParOf" srcId="{BF131568-52CD-48BF-B6F6-80DC5EC78F89}" destId="{9AE9D9E1-ED77-4B85-96CC-645F40295348}" srcOrd="3" destOrd="0" presId="urn:microsoft.com/office/officeart/2005/8/layout/pyramid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17CA3A9-589F-45EF-83A3-F48815BD13C2}">
      <dsp:nvSpPr>
        <dsp:cNvPr id="0" name=""/>
        <dsp:cNvSpPr/>
      </dsp:nvSpPr>
      <dsp:spPr>
        <a:xfrm>
          <a:off x="2032000" y="0"/>
          <a:ext cx="2032000" cy="2032000"/>
        </a:xfrm>
        <a:prstGeom prst="triangle">
          <a:avLst/>
        </a:prstGeom>
        <a:solidFill>
          <a:srgbClr val="1A3F8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 Narrow Bold" panose="020B0706020202030204" pitchFamily="34" charset="0"/>
            </a:rPr>
            <a:t>Annual Assessment Reports</a:t>
          </a:r>
        </a:p>
      </dsp:txBody>
      <dsp:txXfrm>
        <a:off x="2540000" y="1016000"/>
        <a:ext cx="1016000" cy="1016000"/>
      </dsp:txXfrm>
    </dsp:sp>
    <dsp:sp modelId="{5401D744-A4C1-4D81-BA90-0237DCCC2D41}">
      <dsp:nvSpPr>
        <dsp:cNvPr id="0" name=""/>
        <dsp:cNvSpPr/>
      </dsp:nvSpPr>
      <dsp:spPr>
        <a:xfrm>
          <a:off x="1016000" y="2032000"/>
          <a:ext cx="2032000" cy="2032000"/>
        </a:xfrm>
        <a:prstGeom prst="triangle">
          <a:avLst/>
        </a:prstGeom>
        <a:solidFill>
          <a:srgbClr val="1A3F8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 Narrow Bold" panose="020B0706020202030204" pitchFamily="34" charset="0"/>
            </a:rPr>
            <a:t>Annual Department Report</a:t>
          </a:r>
          <a:endParaRPr lang="en-US" sz="1400" kern="1200" dirty="0">
            <a:latin typeface="Arial Narrow Bold" panose="020B0706020202030204" pitchFamily="34" charset="0"/>
          </a:endParaRPr>
        </a:p>
      </dsp:txBody>
      <dsp:txXfrm>
        <a:off x="1524000" y="3048000"/>
        <a:ext cx="1016000" cy="1016000"/>
      </dsp:txXfrm>
    </dsp:sp>
    <dsp:sp modelId="{FD6D7775-DDC0-4CBC-8D72-6103A04011D9}">
      <dsp:nvSpPr>
        <dsp:cNvPr id="0" name=""/>
        <dsp:cNvSpPr/>
      </dsp:nvSpPr>
      <dsp:spPr>
        <a:xfrm rot="10800000">
          <a:off x="2032000" y="2032000"/>
          <a:ext cx="2032000" cy="2032000"/>
        </a:xfrm>
        <a:prstGeom prst="triangle">
          <a:avLst/>
        </a:prstGeom>
        <a:solidFill>
          <a:srgbClr val="9B9B9C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 smtClean="0"/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Arial Narrow Bold" panose="020B0706020202030204" pitchFamily="34" charset="0"/>
            </a:rPr>
            <a:t>Program Review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b="1" kern="1200" dirty="0" smtClean="0">
              <a:solidFill>
                <a:schemeClr val="tx1"/>
              </a:solidFill>
              <a:latin typeface="Arial Narrow Bold" panose="020B0706020202030204" pitchFamily="34" charset="0"/>
            </a:rPr>
            <a:t>7 year Cycle</a:t>
          </a:r>
        </a:p>
      </dsp:txBody>
      <dsp:txXfrm rot="10800000">
        <a:off x="2540000" y="2032000"/>
        <a:ext cx="1016000" cy="1016000"/>
      </dsp:txXfrm>
    </dsp:sp>
    <dsp:sp modelId="{9AE9D9E1-ED77-4B85-96CC-645F40295348}">
      <dsp:nvSpPr>
        <dsp:cNvPr id="0" name=""/>
        <dsp:cNvSpPr/>
      </dsp:nvSpPr>
      <dsp:spPr>
        <a:xfrm>
          <a:off x="3048000" y="2032000"/>
          <a:ext cx="2032000" cy="2032000"/>
        </a:xfrm>
        <a:prstGeom prst="triangle">
          <a:avLst/>
        </a:prstGeom>
        <a:solidFill>
          <a:srgbClr val="1A3F83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kern="1200" dirty="0" smtClean="0">
              <a:latin typeface="Arial Narrow Bold" panose="020B0706020202030204" pitchFamily="34" charset="0"/>
            </a:rPr>
            <a:t>Department Profiles</a:t>
          </a:r>
          <a:endParaRPr lang="en-US" sz="1400" kern="1200" dirty="0">
            <a:latin typeface="Arial Narrow Bold" panose="020B0706020202030204" pitchFamily="34" charset="0"/>
          </a:endParaRPr>
        </a:p>
      </dsp:txBody>
      <dsp:txXfrm>
        <a:off x="3556000" y="3048000"/>
        <a:ext cx="1016000" cy="1016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4">
  <dgm:title val=""/>
  <dgm:desc val=""/>
  <dgm:catLst>
    <dgm:cat type="pyramid" pri="4000"/>
    <dgm:cat type="relationship" pri="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varLst>
      <dgm:chMax val="9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4">
        <dgm:choose name="Name2">
          <dgm:if name="Name3" axis="ch" ptType="node" func="cnt" op="equ" val="1">
            <dgm:constrLst>
              <dgm:constr type="primFontSz" for="ch" ptType="node" op="equ" val="65"/>
              <dgm:constr type="t" for="ch" forName="triangle1"/>
              <dgm:constr type="l" for="ch" forName="triangle1"/>
              <dgm:constr type="h" for="ch" forName="triangle1" refType="h"/>
              <dgm:constr type="w" for="ch" forName="triangle1" refType="h"/>
            </dgm:constrLst>
          </dgm:if>
          <dgm:else name="Name4">
            <dgm:constrLst>
              <dgm:constr type="primFontSz" for="ch" ptType="node" op="equ" val="65"/>
              <dgm:constr type="t" for="ch" forName="triangle1"/>
              <dgm:constr type="l" for="ch" forName="triangle1" refType="h" fact="0.25"/>
              <dgm:constr type="h" for="ch" forName="triangle1" refType="h" fact="0.5"/>
              <dgm:constr type="w" for="ch" forName="triangle1" refType="h" fact="0.5"/>
              <dgm:constr type="t" for="ch" forName="triangle2" refType="h" fact="0.5"/>
              <dgm:constr type="l" for="ch" forName="triangle2"/>
              <dgm:constr type="h" for="ch" forName="triangle2" refType="h" fact="0.5"/>
              <dgm:constr type="w" for="ch" forName="triangle2" refType="h" fact="0.5"/>
              <dgm:constr type="t" for="ch" forName="triangle3" refType="h" fact="0.5"/>
              <dgm:constr type="l" for="ch" forName="triangle3" refType="h" fact="0.25"/>
              <dgm:constr type="h" for="ch" forName="triangle3" refType="h" fact="0.5"/>
              <dgm:constr type="w" for="ch" forName="triangle3" refType="h" fact="0.5"/>
              <dgm:constr type="t" for="ch" forName="triangle4" refType="h" fact="0.5"/>
              <dgm:constr type="l" for="ch" forName="triangle4" refType="h" fact="0.5"/>
              <dgm:constr type="h" for="ch" forName="triangle4" refType="h" fact="0.5"/>
              <dgm:constr type="w" for="ch" forName="triangle4" refType="h" fact="0.5"/>
            </dgm:constrLst>
          </dgm:else>
        </dgm:choose>
      </dgm:if>
      <dgm:else name="Name5">
        <dgm:constrLst>
          <dgm:constr type="primFontSz" for="ch" ptType="node" op="equ" val="65"/>
          <dgm:constr type="t" for="ch" forName="triangle1"/>
          <dgm:constr type="l" for="ch" forName="triangle1" refType="h" fact="0.33"/>
          <dgm:constr type="h" for="ch" forName="triangle1" refType="h" fact="0.33"/>
          <dgm:constr type="w" for="ch" forName="triangle1" refType="h" fact="0.33"/>
          <dgm:constr type="t" for="ch" forName="triangle2" refType="h" fact="0.33"/>
          <dgm:constr type="l" for="ch" forName="triangle2" refType="h" fact="0.165"/>
          <dgm:constr type="h" for="ch" forName="triangle2" refType="h" fact="0.33"/>
          <dgm:constr type="w" for="ch" forName="triangle2" refType="h" fact="0.33"/>
          <dgm:constr type="t" for="ch" forName="triangle3" refType="h" fact="0.33"/>
          <dgm:constr type="l" for="ch" forName="triangle3" refType="h" fact="0.33"/>
          <dgm:constr type="h" for="ch" forName="triangle3" refType="h" fact="0.33"/>
          <dgm:constr type="w" for="ch" forName="triangle3" refType="h" fact="0.33"/>
          <dgm:constr type="t" for="ch" forName="triangle4" refType="h" fact="0.33"/>
          <dgm:constr type="l" for="ch" forName="triangle4" refType="h" fact="0.495"/>
          <dgm:constr type="h" for="ch" forName="triangle4" refType="h" fact="0.33"/>
          <dgm:constr type="w" for="ch" forName="triangle4" refType="h" fact="0.33"/>
          <dgm:constr type="t" for="ch" forName="triangle5" refType="h" fact="0.66"/>
          <dgm:constr type="l" for="ch" forName="triangle5"/>
          <dgm:constr type="h" for="ch" forName="triangle5" refType="h" fact="0.33"/>
          <dgm:constr type="w" for="ch" forName="triangle5" refType="h" fact="0.33"/>
          <dgm:constr type="t" for="ch" forName="triangle6" refType="h" fact="0.66"/>
          <dgm:constr type="l" for="ch" forName="triangle6" refType="h" fact="0.165"/>
          <dgm:constr type="h" for="ch" forName="triangle6" refType="h" fact="0.33"/>
          <dgm:constr type="w" for="ch" forName="triangle6" refType="h" fact="0.33"/>
          <dgm:constr type="t" for="ch" forName="triangle7" refType="h" fact="0.66"/>
          <dgm:constr type="l" for="ch" forName="triangle7" refType="h" fact="0.33"/>
          <dgm:constr type="h" for="ch" forName="triangle7" refType="h" fact="0.33"/>
          <dgm:constr type="w" for="ch" forName="triangle7" refType="h" fact="0.33"/>
          <dgm:constr type="t" for="ch" forName="triangle8" refType="h" fact="0.66"/>
          <dgm:constr type="l" for="ch" forName="triangle8" refType="h" fact="0.495"/>
          <dgm:constr type="h" for="ch" forName="triangle8" refType="h" fact="0.33"/>
          <dgm:constr type="w" for="ch" forName="triangle8" refType="h" fact="0.33"/>
          <dgm:constr type="t" for="ch" forName="triangle9" refType="h" fact="0.66"/>
          <dgm:constr type="l" for="ch" forName="triangle9" refType="h" fact="0.66"/>
          <dgm:constr type="h" for="ch" forName="triangle9" refType="h" fact="0.33"/>
          <dgm:constr type="w" for="ch" forName="triangle9" refType="h" fact="0.33"/>
        </dgm:constrLst>
      </dgm:else>
    </dgm:choose>
    <dgm:ruleLst/>
    <dgm:choose name="Name6">
      <dgm:if name="Name7" axis="ch" ptType="node" func="cnt" op="gte" val="1">
        <dgm:layoutNode name="triangle1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8"/>
    </dgm:choose>
    <dgm:choose name="Name9">
      <dgm:if name="Name10" axis="ch" ptType="node" func="cnt" op="gte" val="2">
        <dgm:layoutNode name="triangle2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1">
            <dgm:if name="Name12" func="var" arg="dir" op="equ" val="norm">
              <dgm:presOf axis="ch desOrSelf" ptType="node node" st="2 1" cnt="1 0"/>
            </dgm:if>
            <dgm:else name="Name13">
              <dgm:presOf axis="ch desOrSelf" ptType="node node" st="4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3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4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14">
            <dgm:if name="Name15" func="var" arg="dir" op="equ" val="norm">
              <dgm:presOf axis="ch desOrSelf" ptType="node node" st="4 1" cnt="1 0"/>
            </dgm:if>
            <dgm:else name="Name16">
              <dgm:presOf axis="ch desOrSelf" ptType="node node" st="2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17"/>
    </dgm:choose>
    <dgm:choose name="Name18">
      <dgm:if name="Name19" axis="ch" ptType="node" func="cnt" op="gte" val="5">
        <dgm:layoutNode name="triangle5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0">
            <dgm:if name="Name21" func="var" arg="dir" op="equ" val="norm">
              <dgm:presOf axis="ch desOrSelf" ptType="node node" st="5 1" cnt="1 0"/>
            </dgm:if>
            <dgm:else name="Name22">
              <dgm:presOf axis="ch desOrSelf" ptType="node node" st="9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6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3">
            <dgm:if name="Name24" func="var" arg="dir" op="equ" val="norm">
              <dgm:presOf axis="ch desOrSelf" ptType="node node" st="6 1" cnt="1 0"/>
            </dgm:if>
            <dgm:else name="Name25">
              <dgm:presOf axis="ch desOrSelf" ptType="node node" st="8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7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presOf axis="ch desOrSelf" ptType="node node" st="7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8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rot="180" type="triangle" r:blip="">
            <dgm:adjLst/>
          </dgm:shape>
          <dgm:choose name="Name26">
            <dgm:if name="Name27" func="var" arg="dir" op="equ" val="norm">
              <dgm:presOf axis="ch desOrSelf" ptType="node node" st="8 1" cnt="1 0"/>
            </dgm:if>
            <dgm:else name="Name28">
              <dgm:presOf axis="ch desOrSelf" ptType="node node" st="6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triangle9" styleLbl="node1">
          <dgm:varLst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triangle" r:blip="">
            <dgm:adjLst/>
          </dgm:shape>
          <dgm:choose name="Name29">
            <dgm:if name="Name30" func="var" arg="dir" op="equ" val="norm">
              <dgm:presOf axis="ch desOrSelf" ptType="node node" st="9 1" cnt="1 0"/>
            </dgm:if>
            <dgm:else name="Name31">
              <dgm:presOf axis="ch desOrSelf" ptType="node node" st="5 1" cnt="1 0"/>
            </dgm:else>
          </dgm:choose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2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0421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65557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4058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485499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4667" y="6578600"/>
            <a:ext cx="5029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 Narrow"/>
                <a:cs typeface="Arial Narrow"/>
              </a:rPr>
              <a:t>IPFW is an Equal Opportunity/Equal Access University</a:t>
            </a:r>
            <a:r>
              <a:rPr lang="en-US" sz="800" dirty="0">
                <a:solidFill>
                  <a:prstClr val="black"/>
                </a:solidFill>
              </a:rPr>
              <a:t>.</a:t>
            </a:r>
          </a:p>
        </p:txBody>
      </p:sp>
      <p:pic>
        <p:nvPicPr>
          <p:cNvPr id="4" name="Picture 3" descr="09-c-powerpoint_image13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36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99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09-c-powerpoint_image1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2301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60710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09-c-powerpoint_image1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1364"/>
            <a:ext cx="12192000" cy="6836636"/>
          </a:xfrm>
          <a:prstGeom prst="rect">
            <a:avLst/>
          </a:prstGeom>
        </p:spPr>
      </p:pic>
      <p:sp>
        <p:nvSpPr>
          <p:cNvPr id="3" name="TextBox 2"/>
          <p:cNvSpPr txBox="1"/>
          <p:nvPr userDrawn="1"/>
        </p:nvSpPr>
        <p:spPr>
          <a:xfrm>
            <a:off x="84667" y="6578600"/>
            <a:ext cx="5029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white"/>
                </a:solidFill>
                <a:latin typeface="Arial Narrow"/>
                <a:cs typeface="Arial Narrow"/>
              </a:rPr>
              <a:t>IPFW is an Equal Opportunity/Equal Access University</a:t>
            </a:r>
            <a:r>
              <a:rPr lang="en-US" sz="800" dirty="0">
                <a:solidFill>
                  <a:prstClr val="white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20216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 userDrawn="1"/>
        </p:nvSpPr>
        <p:spPr>
          <a:xfrm>
            <a:off x="84667" y="6578600"/>
            <a:ext cx="50292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sz="800" dirty="0">
                <a:solidFill>
                  <a:prstClr val="black"/>
                </a:solidFill>
                <a:latin typeface="Arial Narrow"/>
                <a:cs typeface="Arial Narrow"/>
              </a:rPr>
              <a:t>IPFW is an Equal Opportunity/Equal Access University</a:t>
            </a:r>
            <a:r>
              <a:rPr lang="en-US" sz="800" dirty="0">
                <a:solidFill>
                  <a:prstClr val="black"/>
                </a:solidFill>
              </a:rPr>
              <a:t>.</a:t>
            </a:r>
          </a:p>
        </p:txBody>
      </p:sp>
      <p:pic>
        <p:nvPicPr>
          <p:cNvPr id="4" name="Picture 3" descr="09-c-powerpoint_image13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36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43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ind657-my.sharepoint.com/personal/modryi_ipfw_edu/_layouts/15/onedrive.aspx?slrid=204b1f9e-00a2-4000-791b-c62048778a1c&amp;id=/personal/modryi_ipfw_edu/Documents/Annual+Program+2017-2018&amp;FolderCTID=0x0120002BF48F750E9B9F43A60B4429FBDD7A36" TargetMode="Externa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/>
        </p:nvSpPr>
        <p:spPr>
          <a:xfrm>
            <a:off x="1996664" y="4426812"/>
            <a:ext cx="7954835" cy="7438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0000" lnSpcReduction="20000"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Academic Program </a:t>
            </a:r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Review </a:t>
            </a:r>
          </a:p>
          <a:p>
            <a:r>
              <a:rPr lang="en-US" dirty="0" smtClean="0">
                <a:solidFill>
                  <a:srgbClr val="000000"/>
                </a:solidFill>
                <a:latin typeface="Arial"/>
                <a:cs typeface="Arial"/>
              </a:rPr>
              <a:t>Annual Departmental Report </a:t>
            </a:r>
            <a:r>
              <a:rPr lang="en-US" dirty="0">
                <a:solidFill>
                  <a:srgbClr val="000000"/>
                </a:solidFill>
                <a:latin typeface="Arial"/>
                <a:cs typeface="Arial"/>
              </a:rPr>
              <a:t>Workshop 2017</a:t>
            </a:r>
          </a:p>
        </p:txBody>
      </p:sp>
      <p:sp>
        <p:nvSpPr>
          <p:cNvPr id="3" name="Subtitle 2"/>
          <p:cNvSpPr>
            <a:spLocks noGrp="1"/>
          </p:cNvSpPr>
          <p:nvPr/>
        </p:nvSpPr>
        <p:spPr>
          <a:xfrm>
            <a:off x="2771345" y="5213082"/>
            <a:ext cx="6400800" cy="519321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00ABE6"/>
                </a:solidFill>
                <a:latin typeface="Arial"/>
                <a:cs typeface="Arial"/>
              </a:rPr>
              <a:t>D. Kent Johnson, </a:t>
            </a:r>
            <a:r>
              <a:rPr lang="en-US" sz="2800" dirty="0" smtClean="0">
                <a:solidFill>
                  <a:srgbClr val="00ABE6"/>
                </a:solidFill>
                <a:latin typeface="Arial"/>
                <a:cs typeface="Arial"/>
              </a:rPr>
              <a:t>Director of Assessment</a:t>
            </a:r>
          </a:p>
          <a:p>
            <a:r>
              <a:rPr lang="en-US" sz="2800" dirty="0" smtClean="0">
                <a:solidFill>
                  <a:srgbClr val="00ABE6"/>
                </a:solidFill>
                <a:latin typeface="Arial"/>
                <a:cs typeface="Arial"/>
              </a:rPr>
              <a:t>, Irah Modry-Caron, Director of Institutional Research</a:t>
            </a:r>
            <a:endParaRPr lang="en-US" sz="2800" dirty="0">
              <a:solidFill>
                <a:srgbClr val="00ABE6"/>
              </a:solidFill>
              <a:latin typeface="Arial"/>
              <a:cs typeface="Arial"/>
            </a:endParaRPr>
          </a:p>
          <a:p>
            <a:endParaRPr lang="en-US" sz="2800" dirty="0">
              <a:solidFill>
                <a:srgbClr val="00ABE6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48305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>
            <a:spLocks noChangeAspect="1"/>
          </p:cNvSpPr>
          <p:nvPr/>
        </p:nvSpPr>
        <p:spPr>
          <a:xfrm>
            <a:off x="1542554" y="908689"/>
            <a:ext cx="9112194" cy="363176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defTabSz="457200"/>
            <a:r>
              <a:rPr lang="en-US" sz="2000" dirty="0">
                <a:solidFill>
                  <a:srgbClr val="000000"/>
                </a:solidFill>
                <a:latin typeface="Helvetica"/>
                <a:cs typeface="Helvetica"/>
              </a:rPr>
              <a:t>OAA 16-2 and 16-3 Outlined a new program  review process. </a:t>
            </a:r>
          </a:p>
          <a:p>
            <a:pPr defTabSz="457200"/>
            <a:endParaRPr lang="en-US" sz="20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defTabSz="457200"/>
            <a:r>
              <a:rPr lang="en-US" sz="2000" dirty="0" smtClean="0">
                <a:solidFill>
                  <a:srgbClr val="000000"/>
                </a:solidFill>
                <a:latin typeface="Helvetica"/>
                <a:cs typeface="Helvetica"/>
              </a:rPr>
              <a:t>The </a:t>
            </a:r>
            <a:r>
              <a:rPr lang="en-US" sz="2000" dirty="0">
                <a:solidFill>
                  <a:srgbClr val="000000"/>
                </a:solidFill>
                <a:latin typeface="Helvetica"/>
                <a:cs typeface="Helvetica"/>
              </a:rPr>
              <a:t>purpose of the review is:</a:t>
            </a:r>
          </a:p>
          <a:p>
            <a:pPr marL="914400" lvl="1" indent="-457200" defTabSz="457200">
              <a:buFont typeface="+mj-lt"/>
              <a:buAutoNum type="arabicPeriod"/>
            </a:pPr>
            <a:r>
              <a:rPr lang="en-US" sz="2000" dirty="0">
                <a:solidFill>
                  <a:srgbClr val="000000"/>
                </a:solidFill>
                <a:latin typeface="Helvetica"/>
                <a:cs typeface="Helvetica"/>
              </a:rPr>
              <a:t>Enhance academic program quality</a:t>
            </a:r>
          </a:p>
          <a:p>
            <a:pPr marL="914400" lvl="1" indent="-457200" defTabSz="457200">
              <a:buFont typeface="+mj-lt"/>
              <a:buAutoNum type="arabicPeriod"/>
            </a:pPr>
            <a:r>
              <a:rPr lang="en-US" sz="2000" dirty="0">
                <a:solidFill>
                  <a:srgbClr val="000000"/>
                </a:solidFill>
                <a:latin typeface="Helvetica"/>
                <a:cs typeface="Helvetica"/>
              </a:rPr>
              <a:t>Assure institutional accountability</a:t>
            </a:r>
          </a:p>
          <a:p>
            <a:pPr marL="914400" lvl="1" indent="-457200" defTabSz="457200">
              <a:buFont typeface="+mj-lt"/>
              <a:buAutoNum type="arabicPeriod"/>
            </a:pPr>
            <a:r>
              <a:rPr lang="en-US" sz="2000" dirty="0">
                <a:solidFill>
                  <a:srgbClr val="000000"/>
                </a:solidFill>
                <a:latin typeface="Helvetica"/>
                <a:cs typeface="Helvetica"/>
              </a:rPr>
              <a:t>Serve as the basis for planned </a:t>
            </a:r>
            <a:r>
              <a:rPr lang="en-US" sz="2000" dirty="0" smtClean="0">
                <a:solidFill>
                  <a:srgbClr val="000000"/>
                </a:solidFill>
                <a:latin typeface="Helvetica"/>
                <a:cs typeface="Helvetica"/>
              </a:rPr>
              <a:t>change</a:t>
            </a:r>
            <a:endParaRPr lang="en-US" sz="20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defTabSz="457200"/>
            <a:endParaRPr lang="en-US" sz="2000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defTabSz="457200"/>
            <a:r>
              <a:rPr lang="en-US" dirty="0" smtClean="0">
                <a:solidFill>
                  <a:srgbClr val="000000"/>
                </a:solidFill>
                <a:latin typeface="Helvetica"/>
                <a:cs typeface="Helvetica"/>
              </a:rPr>
              <a:t>Program Review is on a seven year cycle (professionally accredited programs can coordinate with accreditor)</a:t>
            </a:r>
          </a:p>
          <a:p>
            <a:pPr defTabSz="457200"/>
            <a:endParaRPr lang="en-US" dirty="0">
              <a:solidFill>
                <a:srgbClr val="000000"/>
              </a:solidFill>
              <a:latin typeface="Helvetica"/>
              <a:cs typeface="Helvetica"/>
            </a:endParaRPr>
          </a:p>
          <a:p>
            <a:pPr defTabSz="457200"/>
            <a:r>
              <a:rPr lang="en-US" b="1" dirty="0" smtClean="0">
                <a:solidFill>
                  <a:srgbClr val="000000"/>
                </a:solidFill>
                <a:latin typeface="Helvetica"/>
                <a:cs typeface="Helvetica"/>
              </a:rPr>
              <a:t>Annual Departmental Report </a:t>
            </a:r>
            <a:r>
              <a:rPr lang="en-US" dirty="0" smtClean="0">
                <a:solidFill>
                  <a:srgbClr val="000000"/>
                </a:solidFill>
                <a:latin typeface="Helvetica"/>
                <a:cs typeface="Helvetica"/>
              </a:rPr>
              <a:t>is one of three major annual reports in Program Review Framework</a:t>
            </a:r>
            <a:endParaRPr lang="en-US" dirty="0">
              <a:solidFill>
                <a:srgbClr val="000000"/>
              </a:solidFill>
              <a:latin typeface="Helvetica"/>
              <a:cs typeface="Helvetica"/>
            </a:endParaRP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42554" y="116420"/>
            <a:ext cx="9112194" cy="5889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200" dirty="0">
                <a:solidFill>
                  <a:prstClr val="black"/>
                </a:solidFill>
                <a:latin typeface="Arial"/>
                <a:cs typeface="Arial"/>
              </a:rPr>
              <a:t>Overview</a:t>
            </a:r>
          </a:p>
        </p:txBody>
      </p:sp>
      <p:cxnSp>
        <p:nvCxnSpPr>
          <p:cNvPr id="9" name="Straight Connector 8"/>
          <p:cNvCxnSpPr/>
          <p:nvPr/>
        </p:nvCxnSpPr>
        <p:spPr>
          <a:xfrm>
            <a:off x="3438770" y="730475"/>
            <a:ext cx="6650111" cy="0"/>
          </a:xfrm>
          <a:prstGeom prst="line">
            <a:avLst/>
          </a:prstGeom>
          <a:ln>
            <a:solidFill>
              <a:srgbClr val="F6B719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1656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905554" y="353684"/>
            <a:ext cx="394227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57200"/>
            <a:r>
              <a:rPr lang="en-US" sz="3600" dirty="0">
                <a:solidFill>
                  <a:prstClr val="white"/>
                </a:solidFill>
              </a:rPr>
              <a:t>Program Review Framework</a:t>
            </a:r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71104631"/>
              </p:ext>
            </p:extLst>
          </p:nvPr>
        </p:nvGraphicFramePr>
        <p:xfrm>
          <a:off x="1797169" y="226826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204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091462" y="116420"/>
            <a:ext cx="8056033" cy="5889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3200" dirty="0" smtClean="0">
                <a:solidFill>
                  <a:srgbClr val="FFFFFF"/>
                </a:solidFill>
                <a:latin typeface="Arial"/>
                <a:cs typeface="Arial"/>
              </a:rPr>
              <a:t>Annual Departmental Report</a:t>
            </a:r>
            <a:endParaRPr lang="en-US" sz="32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098623" y="756832"/>
            <a:ext cx="8039102" cy="3168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000" dirty="0" smtClean="0">
                <a:solidFill>
                  <a:prstClr val="white"/>
                </a:solidFill>
                <a:latin typeface="Arial"/>
                <a:cs typeface="Arial"/>
              </a:rPr>
              <a:t>Purpose</a:t>
            </a:r>
            <a:endParaRPr lang="en-US" sz="2000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438770" y="730475"/>
            <a:ext cx="665011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858519" y="2381064"/>
            <a:ext cx="851931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457200"/>
            <a:r>
              <a:rPr lang="en-US" dirty="0" smtClean="0">
                <a:solidFill>
                  <a:prstClr val="black"/>
                </a:solidFill>
              </a:rPr>
              <a:t>The Annual Departmental Report is an evaluation of departmental performance relative to institutional and departmental strategic goals.  Its purposes are both summative and formative.  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7759891"/>
              </p:ext>
            </p:extLst>
          </p:nvPr>
        </p:nvGraphicFramePr>
        <p:xfrm>
          <a:off x="1858519" y="3420516"/>
          <a:ext cx="8128000" cy="1833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Summative 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Formative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Evaluation of annual departmental performance relative to departmental strategic goals and institutionally driven enrollment performance metrics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Assessment of </a:t>
                      </a:r>
                      <a:r>
                        <a:rPr lang="en-US" baseline="0" dirty="0" smtClean="0"/>
                        <a:t>prior year performance focused on improving how and/or the extent to which planned actions contribute to achieving departmental strategic goals and enrollment goals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3555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091462" y="116420"/>
            <a:ext cx="8056033" cy="5889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3200" dirty="0" smtClean="0">
                <a:solidFill>
                  <a:srgbClr val="FFFFFF"/>
                </a:solidFill>
                <a:latin typeface="Arial"/>
                <a:cs typeface="Arial"/>
              </a:rPr>
              <a:t>Annual Departmental Report</a:t>
            </a:r>
            <a:endParaRPr lang="en-US" sz="32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098623" y="756832"/>
            <a:ext cx="8039102" cy="3168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000" dirty="0" smtClean="0">
                <a:solidFill>
                  <a:prstClr val="white"/>
                </a:solidFill>
                <a:latin typeface="Arial"/>
                <a:cs typeface="Arial"/>
              </a:rPr>
              <a:t>Outline</a:t>
            </a:r>
            <a:endParaRPr lang="en-US" sz="2000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438770" y="730475"/>
            <a:ext cx="665011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858519" y="2381064"/>
            <a:ext cx="851931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 defTabSz="457200">
              <a:buFont typeface="+mj-lt"/>
              <a:buAutoNum type="romanUcPeriod"/>
            </a:pPr>
            <a:r>
              <a:rPr lang="en-US" dirty="0" smtClean="0">
                <a:solidFill>
                  <a:prstClr val="black"/>
                </a:solidFill>
              </a:rPr>
              <a:t>Unit Goals/Progress Accomplishments (excludes EM Goals)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a. Unit Goal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b. Action </a:t>
            </a:r>
            <a:r>
              <a:rPr lang="en-US" dirty="0" smtClean="0">
                <a:solidFill>
                  <a:prstClr val="black"/>
                </a:solidFill>
              </a:rPr>
              <a:t>Items (planned activities to achieve goal)</a:t>
            </a:r>
            <a:endParaRPr lang="en-US" dirty="0" smtClean="0">
              <a:solidFill>
                <a:prstClr val="black"/>
              </a:solidFill>
            </a:endParaRP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c. </a:t>
            </a:r>
            <a:r>
              <a:rPr lang="en-US" dirty="0" smtClean="0">
                <a:solidFill>
                  <a:prstClr val="black"/>
                </a:solidFill>
              </a:rPr>
              <a:t>Evidence (results of activity)</a:t>
            </a:r>
            <a:endParaRPr lang="en-US" dirty="0" smtClean="0">
              <a:solidFill>
                <a:prstClr val="black"/>
              </a:solidFill>
            </a:endParaRP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d. </a:t>
            </a:r>
            <a:r>
              <a:rPr lang="en-US" dirty="0" smtClean="0">
                <a:solidFill>
                  <a:prstClr val="black"/>
                </a:solidFill>
              </a:rPr>
              <a:t>Discussion (analysis of performance relative to goals)</a:t>
            </a:r>
            <a:endParaRPr lang="en-US" dirty="0" smtClean="0">
              <a:solidFill>
                <a:prstClr val="black"/>
              </a:solidFill>
            </a:endParaRPr>
          </a:p>
          <a:p>
            <a:pPr marL="400050" indent="-400050" defTabSz="457200">
              <a:buFont typeface="+mj-lt"/>
              <a:buAutoNum type="romanUcPeriod" startAt="2"/>
            </a:pPr>
            <a:r>
              <a:rPr lang="en-US" dirty="0" smtClean="0">
                <a:solidFill>
                  <a:prstClr val="black"/>
                </a:solidFill>
              </a:rPr>
              <a:t>Program Viability (EM goals, plan, metrics, </a:t>
            </a:r>
            <a:r>
              <a:rPr lang="en-US" dirty="0" smtClean="0">
                <a:solidFill>
                  <a:prstClr val="black"/>
                </a:solidFill>
              </a:rPr>
              <a:t>performance)</a:t>
            </a:r>
            <a:endParaRPr lang="en-US" dirty="0" smtClean="0">
              <a:solidFill>
                <a:prstClr val="black"/>
              </a:solidFill>
            </a:endParaRP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a. Program Demand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b. Viability Metric Ratios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c. Retention Totals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d. Enrollment Management </a:t>
            </a:r>
            <a:r>
              <a:rPr lang="en-US" dirty="0" smtClean="0">
                <a:solidFill>
                  <a:prstClr val="black"/>
                </a:solidFill>
              </a:rPr>
              <a:t>Plan (Action Items are planned recruitment and 	retention activities)</a:t>
            </a:r>
            <a:endParaRPr lang="en-US" dirty="0" smtClean="0">
              <a:solidFill>
                <a:prstClr val="black"/>
              </a:solidFill>
            </a:endParaRP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e. Discussion. </a:t>
            </a:r>
          </a:p>
        </p:txBody>
      </p:sp>
    </p:spTree>
    <p:extLst>
      <p:ext uri="{BB962C8B-B14F-4D97-AF65-F5344CB8AC3E}">
        <p14:creationId xmlns:p14="http://schemas.microsoft.com/office/powerpoint/2010/main" val="189941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091462" y="116420"/>
            <a:ext cx="8056033" cy="5889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3200" dirty="0" smtClean="0">
                <a:solidFill>
                  <a:srgbClr val="FFFFFF"/>
                </a:solidFill>
                <a:latin typeface="Arial"/>
                <a:cs typeface="Arial"/>
              </a:rPr>
              <a:t>Annual Departmental Report</a:t>
            </a:r>
            <a:endParaRPr lang="en-US" sz="32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098623" y="756832"/>
            <a:ext cx="8039102" cy="3168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000" dirty="0" smtClean="0">
                <a:solidFill>
                  <a:prstClr val="white"/>
                </a:solidFill>
                <a:latin typeface="Arial"/>
                <a:cs typeface="Arial"/>
              </a:rPr>
              <a:t>Outline (cont.)</a:t>
            </a:r>
            <a:endParaRPr lang="en-US" sz="2000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438770" y="730475"/>
            <a:ext cx="665011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858518" y="2412870"/>
            <a:ext cx="8519311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00050" indent="-400050" defTabSz="457200">
              <a:buFont typeface="+mj-lt"/>
              <a:buAutoNum type="romanUcPeriod" startAt="3"/>
            </a:pPr>
            <a:r>
              <a:rPr lang="en-US" dirty="0" smtClean="0">
                <a:solidFill>
                  <a:prstClr val="black"/>
                </a:solidFill>
              </a:rPr>
              <a:t>Department Undergraduate Non-Dual Credit Hour Production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a. Total Unit Credit Hour Table</a:t>
            </a:r>
          </a:p>
          <a:p>
            <a:pPr defTabSz="457200"/>
            <a:r>
              <a:rPr lang="en-US" dirty="0">
                <a:solidFill>
                  <a:prstClr val="black"/>
                </a:solidFill>
              </a:rPr>
              <a:t>	</a:t>
            </a:r>
            <a:r>
              <a:rPr lang="en-US" dirty="0" smtClean="0">
                <a:solidFill>
                  <a:prstClr val="black"/>
                </a:solidFill>
              </a:rPr>
              <a:t>b. Discussion – Contribution of General Education, Service Credits, etc. to program 	viability</a:t>
            </a:r>
          </a:p>
          <a:p>
            <a:pPr marL="400050" indent="-400050" defTabSz="457200">
              <a:buFont typeface="+mj-lt"/>
              <a:buAutoNum type="romanUcPeriod" startAt="4"/>
            </a:pPr>
            <a:r>
              <a:rPr lang="en-US" dirty="0" smtClean="0">
                <a:solidFill>
                  <a:prstClr val="black"/>
                </a:solidFill>
              </a:rPr>
              <a:t>Individual Accomplishments </a:t>
            </a:r>
            <a:r>
              <a:rPr lang="en-US" dirty="0" smtClean="0">
                <a:solidFill>
                  <a:prstClr val="black"/>
                </a:solidFill>
              </a:rPr>
              <a:t>(Summary of Individual Accomplishments for all Program Faculty)</a:t>
            </a:r>
            <a:endParaRPr lang="en-US" dirty="0" smtClean="0">
              <a:solidFill>
                <a:prstClr val="black"/>
              </a:solidFill>
            </a:endParaRP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	a. Scholarship Creative </a:t>
            </a:r>
            <a:r>
              <a:rPr lang="en-US" dirty="0" smtClean="0">
                <a:solidFill>
                  <a:prstClr val="black"/>
                </a:solidFill>
              </a:rPr>
              <a:t>Endeavor - ex.</a:t>
            </a:r>
            <a:endParaRPr lang="en-US" dirty="0" smtClean="0">
              <a:solidFill>
                <a:prstClr val="black"/>
              </a:solidFill>
            </a:endParaRP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	b. Teaching and </a:t>
            </a:r>
            <a:r>
              <a:rPr lang="en-US" dirty="0" smtClean="0">
                <a:solidFill>
                  <a:prstClr val="black"/>
                </a:solidFill>
              </a:rPr>
              <a:t>Learning </a:t>
            </a:r>
            <a:endParaRPr lang="en-US" dirty="0" smtClean="0">
              <a:solidFill>
                <a:prstClr val="black"/>
              </a:solidFill>
            </a:endParaRPr>
          </a:p>
          <a:p>
            <a:pPr defTabSz="457200"/>
            <a:r>
              <a:rPr lang="en-US" dirty="0" smtClean="0">
                <a:solidFill>
                  <a:prstClr val="black"/>
                </a:solidFill>
              </a:rPr>
              <a:t>	c. </a:t>
            </a:r>
            <a:r>
              <a:rPr lang="en-US" dirty="0" smtClean="0">
                <a:solidFill>
                  <a:prstClr val="black"/>
                </a:solidFill>
              </a:rPr>
              <a:t>Service (Optional)</a:t>
            </a:r>
            <a:endParaRPr lang="en-US" dirty="0" smtClean="0">
              <a:solidFill>
                <a:prstClr val="black"/>
              </a:solidFill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6618792"/>
              </p:ext>
            </p:extLst>
          </p:nvPr>
        </p:nvGraphicFramePr>
        <p:xfrm>
          <a:off x="5959947" y="3988377"/>
          <a:ext cx="5020806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3602"/>
                <a:gridCol w="1673602"/>
                <a:gridCol w="1673602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Total Presentations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Total Publications</a:t>
                      </a:r>
                      <a:endParaRPr lang="en-US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200" dirty="0" smtClean="0"/>
                        <a:t>External Funding</a:t>
                      </a:r>
                      <a:endParaRPr lang="en-US" sz="12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7743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2091462" y="116420"/>
            <a:ext cx="8056033" cy="5889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3200" dirty="0" smtClean="0">
                <a:solidFill>
                  <a:srgbClr val="FFFFFF"/>
                </a:solidFill>
                <a:latin typeface="Arial"/>
                <a:cs typeface="Arial"/>
              </a:rPr>
              <a:t>Annual Departmental Report</a:t>
            </a:r>
            <a:endParaRPr lang="en-US" sz="3200" dirty="0">
              <a:solidFill>
                <a:srgbClr val="FFFFFF"/>
              </a:solidFill>
              <a:latin typeface="Arial"/>
              <a:cs typeface="Arial"/>
            </a:endParaRPr>
          </a:p>
        </p:txBody>
      </p:sp>
      <p:sp>
        <p:nvSpPr>
          <p:cNvPr id="3" name="Subtitle 2"/>
          <p:cNvSpPr txBox="1">
            <a:spLocks/>
          </p:cNvSpPr>
          <p:nvPr/>
        </p:nvSpPr>
        <p:spPr>
          <a:xfrm>
            <a:off x="2098623" y="756832"/>
            <a:ext cx="8039102" cy="31684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buNone/>
            </a:pPr>
            <a:r>
              <a:rPr lang="en-US" sz="2000" dirty="0" smtClean="0">
                <a:solidFill>
                  <a:prstClr val="white"/>
                </a:solidFill>
                <a:latin typeface="Arial"/>
                <a:cs typeface="Arial"/>
              </a:rPr>
              <a:t>Completing the Report</a:t>
            </a:r>
            <a:endParaRPr lang="en-US" sz="2000" dirty="0">
              <a:solidFill>
                <a:prstClr val="white"/>
              </a:solidFill>
              <a:latin typeface="Arial"/>
              <a:cs typeface="Arial"/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3438770" y="730475"/>
            <a:ext cx="6650111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858519" y="2381064"/>
            <a:ext cx="851931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US" dirty="0">
                <a:solidFill>
                  <a:prstClr val="black"/>
                </a:solidFill>
              </a:rPr>
              <a:t>One report per department will be prepared  </a:t>
            </a:r>
            <a:endParaRPr lang="en-US" dirty="0" smtClean="0">
              <a:solidFill>
                <a:prstClr val="black"/>
              </a:solidFill>
            </a:endParaRPr>
          </a:p>
          <a:p>
            <a:pPr defTabSz="457200"/>
            <a:endParaRPr lang="en-US" dirty="0" smtClean="0">
              <a:solidFill>
                <a:prstClr val="black"/>
              </a:solidFill>
            </a:endParaRPr>
          </a:p>
          <a:p>
            <a:pPr marL="285750" indent="-285750" defTabSz="457200">
              <a:buFont typeface="Arial" panose="020B0604020202020204" pitchFamily="34" charset="0"/>
              <a:buChar char="•"/>
            </a:pPr>
            <a:r>
              <a:rPr lang="en-US" dirty="0" smtClean="0">
                <a:solidFill>
                  <a:prstClr val="black"/>
                </a:solidFill>
              </a:rPr>
              <a:t>Institutional Research developed a reporting template that prepopulates the metrics data – Templates prepopulated with data can be downloaded </a:t>
            </a:r>
            <a:r>
              <a:rPr lang="en-US" dirty="0" smtClean="0">
                <a:solidFill>
                  <a:prstClr val="black"/>
                </a:solidFill>
                <a:hlinkClick r:id="rId2"/>
              </a:rPr>
              <a:t>here</a:t>
            </a:r>
            <a:r>
              <a:rPr lang="en-US" dirty="0" smtClean="0"/>
              <a:t>. (Login with your IPFW Username and Password)</a:t>
            </a:r>
            <a:endParaRPr lang="en-US" dirty="0" smtClean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8199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251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Arial</vt:lpstr>
      <vt:lpstr>Arial Narrow</vt:lpstr>
      <vt:lpstr>Arial Narrow Bold</vt:lpstr>
      <vt:lpstr>Calibri</vt:lpstr>
      <vt:lpstr>Helvetica</vt:lpstr>
      <vt:lpstr>1_Custom Design</vt:lpstr>
      <vt:lpstr>2_Custom Design</vt:lpstr>
      <vt:lpstr>Custom Design</vt:lpstr>
      <vt:lpstr>3_Custom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Indiana University-Purdue University Fort Wayne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Kent Johnson</dc:creator>
  <cp:lastModifiedBy>Kent</cp:lastModifiedBy>
  <cp:revision>25</cp:revision>
  <dcterms:created xsi:type="dcterms:W3CDTF">2017-07-03T12:47:40Z</dcterms:created>
  <dcterms:modified xsi:type="dcterms:W3CDTF">2017-11-02T11:57:27Z</dcterms:modified>
</cp:coreProperties>
</file>