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96" r:id="rId2"/>
    <p:sldId id="285" r:id="rId3"/>
    <p:sldId id="362" r:id="rId4"/>
    <p:sldId id="400" r:id="rId5"/>
    <p:sldId id="402" r:id="rId6"/>
    <p:sldId id="363" r:id="rId7"/>
    <p:sldId id="301" r:id="rId8"/>
    <p:sldId id="357" r:id="rId9"/>
    <p:sldId id="272" r:id="rId10"/>
    <p:sldId id="388" r:id="rId11"/>
    <p:sldId id="393" r:id="rId12"/>
    <p:sldId id="389" r:id="rId13"/>
    <p:sldId id="390" r:id="rId14"/>
    <p:sldId id="333" r:id="rId15"/>
    <p:sldId id="375" r:id="rId16"/>
    <p:sldId id="395" r:id="rId17"/>
    <p:sldId id="339" r:id="rId18"/>
    <p:sldId id="347" r:id="rId19"/>
    <p:sldId id="397" r:id="rId20"/>
    <p:sldId id="398" r:id="rId21"/>
    <p:sldId id="399" r:id="rId22"/>
    <p:sldId id="401" r:id="rId23"/>
    <p:sldId id="382" r:id="rId24"/>
    <p:sldId id="329" r:id="rId25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2">
          <p15:clr>
            <a:srgbClr val="A4A3A4"/>
          </p15:clr>
        </p15:guide>
        <p15:guide id="2" pos="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E24"/>
    <a:srgbClr val="A3792C"/>
    <a:srgbClr val="756C66"/>
    <a:srgbClr val="856024"/>
    <a:srgbClr val="D19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65" autoAdjust="0"/>
    <p:restoredTop sz="93537" autoAdjust="0"/>
  </p:normalViewPr>
  <p:slideViewPr>
    <p:cSldViewPr snapToGrid="0" snapToObjects="1">
      <p:cViewPr varScale="1">
        <p:scale>
          <a:sx n="115" d="100"/>
          <a:sy n="115" d="100"/>
        </p:scale>
        <p:origin x="1944" y="108"/>
      </p:cViewPr>
      <p:guideLst>
        <p:guide orient="horz" pos="2702"/>
        <p:guide pos="5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2" y="0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2E86279-D302-45EF-A694-A004B4B8DB9D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536528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2" y="6536528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B1939808-769B-4DFF-9130-48B03C58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25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2" y="0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CF2AE9AF-5B02-A343-87BA-BF97CE0E58A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517525"/>
            <a:ext cx="3438525" cy="2579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2" y="3268863"/>
            <a:ext cx="7437119" cy="3096816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536528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2" y="6536528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3C696C59-4C62-F748-9189-0658811B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89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4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25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58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89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21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88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46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58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3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94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44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9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63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8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73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39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9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5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0" y="4390739"/>
            <a:ext cx="5080376" cy="1864377"/>
            <a:chOff x="0" y="4390739"/>
            <a:chExt cx="5080376" cy="1864377"/>
          </a:xfrm>
        </p:grpSpPr>
        <p:sp>
          <p:nvSpPr>
            <p:cNvPr id="33" name="Rectangle 32"/>
            <p:cNvSpPr/>
            <p:nvPr/>
          </p:nvSpPr>
          <p:spPr>
            <a:xfrm>
              <a:off x="0" y="4390741"/>
              <a:ext cx="5080376" cy="1864375"/>
            </a:xfrm>
            <a:prstGeom prst="rect">
              <a:avLst/>
            </a:prstGeom>
            <a:solidFill>
              <a:srgbClr val="8560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Lines_7404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95" r="2920"/>
            <a:stretch/>
          </p:blipFill>
          <p:spPr>
            <a:xfrm>
              <a:off x="752" y="4390739"/>
              <a:ext cx="5079624" cy="186153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 userDrawn="1"/>
        </p:nvSpPr>
        <p:spPr>
          <a:xfrm>
            <a:off x="0" y="0"/>
            <a:ext cx="9144000" cy="1003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335475" y="4585792"/>
            <a:ext cx="4744901" cy="1655878"/>
          </a:xfrm>
        </p:spPr>
        <p:txBody>
          <a:bodyPr anchor="t">
            <a:noAutofit/>
          </a:bodyPr>
          <a:lstStyle>
            <a:lvl1pPr>
              <a:lnSpc>
                <a:spcPts val="6400"/>
              </a:lnSpc>
              <a:defRPr sz="7000" cap="all">
                <a:solidFill>
                  <a:srgbClr val="D19B23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5747499" y="5623128"/>
            <a:ext cx="3112338" cy="311740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5747500" y="5918450"/>
            <a:ext cx="3112338" cy="33382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400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Date Placeholder 6"/>
          <p:cNvSpPr>
            <a:spLocks noGrp="1"/>
          </p:cNvSpPr>
          <p:nvPr>
            <p:ph type="dt" sz="half" idx="10"/>
          </p:nvPr>
        </p:nvSpPr>
        <p:spPr>
          <a:xfrm>
            <a:off x="5747498" y="6277181"/>
            <a:ext cx="3112591" cy="365125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r>
              <a:rPr lang="en-US" b="1">
                <a:solidFill>
                  <a:srgbClr val="856024"/>
                </a:solidFill>
                <a:latin typeface="Arial"/>
                <a:cs typeface="Arial"/>
              </a:rPr>
              <a:t>Month day, year</a:t>
            </a:r>
            <a:endParaRPr lang="en-US" b="1" dirty="0">
              <a:solidFill>
                <a:srgbClr val="856024"/>
              </a:solidFill>
              <a:latin typeface="Arial"/>
              <a:cs typeface="Arial"/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745085" y="4457139"/>
            <a:ext cx="3115004" cy="1165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cap="all">
                <a:solidFill>
                  <a:schemeClr val="tx1">
                    <a:lumMod val="65000"/>
                    <a:lumOff val="35000"/>
                  </a:schemeClr>
                </a:solidFill>
                <a:latin typeface="Impact"/>
              </a:defRPr>
            </a:lvl1pPr>
            <a:lvl2pPr marL="0" indent="0">
              <a:lnSpc>
                <a:spcPts val="8900"/>
              </a:lnSpc>
              <a:spcBef>
                <a:spcPts val="0"/>
              </a:spcBef>
              <a:buFontTx/>
              <a:buNone/>
              <a:defRPr sz="9800" cap="all" baseline="0">
                <a:solidFill>
                  <a:srgbClr val="A3792C"/>
                </a:solidFill>
                <a:latin typeface="Impact"/>
              </a:defRPr>
            </a:lvl2pPr>
            <a:lvl3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cap="all" baseline="0">
                <a:solidFill>
                  <a:schemeClr val="bg1">
                    <a:lumMod val="65000"/>
                  </a:schemeClr>
                </a:solidFill>
                <a:latin typeface="Impact"/>
              </a:defRPr>
            </a:lvl3pPr>
          </a:lstStyle>
          <a:p>
            <a:pPr lvl="0"/>
            <a:r>
              <a:rPr lang="en-US" dirty="0"/>
              <a:t>Second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4391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9144000" cy="954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13512" y="4147563"/>
            <a:ext cx="6975508" cy="2304038"/>
            <a:chOff x="-13512" y="4147563"/>
            <a:chExt cx="6975508" cy="2304038"/>
          </a:xfrm>
        </p:grpSpPr>
        <p:sp>
          <p:nvSpPr>
            <p:cNvPr id="20" name="Rectangle 19"/>
            <p:cNvSpPr/>
            <p:nvPr/>
          </p:nvSpPr>
          <p:spPr>
            <a:xfrm>
              <a:off x="-13511" y="4147563"/>
              <a:ext cx="6975507" cy="2304038"/>
            </a:xfrm>
            <a:prstGeom prst="rect">
              <a:avLst/>
            </a:prstGeom>
            <a:solidFill>
              <a:srgbClr val="D19B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Lines_30blk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" t="22542" r="22190"/>
            <a:stretch/>
          </p:blipFill>
          <p:spPr>
            <a:xfrm>
              <a:off x="-13512" y="4147563"/>
              <a:ext cx="6975507" cy="230403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 userDrawn="1"/>
        </p:nvCxnSpPr>
        <p:spPr>
          <a:xfrm>
            <a:off x="948976" y="5832568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48976" y="6340619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796576" y="4303767"/>
            <a:ext cx="6111373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94282" y="4240779"/>
            <a:ext cx="6113667" cy="1591789"/>
          </a:xfrm>
        </p:spPr>
        <p:txBody>
          <a:bodyPr/>
          <a:lstStyle>
            <a:lvl1pPr>
              <a:lnSpc>
                <a:spcPct val="80000"/>
              </a:lnSpc>
              <a:defRPr sz="6500">
                <a:solidFill>
                  <a:srgbClr val="756C66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794282" y="5799368"/>
            <a:ext cx="6113667" cy="556817"/>
          </a:xfrm>
        </p:spPr>
        <p:txBody>
          <a:bodyPr anchor="t">
            <a:noAutofit/>
          </a:bodyPr>
          <a:lstStyle>
            <a:lvl1pPr algn="l">
              <a:defRPr sz="3200" cap="all">
                <a:solidFill>
                  <a:schemeClr val="bg1"/>
                </a:solidFill>
                <a:latin typeface="Impact"/>
                <a:cs typeface="Impact"/>
              </a:defRPr>
            </a:lvl1pPr>
            <a:lvl2pPr algn="l">
              <a:defRPr>
                <a:latin typeface="Impact"/>
                <a:cs typeface="Impact"/>
              </a:defRPr>
            </a:lvl2pPr>
            <a:lvl3pPr algn="l">
              <a:defRPr>
                <a:latin typeface="Impact"/>
                <a:cs typeface="Impact"/>
              </a:defRPr>
            </a:lvl3pPr>
            <a:lvl4pPr algn="l">
              <a:defRPr>
                <a:latin typeface="Impact"/>
                <a:cs typeface="Impact"/>
              </a:defRPr>
            </a:lvl4pPr>
            <a:lvl5pPr algn="l">
              <a:defRPr>
                <a:latin typeface="Impact"/>
                <a:cs typeface="Impact"/>
              </a:defRPr>
            </a:lvl5pPr>
          </a:lstStyle>
          <a:p>
            <a:pPr lvl="0"/>
            <a:r>
              <a:rPr lang="en-US" dirty="0"/>
              <a:t>Second Line</a:t>
            </a:r>
          </a:p>
        </p:txBody>
      </p:sp>
      <p:pic>
        <p:nvPicPr>
          <p:cNvPr id="29" name="Picture 28" descr="PU_sigtab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3512" y="-8411"/>
            <a:ext cx="6976288" cy="41565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608139"/>
            <a:ext cx="8235949" cy="43264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427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34254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9488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48888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9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AE53-DB11-49B6-AC4E-40D2A19804AA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6E3A-5075-4575-8266-C339E3A3D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0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U_sig132.tif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5632"/>
            <a:ext cx="1523874" cy="479171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0" y="0"/>
            <a:ext cx="9157137" cy="915109"/>
            <a:chOff x="0" y="0"/>
            <a:chExt cx="9157137" cy="915109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91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h2_lines_white.pdf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2" t="22582" r="22582" b="48017"/>
            <a:stretch/>
          </p:blipFill>
          <p:spPr>
            <a:xfrm>
              <a:off x="13137" y="1"/>
              <a:ext cx="9144000" cy="915108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235950" cy="748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1492"/>
            <a:ext cx="8235950" cy="4221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95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7" r:id="rId4"/>
    <p:sldLayoutId id="2147483652" r:id="rId5"/>
    <p:sldLayoutId id="2147483653" r:id="rId6"/>
    <p:sldLayoutId id="2147483654" r:id="rId7"/>
    <p:sldLayoutId id="2147483655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 cap="all">
          <a:solidFill>
            <a:schemeClr val="bg1"/>
          </a:solidFill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ethe.org/index.php/inde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377295"/>
            <a:ext cx="9144000" cy="586524"/>
          </a:xfrm>
          <a:prstGeom prst="rect">
            <a:avLst/>
          </a:prstGeom>
          <a:solidFill>
            <a:srgbClr val="CA9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19" y="1196999"/>
            <a:ext cx="1229873" cy="1840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477287"/>
            <a:ext cx="9144000" cy="517467"/>
          </a:xfrm>
          <a:prstGeom prst="rect">
            <a:avLst/>
          </a:prstGeom>
          <a:solidFill>
            <a:srgbClr val="032E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1195994" y="1066951"/>
            <a:ext cx="67520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CA9D3A"/>
                </a:solidFill>
              </a:rPr>
              <a:t>Welcome to the </a:t>
            </a:r>
          </a:p>
          <a:p>
            <a:pPr algn="ctr"/>
            <a:r>
              <a:rPr lang="en-US" sz="3300" b="1" dirty="0">
                <a:solidFill>
                  <a:srgbClr val="CA9D3A"/>
                </a:solidFill>
              </a:rPr>
              <a:t>Fort Wayne Teaching &amp; </a:t>
            </a:r>
          </a:p>
          <a:p>
            <a:pPr algn="ctr"/>
            <a:r>
              <a:rPr lang="en-US" sz="3300" b="1" dirty="0">
                <a:solidFill>
                  <a:srgbClr val="CA9D3A"/>
                </a:solidFill>
              </a:rPr>
              <a:t>Learning Conference </a:t>
            </a:r>
          </a:p>
          <a:p>
            <a:pPr algn="ctr"/>
            <a:r>
              <a:rPr lang="en-US" sz="3300" b="1" dirty="0">
                <a:solidFill>
                  <a:srgbClr val="CA9D3A"/>
                </a:solidFill>
              </a:rPr>
              <a:t>session on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143000" y="3558778"/>
            <a:ext cx="6858000" cy="1241822"/>
          </a:xfrm>
        </p:spPr>
        <p:txBody>
          <a:bodyPr/>
          <a:lstStyle/>
          <a:p>
            <a:pPr lvl="0"/>
            <a:r>
              <a:rPr lang="en-US" dirty="0">
                <a:latin typeface="Arial Black" panose="020B0A04020102020204" pitchFamily="34" charset="0"/>
              </a:rPr>
              <a:t>The Course Syllabus: </a:t>
            </a:r>
          </a:p>
          <a:p>
            <a:pPr lvl="0"/>
            <a:r>
              <a:rPr lang="en-US" dirty="0">
                <a:latin typeface="Arial Black" panose="020B0A04020102020204" pitchFamily="34" charset="0"/>
              </a:rPr>
              <a:t>Does Layout Affect Students Grades?</a:t>
            </a:r>
          </a:p>
          <a:p>
            <a:r>
              <a:rPr lang="en-US" dirty="0"/>
              <a:t>With Daniel Boylan, Ph.D.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453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429871"/>
            <a:ext cx="8235949" cy="4504737"/>
          </a:xfrm>
        </p:spPr>
        <p:txBody>
          <a:bodyPr>
            <a:normAutofit/>
          </a:bodyPr>
          <a:lstStyle/>
          <a:p>
            <a:r>
              <a:rPr lang="en-US" sz="2000" b="1" dirty="0"/>
              <a:t>Procedure:</a:t>
            </a:r>
          </a:p>
          <a:p>
            <a:r>
              <a:rPr lang="en-US" sz="1800" dirty="0"/>
              <a:t>Student Academic Support Services organized a group of interested athletes.</a:t>
            </a:r>
          </a:p>
          <a:p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	Hosted one-day workshop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	Students described their concerns on the syllabus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	Students were given several copies of the syllabus to “cut up” and 	rearrange in the order they preferred</a:t>
            </a:r>
          </a:p>
          <a:p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5" y="4502001"/>
            <a:ext cx="3707476" cy="210610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2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429871"/>
            <a:ext cx="8235949" cy="4504737"/>
          </a:xfrm>
        </p:spPr>
        <p:txBody>
          <a:bodyPr>
            <a:normAutofit/>
          </a:bodyPr>
          <a:lstStyle/>
          <a:p>
            <a:r>
              <a:rPr lang="en-US" sz="2000" b="1" dirty="0"/>
              <a:t>Sample Size: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1594" t="42829" r="35144" b="27577"/>
          <a:stretch/>
        </p:blipFill>
        <p:spPr bwMode="auto">
          <a:xfrm>
            <a:off x="822959" y="1870611"/>
            <a:ext cx="7664335" cy="3225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33" y="4621877"/>
            <a:ext cx="615142" cy="260108"/>
          </a:xfrm>
          <a:prstGeom prst="rect">
            <a:avLst/>
          </a:prstGeom>
        </p:spPr>
      </p:pic>
      <p:pic>
        <p:nvPicPr>
          <p:cNvPr id="1026" name="Picture 2" descr="Image result for samp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8" b="25190"/>
          <a:stretch/>
        </p:blipFill>
        <p:spPr bwMode="auto">
          <a:xfrm>
            <a:off x="4802930" y="4881984"/>
            <a:ext cx="4050123" cy="19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65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429871"/>
            <a:ext cx="8235949" cy="4504737"/>
          </a:xfrm>
        </p:spPr>
        <p:txBody>
          <a:bodyPr>
            <a:normAutofit/>
          </a:bodyPr>
          <a:lstStyle/>
          <a:p>
            <a:r>
              <a:rPr lang="en-US" sz="2000" b="1" dirty="0"/>
              <a:t>Syllabus Before Changes: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51836" t="33508" r="37116" b="34346"/>
          <a:stretch/>
        </p:blipFill>
        <p:spPr bwMode="auto">
          <a:xfrm>
            <a:off x="1704109" y="1795529"/>
            <a:ext cx="5461462" cy="3345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4" descr="Image result for disorganiza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55" y="5078789"/>
            <a:ext cx="2839199" cy="158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2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429871"/>
            <a:ext cx="8235949" cy="4504737"/>
          </a:xfrm>
        </p:spPr>
        <p:txBody>
          <a:bodyPr>
            <a:normAutofit/>
          </a:bodyPr>
          <a:lstStyle/>
          <a:p>
            <a:r>
              <a:rPr lang="en-US" sz="2000" b="1" dirty="0"/>
              <a:t>Syllabus After Changes: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1815" t="29641" r="37203" b="38349"/>
          <a:stretch/>
        </p:blipFill>
        <p:spPr bwMode="auto">
          <a:xfrm>
            <a:off x="1654233" y="1848700"/>
            <a:ext cx="5361709" cy="32476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Image result for organiz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07" y="5241744"/>
            <a:ext cx="3283527" cy="14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2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Null and alternative hypothesis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1" y="1556574"/>
            <a:ext cx="8345605" cy="4498237"/>
          </a:xfrm>
        </p:spPr>
        <p:txBody>
          <a:bodyPr>
            <a:normAutofit/>
          </a:bodyPr>
          <a:lstStyle/>
          <a:p>
            <a:r>
              <a:rPr lang="en-US" sz="2000" b="1" dirty="0"/>
              <a:t>The Null Hypothesis (H</a:t>
            </a:r>
            <a:r>
              <a:rPr lang="en-US" sz="2000" b="1" baseline="-25000" dirty="0"/>
              <a:t>0</a:t>
            </a:r>
            <a:r>
              <a:rPr lang="en-US" sz="2000" b="1" dirty="0"/>
              <a:t>)</a:t>
            </a:r>
            <a:r>
              <a:rPr lang="en-US" sz="2000" b="1" baseline="-25000" dirty="0"/>
              <a:t> </a:t>
            </a:r>
            <a:r>
              <a:rPr lang="en-US" sz="2000" b="1" dirty="0"/>
              <a:t>is:</a:t>
            </a:r>
          </a:p>
          <a:p>
            <a:pPr lvl="0"/>
            <a:r>
              <a:rPr lang="en-US" sz="2000" dirty="0"/>
              <a:t>		</a:t>
            </a:r>
            <a:r>
              <a:rPr lang="en-US" sz="1800" dirty="0"/>
              <a:t>Where MC (mean with changes) is the same as MN (mean 				without changes).  </a:t>
            </a:r>
          </a:p>
          <a:p>
            <a:r>
              <a:rPr lang="en-US" sz="1800" dirty="0"/>
              <a:t> 			H</a:t>
            </a:r>
            <a:r>
              <a:rPr lang="en-US" sz="1800" baseline="-25000" dirty="0"/>
              <a:t>0</a:t>
            </a:r>
            <a:r>
              <a:rPr lang="en-US" sz="1800" dirty="0"/>
              <a:t> where MC is the same as MN </a:t>
            </a:r>
          </a:p>
          <a:p>
            <a:r>
              <a:rPr lang="en-US" sz="1800" dirty="0"/>
              <a:t>				H</a:t>
            </a:r>
            <a:r>
              <a:rPr lang="en-US" sz="1800" baseline="-25000" dirty="0"/>
              <a:t>0</a:t>
            </a:r>
            <a:r>
              <a:rPr lang="en-US" sz="1800" dirty="0"/>
              <a:t>: MC</a:t>
            </a:r>
            <a:r>
              <a:rPr lang="en-US" sz="1800" baseline="-25000" dirty="0"/>
              <a:t>1</a:t>
            </a:r>
            <a:r>
              <a:rPr lang="en-US" sz="1800" dirty="0"/>
              <a:t> = MN</a:t>
            </a:r>
            <a:r>
              <a:rPr lang="en-US" sz="1800" baseline="-25000" dirty="0"/>
              <a:t>2</a:t>
            </a:r>
            <a:endParaRPr lang="en-US" sz="1800" dirty="0"/>
          </a:p>
          <a:p>
            <a:r>
              <a:rPr lang="en-US" sz="2000" dirty="0"/>
              <a:t> </a:t>
            </a:r>
          </a:p>
          <a:p>
            <a:r>
              <a:rPr lang="en-US" sz="2000" b="1" dirty="0"/>
              <a:t>The Alternative Hypothesis (H</a:t>
            </a:r>
            <a:r>
              <a:rPr lang="en-US" sz="2000" b="1" baseline="-25000" dirty="0"/>
              <a:t>a</a:t>
            </a:r>
            <a:r>
              <a:rPr lang="en-US" sz="2000" b="1" dirty="0"/>
              <a:t>)</a:t>
            </a:r>
            <a:r>
              <a:rPr lang="en-US" sz="2000" b="1" baseline="-25000" dirty="0"/>
              <a:t> </a:t>
            </a:r>
            <a:r>
              <a:rPr lang="en-US" sz="2000" b="1" dirty="0"/>
              <a:t>is:</a:t>
            </a:r>
          </a:p>
          <a:p>
            <a:pPr lvl="0"/>
            <a:r>
              <a:rPr lang="en-US" sz="2000" dirty="0"/>
              <a:t>		</a:t>
            </a:r>
            <a:r>
              <a:rPr lang="en-US" sz="1800" dirty="0"/>
              <a:t>Where MC (mean with changes) is greater than MN (mean 				without changes).</a:t>
            </a:r>
          </a:p>
          <a:p>
            <a:r>
              <a:rPr lang="en-US" sz="1800" dirty="0"/>
              <a:t> 			H</a:t>
            </a:r>
            <a:r>
              <a:rPr lang="en-US" sz="1800" baseline="-25000" dirty="0"/>
              <a:t>a</a:t>
            </a:r>
            <a:r>
              <a:rPr lang="en-US" sz="1800" dirty="0"/>
              <a:t> where MC is greater than MN</a:t>
            </a:r>
          </a:p>
          <a:p>
            <a:r>
              <a:rPr lang="en-US" sz="1800" dirty="0"/>
              <a:t>				H</a:t>
            </a:r>
            <a:r>
              <a:rPr lang="en-US" sz="1800" baseline="-25000" dirty="0"/>
              <a:t>a</a:t>
            </a:r>
            <a:r>
              <a:rPr lang="en-US" sz="1800" dirty="0"/>
              <a:t>: MT</a:t>
            </a:r>
            <a:r>
              <a:rPr lang="en-US" sz="1800" baseline="-25000" dirty="0"/>
              <a:t>1</a:t>
            </a:r>
            <a:r>
              <a:rPr lang="en-US" sz="1800" dirty="0"/>
              <a:t> = MN</a:t>
            </a:r>
            <a:r>
              <a:rPr lang="en-US" sz="1800" baseline="-25000" dirty="0"/>
              <a:t>2</a:t>
            </a:r>
          </a:p>
          <a:p>
            <a:r>
              <a:rPr lang="en-US" sz="2000" dirty="0"/>
              <a:t> 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Image result for hypothesis tes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53" y="4925577"/>
            <a:ext cx="2643447" cy="182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9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– Grade Changes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4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605307" y="1608139"/>
            <a:ext cx="8132448" cy="4326469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Pre-Changes vs. Post Changes: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lvl="1" indent="0">
              <a:buNone/>
            </a:pPr>
            <a:r>
              <a:rPr lang="en-US" sz="2400" b="1" dirty="0"/>
              <a:t>			“Reject” Null Hypothesis</a:t>
            </a:r>
          </a:p>
          <a:p>
            <a:pPr lvl="1" indent="0">
              <a:buNone/>
            </a:pPr>
            <a:r>
              <a:rPr lang="en-US" sz="2400" b="1" dirty="0"/>
              <a:t>			      </a:t>
            </a:r>
            <a:r>
              <a:rPr lang="en-US" sz="1800" dirty="0"/>
              <a:t>Reminder: H</a:t>
            </a:r>
            <a:r>
              <a:rPr lang="en-US" sz="1800" baseline="-25000" dirty="0"/>
              <a:t>0</a:t>
            </a:r>
            <a:r>
              <a:rPr lang="en-US" sz="1800" dirty="0"/>
              <a:t>: MC</a:t>
            </a:r>
            <a:r>
              <a:rPr lang="en-US" sz="1800" baseline="-25000" dirty="0"/>
              <a:t>1</a:t>
            </a:r>
            <a:r>
              <a:rPr lang="en-US" sz="1800" dirty="0"/>
              <a:t> = MN</a:t>
            </a:r>
            <a:r>
              <a:rPr lang="en-US" sz="1800" baseline="-25000" dirty="0"/>
              <a:t>2</a:t>
            </a:r>
            <a:endParaRPr lang="en-US" sz="1800" dirty="0"/>
          </a:p>
          <a:p>
            <a:pPr lvl="1" indent="0">
              <a:buNone/>
            </a:pPr>
            <a:endParaRPr lang="en-US" sz="2400" b="1" dirty="0"/>
          </a:p>
          <a:p>
            <a:pPr lvl="1" indent="0">
              <a:buNone/>
            </a:pPr>
            <a:endParaRPr lang="en-US" sz="2400" b="1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51372" t="37190" r="34775" b="49985"/>
          <a:stretch/>
        </p:blipFill>
        <p:spPr bwMode="auto">
          <a:xfrm>
            <a:off x="1447799" y="2143124"/>
            <a:ext cx="6474230" cy="2149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84" y="4945868"/>
            <a:ext cx="2159490" cy="168112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5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34" y="3217637"/>
            <a:ext cx="748597" cy="95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– Grade Changes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4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605307" y="1608139"/>
            <a:ext cx="8132448" cy="4326469"/>
          </a:xfrm>
        </p:spPr>
        <p:txBody>
          <a:bodyPr>
            <a:normAutofit/>
          </a:bodyPr>
          <a:lstStyle/>
          <a:p>
            <a:r>
              <a:rPr lang="en-US" sz="2400" b="1" dirty="0"/>
              <a:t>95% Confidence Intervals Changes: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lvl="1" indent="0">
              <a:buNone/>
            </a:pPr>
            <a:r>
              <a:rPr lang="en-US" sz="2400" b="1" dirty="0"/>
              <a:t>			</a:t>
            </a:r>
          </a:p>
          <a:p>
            <a:pPr lvl="1" indent="0">
              <a:buNone/>
            </a:pPr>
            <a:endParaRPr lang="en-US" sz="2400" b="1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50614" t="37629" r="35443" b="36360"/>
          <a:stretch/>
        </p:blipFill>
        <p:spPr bwMode="auto">
          <a:xfrm>
            <a:off x="1296785" y="2144684"/>
            <a:ext cx="6483927" cy="2996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78" y="2601884"/>
            <a:ext cx="789709" cy="1263534"/>
          </a:xfrm>
          <a:prstGeom prst="rect">
            <a:avLst/>
          </a:prstGeom>
        </p:spPr>
      </p:pic>
      <p:pic>
        <p:nvPicPr>
          <p:cNvPr id="5122" name="Picture 2" descr="Image result for confidence interv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71" y="4918651"/>
            <a:ext cx="2976384" cy="177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9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- overall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235949" cy="4549801"/>
          </a:xfrm>
        </p:spPr>
        <p:txBody>
          <a:bodyPr>
            <a:normAutofit/>
          </a:bodyPr>
          <a:lstStyle/>
          <a:p>
            <a:r>
              <a:rPr lang="en-US" sz="2000" b="1" dirty="0"/>
              <a:t>Overall,</a:t>
            </a:r>
          </a:p>
          <a:p>
            <a:r>
              <a:rPr lang="en-US" sz="1800" dirty="0"/>
              <a:t>The general conclusion for this research is educators should organize a syllabus based on what students need to know, want to know, and then what the school needs to disclose.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	Students need to know: course name, meeting time, professor, and 	location to name a few.</a:t>
            </a:r>
          </a:p>
          <a:p>
            <a:r>
              <a:rPr lang="en-US" sz="1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   Students want to know: grading criteria, office policy, email policy, 	homework and test dates.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	Items the university needs to disclose: items such as legal disclaimers, 	disability policy, plagiarism, and the instructor’s right to change the 	syllabus.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8" name="Picture 4" descr="Image result for conclus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2" b="14907"/>
          <a:stretch/>
        </p:blipFill>
        <p:spPr bwMode="auto">
          <a:xfrm>
            <a:off x="5835534" y="5095911"/>
            <a:ext cx="2988830" cy="167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3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significance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Education Industry Significance: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syllabus is an extremely important document for the classroom.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Its usefulness is not only aimed at meeting department, college or university purposes but can be used to empower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more widespread and user focused a syllabus can be, will result in students that are more engaged and focused on their objective of classroom success.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/>
          <a:stretch/>
        </p:blipFill>
        <p:spPr>
          <a:xfrm>
            <a:off x="5544590" y="4580968"/>
            <a:ext cx="3148560" cy="220291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45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significance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Other Syllabus Suggestions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 a semester theme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Have a complete syllabus with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 class points (</a:t>
            </a:r>
            <a:r>
              <a:rPr lang="en-US" sz="1800" dirty="0" smtClean="0"/>
              <a:t>I suggest 1,000 so math is easy)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 “highlights” and “links”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 b="36794"/>
          <a:stretch/>
        </p:blipFill>
        <p:spPr>
          <a:xfrm>
            <a:off x="4336473" y="5934608"/>
            <a:ext cx="4541075" cy="72320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5"/>
          <a:srcRect l="49564" t="35532" r="39045" b="37446"/>
          <a:stretch/>
        </p:blipFill>
        <p:spPr bwMode="auto">
          <a:xfrm>
            <a:off x="1554479" y="3376743"/>
            <a:ext cx="5741901" cy="2278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17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637211"/>
            <a:ext cx="8235949" cy="4297397"/>
          </a:xfrm>
        </p:spPr>
        <p:txBody>
          <a:bodyPr>
            <a:normAutofit fontScale="85000" lnSpcReduction="20000"/>
          </a:bodyPr>
          <a:lstStyle/>
          <a:p>
            <a:r>
              <a:rPr lang="en-US" sz="2600" b="1" dirty="0"/>
              <a:t>Innovative Education: Can syllabus organization impact student grades in a business class?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			</a:t>
            </a:r>
            <a:r>
              <a:rPr lang="en-US" sz="2400" dirty="0"/>
              <a:t>Background 	</a:t>
            </a:r>
          </a:p>
          <a:p>
            <a:r>
              <a:rPr lang="en-US" sz="2400" dirty="0"/>
              <a:t>				Phenomenon</a:t>
            </a:r>
          </a:p>
          <a:p>
            <a:r>
              <a:rPr lang="en-US" sz="2400" dirty="0"/>
              <a:t>				Assumptions / Limitations</a:t>
            </a:r>
          </a:p>
          <a:p>
            <a:r>
              <a:rPr lang="en-US" sz="2400" dirty="0"/>
              <a:t>				Literature Review</a:t>
            </a:r>
          </a:p>
          <a:p>
            <a:r>
              <a:rPr lang="en-US" sz="2400" dirty="0"/>
              <a:t>				Null and Alternative Hypotheses</a:t>
            </a:r>
          </a:p>
          <a:p>
            <a:r>
              <a:rPr lang="en-US" sz="2400" dirty="0"/>
              <a:t>				Methodology</a:t>
            </a:r>
          </a:p>
          <a:p>
            <a:r>
              <a:rPr lang="en-US" sz="2400" dirty="0"/>
              <a:t>				Findings </a:t>
            </a:r>
          </a:p>
          <a:p>
            <a:r>
              <a:rPr lang="en-US" sz="2400" dirty="0"/>
              <a:t>				Conclusions</a:t>
            </a:r>
          </a:p>
          <a:p>
            <a:r>
              <a:rPr lang="en-US" sz="2400" dirty="0"/>
              <a:t>				Education Industry Significance				</a:t>
            </a:r>
          </a:p>
          <a:p>
            <a:r>
              <a:rPr lang="en-US" sz="2400" dirty="0"/>
              <a:t>				Future Research</a:t>
            </a:r>
          </a:p>
          <a:p>
            <a:r>
              <a:rPr lang="en-US" sz="2400" dirty="0"/>
              <a:t>				</a:t>
            </a:r>
          </a:p>
        </p:txBody>
      </p:sp>
      <p:pic>
        <p:nvPicPr>
          <p:cNvPr id="1026" name="Picture 2" descr="Journal of Effective Teaching in Higher Education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5"/>
          <a:stretch/>
        </p:blipFill>
        <p:spPr bwMode="auto">
          <a:xfrm>
            <a:off x="4189616" y="6023945"/>
            <a:ext cx="4638502" cy="67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96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significance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Other Syllabus Suggestions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 pictures to draw attention</a:t>
            </a:r>
            <a:endParaRPr lang="en-US" sz="1800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/>
          <a:srcRect l="49438" t="20038" r="39845" b="14928"/>
          <a:stretch/>
        </p:blipFill>
        <p:spPr bwMode="auto">
          <a:xfrm>
            <a:off x="4414059" y="1787236"/>
            <a:ext cx="4279092" cy="4889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23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significance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Other Syllabus Suggestions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 pictures to draw attention</a:t>
            </a:r>
            <a:endParaRPr lang="en-US" sz="1800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49367" t="20173" r="40001" b="14094"/>
          <a:stretch/>
        </p:blipFill>
        <p:spPr bwMode="auto">
          <a:xfrm>
            <a:off x="4707466" y="1786861"/>
            <a:ext cx="3766435" cy="4830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018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significance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Other Syllabus Suggestions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Force students to hand calculate their grade: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 smtClean="0"/>
              <a:t>It is not the teachers job to prove a score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 smtClean="0"/>
              <a:t>It is a students job to understand their score.</a:t>
            </a:r>
            <a:endParaRPr lang="en-US" sz="1800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9834" t="29513" r="38979" b="38998"/>
          <a:stretch/>
        </p:blipFill>
        <p:spPr>
          <a:xfrm>
            <a:off x="3022409" y="3333404"/>
            <a:ext cx="5670741" cy="33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1" y="1274315"/>
            <a:ext cx="8378455" cy="4745593"/>
          </a:xfrm>
        </p:spPr>
        <p:txBody>
          <a:bodyPr>
            <a:normAutofit/>
          </a:bodyPr>
          <a:lstStyle/>
          <a:p>
            <a:r>
              <a:rPr lang="en-US" sz="2000" b="1" dirty="0"/>
              <a:t>Possible Topics Include: 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Doing grade comparisons by academic year and gender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 comparison between adding statements on university services such as “career services” and “writing centers” to see if they experience increased student use.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Looking into other focus groups to see if they have different opinions on the layout.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Looking at if a university has a syllabus building workshop that helps educators in the creation of their syllabus, and if that aides student satisfaction.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67" y="5079076"/>
            <a:ext cx="3145465" cy="164612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90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Sample references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Curtis, D. A., &amp; Moore, K. (2018). The first day of class: Starting with an activity or 	syllabus? </a:t>
            </a:r>
            <a:r>
              <a:rPr lang="en-US" i="1" dirty="0"/>
              <a:t>North American Journal of Psychology</a:t>
            </a:r>
            <a:r>
              <a:rPr lang="en-US" dirty="0"/>
              <a:t>, 20(3), 653-669.</a:t>
            </a:r>
          </a:p>
          <a:p>
            <a:endParaRPr lang="en-US" dirty="0"/>
          </a:p>
          <a:p>
            <a:r>
              <a:rPr lang="en-US" dirty="0"/>
              <a:t>Guenther, R. K. (2012). Does the processing fluency of a syllabus affect the forecasted 	grade and course difficulty?. </a:t>
            </a:r>
            <a:r>
              <a:rPr lang="en-US" i="1" dirty="0"/>
              <a:t>Psychological Reports</a:t>
            </a:r>
            <a:r>
              <a:rPr lang="en-US" dirty="0"/>
              <a:t>, </a:t>
            </a:r>
            <a:r>
              <a:rPr lang="en-US" i="1" dirty="0"/>
              <a:t>110</a:t>
            </a:r>
            <a:r>
              <a:rPr lang="en-US" dirty="0"/>
              <a:t>(3), 946-954. 	doi:10.2466/01.11.28.PR0.110.3.946-954.</a:t>
            </a:r>
          </a:p>
          <a:p>
            <a:endParaRPr lang="en-US" dirty="0"/>
          </a:p>
          <a:p>
            <a:r>
              <a:rPr lang="en-US" dirty="0"/>
              <a:t>Harrington, C., &amp; Thomas, M. (2018). </a:t>
            </a:r>
            <a:r>
              <a:rPr lang="en-US" i="1" dirty="0"/>
              <a:t>Designing a motivational syllabus: Creating a 	learning path for student engagement</a:t>
            </a:r>
            <a:r>
              <a:rPr lang="en-US" dirty="0"/>
              <a:t>. Stylus Publishing, LLC.</a:t>
            </a:r>
          </a:p>
          <a:p>
            <a:endParaRPr lang="en-US" dirty="0"/>
          </a:p>
          <a:p>
            <a:r>
              <a:rPr lang="en-US" dirty="0" err="1"/>
              <a:t>Høgdal</a:t>
            </a:r>
            <a:r>
              <a:rPr lang="en-US" dirty="0"/>
              <a:t>, C., </a:t>
            </a:r>
            <a:r>
              <a:rPr lang="en-US" dirty="0" err="1"/>
              <a:t>Rasche</a:t>
            </a:r>
            <a:r>
              <a:rPr lang="en-US" dirty="0"/>
              <a:t>, A., </a:t>
            </a:r>
            <a:r>
              <a:rPr lang="en-US" dirty="0" err="1"/>
              <a:t>Schoeneborn</a:t>
            </a:r>
            <a:r>
              <a:rPr lang="en-US" dirty="0"/>
              <a:t>, D., &amp; </a:t>
            </a:r>
            <a:r>
              <a:rPr lang="en-US" dirty="0" err="1"/>
              <a:t>Scotti</a:t>
            </a:r>
            <a:r>
              <a:rPr lang="en-US" dirty="0"/>
              <a:t>, L. (2019). Exploring student 	perceptions of the hidden curriculum in responsible management education. </a:t>
            </a:r>
            <a:r>
              <a:rPr lang="en-US" i="1" dirty="0"/>
              <a:t>Journal 	of Business Ethics</a:t>
            </a:r>
            <a:r>
              <a:rPr lang="en-US" dirty="0"/>
              <a:t>, 1-21. </a:t>
            </a:r>
            <a:r>
              <a:rPr lang="en-US" dirty="0" err="1"/>
              <a:t>doi:http</a:t>
            </a:r>
            <a:r>
              <a:rPr lang="en-US" dirty="0"/>
              <a:t>://dx.doi.org/10.1007/s10551-019-04221-9</a:t>
            </a:r>
          </a:p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32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- Background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456081" cy="4775580"/>
          </a:xfrm>
        </p:spPr>
        <p:txBody>
          <a:bodyPr>
            <a:normAutofit/>
          </a:bodyPr>
          <a:lstStyle/>
          <a:p>
            <a:r>
              <a:rPr lang="en-US" sz="2000" b="1" dirty="0"/>
              <a:t>Importance of the Syllabus:</a:t>
            </a:r>
          </a:p>
          <a:p>
            <a:r>
              <a:rPr lang="en-US" sz="1800" dirty="0"/>
              <a:t>Syllabus is the most important classroom </a:t>
            </a:r>
            <a:r>
              <a:rPr lang="en-US" sz="1800" dirty="0" smtClean="0"/>
              <a:t>document:</a:t>
            </a:r>
            <a:endParaRPr lang="en-US" sz="18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Many students work out their own personal expectations for themselves and create an outline of all their classes once they receive their syllabus.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 syllabus includes all the information about a class including due dates and grade criteria.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 syllabus can have an effect on the outcome of student grades.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Students do not want to struggle to find information </a:t>
            </a:r>
          </a:p>
          <a:p>
            <a:endParaRPr lang="en-US" sz="2000" dirty="0"/>
          </a:p>
          <a:p>
            <a:r>
              <a:rPr lang="en-US" sz="2000" dirty="0"/>
              <a:t>	</a:t>
            </a:r>
            <a:endParaRPr lang="en-US" sz="2000" b="1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3022" t="36571" r="87501" b="39431"/>
          <a:stretch/>
        </p:blipFill>
        <p:spPr bwMode="auto">
          <a:xfrm>
            <a:off x="4979323" y="4921135"/>
            <a:ext cx="3933957" cy="1862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29" y="1064213"/>
            <a:ext cx="1238855" cy="123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- Background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456081" cy="4775580"/>
          </a:xfrm>
        </p:spPr>
        <p:txBody>
          <a:bodyPr>
            <a:normAutofit/>
          </a:bodyPr>
          <a:lstStyle/>
          <a:p>
            <a:r>
              <a:rPr lang="en-US" sz="2000" b="1" dirty="0"/>
              <a:t>Importance of the Syllabus</a:t>
            </a:r>
            <a:r>
              <a:rPr lang="en-US" sz="2000" b="1" dirty="0" smtClean="0"/>
              <a:t>:</a:t>
            </a:r>
          </a:p>
          <a:p>
            <a:r>
              <a:rPr lang="en-US" sz="2000" dirty="0" smtClean="0"/>
              <a:t>There is an expectation gap between student and syllabus</a:t>
            </a:r>
            <a:endParaRPr lang="en-US" sz="2000" dirty="0"/>
          </a:p>
          <a:p>
            <a:endParaRPr lang="en-US" sz="1800" dirty="0" smtClean="0"/>
          </a:p>
          <a:p>
            <a:r>
              <a:rPr lang="en-US" sz="1800" dirty="0" smtClean="0"/>
              <a:t>Make the Syllabus important to the student: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Foster use of a “paper” syllabus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 of a digital syllabus causes trouble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 smtClean="0"/>
              <a:t>Memory is weaker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 smtClean="0"/>
              <a:t>Assignments often are discovered by the due date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 smtClean="0"/>
              <a:t>Students tend to skim (and miss the details)</a:t>
            </a:r>
            <a:endParaRPr lang="en-US" sz="1800" dirty="0"/>
          </a:p>
          <a:p>
            <a:pPr lvl="1" indent="0">
              <a:buNone/>
            </a:pPr>
            <a:endParaRPr lang="en-US" sz="2000" b="1" dirty="0"/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23" y="4568426"/>
            <a:ext cx="3933957" cy="22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- Background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456081" cy="4775580"/>
          </a:xfrm>
        </p:spPr>
        <p:txBody>
          <a:bodyPr>
            <a:normAutofit/>
          </a:bodyPr>
          <a:lstStyle/>
          <a:p>
            <a:r>
              <a:rPr lang="en-US" sz="2000" b="1" dirty="0"/>
              <a:t>Importance of the Syllabus</a:t>
            </a:r>
            <a:r>
              <a:rPr lang="en-US" sz="2000" b="1" dirty="0" smtClean="0"/>
              <a:t>:</a:t>
            </a:r>
          </a:p>
          <a:p>
            <a:r>
              <a:rPr lang="en-US" sz="1800" dirty="0" smtClean="0"/>
              <a:t>Content is important to different users:</a:t>
            </a:r>
            <a:endParaRPr lang="en-US" sz="18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 Teacher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 University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 Student</a:t>
            </a:r>
          </a:p>
          <a:p>
            <a:pPr lvl="1" indent="0">
              <a:buNone/>
            </a:pPr>
            <a:r>
              <a:rPr lang="en-US" sz="1800" dirty="0" smtClean="0"/>
              <a:t>The information is typically placed in the order of importance for the teacher.  </a:t>
            </a:r>
          </a:p>
          <a:p>
            <a:pPr lvl="1" indent="0">
              <a:buNone/>
            </a:pPr>
            <a:r>
              <a:rPr lang="en-US" sz="1800" dirty="0" smtClean="0"/>
              <a:t>It is often the result of getting a copy of a “previous” syllabus. 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What if content is placed in this order:</a:t>
            </a:r>
            <a:endParaRPr lang="en-US" sz="18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dirty="0" smtClean="0"/>
              <a:t>Student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 Teacher</a:t>
            </a:r>
            <a:endParaRPr lang="en-US" sz="18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The University</a:t>
            </a:r>
          </a:p>
          <a:p>
            <a:pPr lvl="1" indent="0">
              <a:buNone/>
            </a:pPr>
            <a:endParaRPr lang="en-US" sz="2000" b="1" dirty="0"/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Image result for students fir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66" y="5123757"/>
            <a:ext cx="2374381" cy="13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9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6175" y="315431"/>
            <a:ext cx="8456081" cy="748782"/>
          </a:xfrm>
        </p:spPr>
        <p:txBody>
          <a:bodyPr/>
          <a:lstStyle/>
          <a:p>
            <a:r>
              <a:rPr lang="en-US" dirty="0"/>
              <a:t>Introduction – Research question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429871"/>
            <a:ext cx="8456081" cy="4730515"/>
          </a:xfrm>
        </p:spPr>
        <p:txBody>
          <a:bodyPr>
            <a:normAutofit/>
          </a:bodyPr>
          <a:lstStyle/>
          <a:p>
            <a:r>
              <a:rPr lang="en-US" sz="2000" b="1" dirty="0"/>
              <a:t>Research Question: </a:t>
            </a:r>
          </a:p>
          <a:p>
            <a:r>
              <a:rPr lang="en-US" sz="2400" b="1" dirty="0"/>
              <a:t>		</a:t>
            </a:r>
            <a:r>
              <a:rPr lang="en-US" sz="1800" dirty="0"/>
              <a:t>Can syllabus organization impact student grades in a business class?</a:t>
            </a:r>
          </a:p>
          <a:p>
            <a:endParaRPr lang="en-US" sz="2000" b="1" dirty="0"/>
          </a:p>
          <a:p>
            <a:r>
              <a:rPr lang="en-US" sz="2000" b="1" dirty="0"/>
              <a:t>Assumptions: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		</a:t>
            </a:r>
            <a:r>
              <a:rPr lang="en-US" sz="1800" dirty="0"/>
              <a:t>Students rely on the syllabus, but don’t necessarily read the syllabus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		The order that items are presented in is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		Some sections of a syllabus are mandated by university policy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" b="14069"/>
          <a:stretch/>
        </p:blipFill>
        <p:spPr>
          <a:xfrm>
            <a:off x="7147825" y="5237017"/>
            <a:ext cx="1420356" cy="150460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83" y="4113594"/>
            <a:ext cx="1932798" cy="274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608139"/>
            <a:ext cx="8235949" cy="441176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1800" dirty="0"/>
              <a:t>Lack of valid information on this specific topic - a few surveys on how syllabus impacts users</a:t>
            </a:r>
          </a:p>
          <a:p>
            <a:r>
              <a:rPr lang="en-US" sz="1000" dirty="0"/>
              <a:t> </a:t>
            </a:r>
          </a:p>
          <a:p>
            <a:r>
              <a:rPr lang="en-US" sz="1800" dirty="0"/>
              <a:t>2. 	No surveys on syllabus layout</a:t>
            </a:r>
          </a:p>
          <a:p>
            <a:r>
              <a:rPr lang="en-US" sz="1800" dirty="0"/>
              <a:t>	- specifically on how grades are impacted </a:t>
            </a:r>
            <a:r>
              <a:rPr lang="en-US" sz="1800" dirty="0" smtClean="0"/>
              <a:t>by </a:t>
            </a:r>
            <a:r>
              <a:rPr lang="en-US" sz="1800" dirty="0"/>
              <a:t>organization.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33" y="5263141"/>
            <a:ext cx="3058130" cy="138080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95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Syllabus Review:</a:t>
            </a:r>
          </a:p>
          <a:p>
            <a:r>
              <a:rPr lang="en-US" sz="1800" dirty="0"/>
              <a:t>Universities don’t devote much training on syllabus development for faculty</a:t>
            </a:r>
          </a:p>
          <a:p>
            <a:endParaRPr lang="en-US" sz="900" dirty="0"/>
          </a:p>
          <a:p>
            <a:pPr marL="457200" indent="-457200">
              <a:buAutoNum type="arabicPeriod"/>
            </a:pPr>
            <a:r>
              <a:rPr lang="en-US" sz="1800" dirty="0"/>
              <a:t>The traditional syllabus is defined as a document that is provided by a professor to students which focuses on the most important course information. </a:t>
            </a:r>
          </a:p>
          <a:p>
            <a:pPr marL="457200" indent="-457200">
              <a:buAutoNum type="arabicPeriod"/>
            </a:pPr>
            <a:endParaRPr lang="en-US" sz="1000" dirty="0"/>
          </a:p>
          <a:p>
            <a:pPr marL="342900" indent="-342900">
              <a:buAutoNum type="arabicPeriod" startAt="2"/>
            </a:pPr>
            <a:r>
              <a:rPr lang="en-US" sz="1800" dirty="0"/>
              <a:t>  Most importantly, it provides an outline of when assignments are due, what 	is expected of the student, legal information, and grade calculations.</a:t>
            </a:r>
          </a:p>
          <a:p>
            <a:pPr marL="342900" indent="-342900">
              <a:buAutoNum type="arabicPeriod" startAt="2"/>
            </a:pPr>
            <a:endParaRPr lang="en-US" sz="1000" dirty="0"/>
          </a:p>
          <a:p>
            <a:r>
              <a:rPr lang="en-US" sz="1800" dirty="0"/>
              <a:t>3.    Syllabi are generally treated as representation of course content and class 	rules.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22" y="4704052"/>
            <a:ext cx="2917331" cy="20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Chapter 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429871"/>
            <a:ext cx="8235949" cy="4504737"/>
          </a:xfrm>
        </p:spPr>
        <p:txBody>
          <a:bodyPr>
            <a:normAutofit/>
          </a:bodyPr>
          <a:lstStyle/>
          <a:p>
            <a:r>
              <a:rPr lang="en-US" sz="2000" b="1" dirty="0"/>
              <a:t>Syllabus Review:</a:t>
            </a:r>
          </a:p>
          <a:p>
            <a:r>
              <a:rPr lang="en-US" sz="1800" dirty="0"/>
              <a:t>The syllabus is a very important document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syllabus is important to a university because it acts as a contract between students and their professors.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syllabus is important to a student as it provides guidance for the course over the semester.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syllabus sets the class tone - professors use the first day of class as an opportunity to review the entire syllabus for new students. 	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04" t="14908" r="91588" b="72697"/>
          <a:stretch/>
        </p:blipFill>
        <p:spPr bwMode="auto">
          <a:xfrm>
            <a:off x="74816" y="5934607"/>
            <a:ext cx="2136369" cy="85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86" y="5101169"/>
            <a:ext cx="40290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5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fade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5777</TotalTime>
  <Words>1359</Words>
  <Application>Microsoft Office PowerPoint</Application>
  <PresentationFormat>On-screen Show (4:3)</PresentationFormat>
  <Paragraphs>234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Impact</vt:lpstr>
      <vt:lpstr>Lucida Grande</vt:lpstr>
      <vt:lpstr>Office Theme</vt:lpstr>
      <vt:lpstr>PowerPoint Presentation</vt:lpstr>
      <vt:lpstr>Introduction</vt:lpstr>
      <vt:lpstr>Introduction - Background</vt:lpstr>
      <vt:lpstr>Introduction - Background</vt:lpstr>
      <vt:lpstr>Introduction - Background</vt:lpstr>
      <vt:lpstr>Introduction – Research question</vt:lpstr>
      <vt:lpstr>Limitations </vt:lpstr>
      <vt:lpstr>Literature Review</vt:lpstr>
      <vt:lpstr>Literature Review</vt:lpstr>
      <vt:lpstr>Methodology</vt:lpstr>
      <vt:lpstr>Methodology</vt:lpstr>
      <vt:lpstr>Methodology</vt:lpstr>
      <vt:lpstr>methodology</vt:lpstr>
      <vt:lpstr>Null and alternative hypothesis</vt:lpstr>
      <vt:lpstr>Findings – Grade Changes</vt:lpstr>
      <vt:lpstr>Findings – Grade Changes</vt:lpstr>
      <vt:lpstr>Conclusions - overall</vt:lpstr>
      <vt:lpstr>Study significance</vt:lpstr>
      <vt:lpstr>Study significance</vt:lpstr>
      <vt:lpstr>Study significance</vt:lpstr>
      <vt:lpstr>Study significance</vt:lpstr>
      <vt:lpstr>Study significance</vt:lpstr>
      <vt:lpstr>Future Research</vt:lpstr>
      <vt:lpstr>acknowledgments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Purdue Marketing Communications</dc:creator>
  <cp:lastModifiedBy>Daniel Boylan</cp:lastModifiedBy>
  <cp:revision>337</cp:revision>
  <cp:lastPrinted>2019-10-23T22:22:28Z</cp:lastPrinted>
  <dcterms:created xsi:type="dcterms:W3CDTF">2011-09-20T15:44:26Z</dcterms:created>
  <dcterms:modified xsi:type="dcterms:W3CDTF">2021-02-19T15:26:29Z</dcterms:modified>
</cp:coreProperties>
</file>