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7"/>
  </p:notesMasterIdLst>
  <p:sldIdLst>
    <p:sldId id="256" r:id="rId2"/>
    <p:sldId id="285" r:id="rId3"/>
    <p:sldId id="286" r:id="rId4"/>
    <p:sldId id="305" r:id="rId5"/>
    <p:sldId id="296" r:id="rId6"/>
    <p:sldId id="287" r:id="rId7"/>
    <p:sldId id="302" r:id="rId8"/>
    <p:sldId id="290" r:id="rId9"/>
    <p:sldId id="291" r:id="rId10"/>
    <p:sldId id="299" r:id="rId11"/>
    <p:sldId id="268" r:id="rId12"/>
    <p:sldId id="284" r:id="rId13"/>
    <p:sldId id="303" r:id="rId14"/>
    <p:sldId id="275" r:id="rId15"/>
    <p:sldId id="260" r:id="rId16"/>
    <p:sldId id="262" r:id="rId17"/>
    <p:sldId id="257" r:id="rId18"/>
    <p:sldId id="263" r:id="rId19"/>
    <p:sldId id="264" r:id="rId20"/>
    <p:sldId id="288" r:id="rId21"/>
    <p:sldId id="304" r:id="rId22"/>
    <p:sldId id="261" r:id="rId23"/>
    <p:sldId id="265" r:id="rId24"/>
    <p:sldId id="298"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07141D-3D3B-4B0A-A1E2-D635EF7763CE}">
          <p14:sldIdLst>
            <p14:sldId id="256"/>
            <p14:sldId id="285"/>
            <p14:sldId id="286"/>
            <p14:sldId id="305"/>
            <p14:sldId id="296"/>
            <p14:sldId id="287"/>
            <p14:sldId id="302"/>
            <p14:sldId id="290"/>
            <p14:sldId id="291"/>
            <p14:sldId id="299"/>
            <p14:sldId id="268"/>
            <p14:sldId id="284"/>
            <p14:sldId id="303"/>
            <p14:sldId id="275"/>
            <p14:sldId id="260"/>
            <p14:sldId id="262"/>
            <p14:sldId id="257"/>
            <p14:sldId id="263"/>
            <p14:sldId id="264"/>
            <p14:sldId id="288"/>
            <p14:sldId id="304"/>
          </p14:sldIdLst>
        </p14:section>
        <p14:section name="Resources" id="{22527696-31E3-4B76-AB4C-0BB3A4FAF565}">
          <p14:sldIdLst>
            <p14:sldId id="261"/>
            <p14:sldId id="265"/>
            <p14:sldId id="298"/>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38073" autoAdjust="0"/>
  </p:normalViewPr>
  <p:slideViewPr>
    <p:cSldViewPr snapToGrid="0">
      <p:cViewPr varScale="1">
        <p:scale>
          <a:sx n="43" d="100"/>
          <a:sy n="43" d="100"/>
        </p:scale>
        <p:origin x="3504" y="48"/>
      </p:cViewPr>
      <p:guideLst/>
    </p:cSldViewPr>
  </p:slideViewPr>
  <p:notesTextViewPr>
    <p:cViewPr>
      <p:scale>
        <a:sx n="150" d="100"/>
        <a:sy n="150" d="100"/>
      </p:scale>
      <p:origin x="0" y="0"/>
    </p:cViewPr>
  </p:notesTextViewPr>
  <p:sorterViewPr>
    <p:cViewPr>
      <p:scale>
        <a:sx n="100" d="100"/>
        <a:sy n="100" d="100"/>
      </p:scale>
      <p:origin x="0" y="0"/>
    </p:cViewPr>
  </p:sorterViewPr>
  <p:notesViewPr>
    <p:cSldViewPr snapToGrid="0">
      <p:cViewPr>
        <p:scale>
          <a:sx n="100" d="100"/>
          <a:sy n="100" d="100"/>
        </p:scale>
        <p:origin x="1437" y="-22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297803-CC79-48E4-A656-94D9BC672823}" type="doc">
      <dgm:prSet loTypeId="urn:microsoft.com/office/officeart/2018/2/layout/IconCircleList" loCatId="icon" qsTypeId="urn:microsoft.com/office/officeart/2005/8/quickstyle/3d5" qsCatId="3D" csTypeId="urn:microsoft.com/office/officeart/2005/8/colors/colorful4" csCatId="colorful" phldr="1"/>
      <dgm:spPr/>
    </dgm:pt>
    <dgm:pt modelId="{F8A64463-F2DE-47B3-990C-938703091236}">
      <dgm:prSet phldrT="[Text]"/>
      <dgm:spPr/>
      <dgm:t>
        <a:bodyPr/>
        <a:lstStyle/>
        <a:p>
          <a:pPr>
            <a:lnSpc>
              <a:spcPct val="100000"/>
            </a:lnSpc>
          </a:pPr>
          <a:r>
            <a:rPr lang="en-US" b="1"/>
            <a:t>Collaboration</a:t>
          </a:r>
          <a:endParaRPr lang="en-US" b="1" dirty="0"/>
        </a:p>
      </dgm:t>
    </dgm:pt>
    <dgm:pt modelId="{24BC81F6-B56D-479D-9F0E-DD1EE1ED0FC4}" type="parTrans" cxnId="{B4F20CBA-87A4-4D8D-9F9C-0E8DB94D41E5}">
      <dgm:prSet/>
      <dgm:spPr/>
      <dgm:t>
        <a:bodyPr/>
        <a:lstStyle/>
        <a:p>
          <a:endParaRPr lang="en-US"/>
        </a:p>
      </dgm:t>
    </dgm:pt>
    <dgm:pt modelId="{989A307B-22E3-44C3-9B31-5D71366670CC}" type="sibTrans" cxnId="{B4F20CBA-87A4-4D8D-9F9C-0E8DB94D41E5}">
      <dgm:prSet/>
      <dgm:spPr/>
      <dgm:t>
        <a:bodyPr/>
        <a:lstStyle/>
        <a:p>
          <a:pPr>
            <a:lnSpc>
              <a:spcPct val="100000"/>
            </a:lnSpc>
          </a:pPr>
          <a:endParaRPr lang="en-US"/>
        </a:p>
      </dgm:t>
    </dgm:pt>
    <dgm:pt modelId="{289FBA7C-E5D6-40B6-96DF-D8279B19C8BC}">
      <dgm:prSet phldrT="[Text]"/>
      <dgm:spPr/>
      <dgm:t>
        <a:bodyPr/>
        <a:lstStyle/>
        <a:p>
          <a:pPr>
            <a:lnSpc>
              <a:spcPct val="100000"/>
            </a:lnSpc>
          </a:pPr>
          <a:r>
            <a:rPr lang="en-US" b="1" dirty="0"/>
            <a:t>Communication </a:t>
          </a:r>
        </a:p>
      </dgm:t>
    </dgm:pt>
    <dgm:pt modelId="{B6AF30FD-1B81-44E4-8AB3-0B5CD31183A5}" type="parTrans" cxnId="{D9E9DB11-7569-4D5C-9637-CE360E75DED7}">
      <dgm:prSet/>
      <dgm:spPr/>
      <dgm:t>
        <a:bodyPr/>
        <a:lstStyle/>
        <a:p>
          <a:endParaRPr lang="en-US"/>
        </a:p>
      </dgm:t>
    </dgm:pt>
    <dgm:pt modelId="{6C2A4C41-9619-4C00-891B-2213F29E37EE}" type="sibTrans" cxnId="{D9E9DB11-7569-4D5C-9637-CE360E75DED7}">
      <dgm:prSet/>
      <dgm:spPr/>
      <dgm:t>
        <a:bodyPr/>
        <a:lstStyle/>
        <a:p>
          <a:pPr>
            <a:lnSpc>
              <a:spcPct val="100000"/>
            </a:lnSpc>
          </a:pPr>
          <a:endParaRPr lang="en-US"/>
        </a:p>
      </dgm:t>
    </dgm:pt>
    <dgm:pt modelId="{77785F1C-3238-4710-A5D4-C8217DB00A25}">
      <dgm:prSet phldrT="[Text]"/>
      <dgm:spPr/>
      <dgm:t>
        <a:bodyPr/>
        <a:lstStyle/>
        <a:p>
          <a:pPr>
            <a:lnSpc>
              <a:spcPct val="100000"/>
            </a:lnSpc>
          </a:pPr>
          <a:r>
            <a:rPr lang="en-US" b="1"/>
            <a:t>Creativity</a:t>
          </a:r>
          <a:endParaRPr lang="en-US" b="1" dirty="0"/>
        </a:p>
      </dgm:t>
    </dgm:pt>
    <dgm:pt modelId="{61383E40-DBEC-4C85-AD74-4890194663E4}" type="parTrans" cxnId="{805134F9-88F5-4B15-86C3-31EBE6C7E0C0}">
      <dgm:prSet/>
      <dgm:spPr/>
      <dgm:t>
        <a:bodyPr/>
        <a:lstStyle/>
        <a:p>
          <a:endParaRPr lang="en-US"/>
        </a:p>
      </dgm:t>
    </dgm:pt>
    <dgm:pt modelId="{50E7C3F9-F30C-4494-A963-F3DDBCEE4D3E}" type="sibTrans" cxnId="{805134F9-88F5-4B15-86C3-31EBE6C7E0C0}">
      <dgm:prSet/>
      <dgm:spPr/>
      <dgm:t>
        <a:bodyPr/>
        <a:lstStyle/>
        <a:p>
          <a:pPr>
            <a:lnSpc>
              <a:spcPct val="100000"/>
            </a:lnSpc>
          </a:pPr>
          <a:endParaRPr lang="en-US"/>
        </a:p>
      </dgm:t>
    </dgm:pt>
    <dgm:pt modelId="{F4CE67B9-2B65-4B4B-91CD-8963BD11DEC7}">
      <dgm:prSet phldrT="[Text]"/>
      <dgm:spPr/>
      <dgm:t>
        <a:bodyPr/>
        <a:lstStyle/>
        <a:p>
          <a:pPr>
            <a:lnSpc>
              <a:spcPct val="100000"/>
            </a:lnSpc>
          </a:pPr>
          <a:r>
            <a:rPr lang="en-US" b="1"/>
            <a:t>Critical Thinking</a:t>
          </a:r>
          <a:endParaRPr lang="en-US" b="1" dirty="0"/>
        </a:p>
      </dgm:t>
    </dgm:pt>
    <dgm:pt modelId="{A62661FD-502D-41FE-8277-6B2FFC84DFE1}" type="parTrans" cxnId="{8099D999-EC4F-4DB8-8B91-194B182B1008}">
      <dgm:prSet/>
      <dgm:spPr/>
      <dgm:t>
        <a:bodyPr/>
        <a:lstStyle/>
        <a:p>
          <a:endParaRPr lang="en-US"/>
        </a:p>
      </dgm:t>
    </dgm:pt>
    <dgm:pt modelId="{8916C803-FFAB-457B-8254-EBBF82506F72}" type="sibTrans" cxnId="{8099D999-EC4F-4DB8-8B91-194B182B1008}">
      <dgm:prSet/>
      <dgm:spPr/>
      <dgm:t>
        <a:bodyPr/>
        <a:lstStyle/>
        <a:p>
          <a:endParaRPr lang="en-US"/>
        </a:p>
      </dgm:t>
    </dgm:pt>
    <dgm:pt modelId="{9861B28A-9947-44D7-9312-9E800E28A2ED}" type="pres">
      <dgm:prSet presAssocID="{1A297803-CC79-48E4-A656-94D9BC672823}" presName="root" presStyleCnt="0">
        <dgm:presLayoutVars>
          <dgm:dir/>
          <dgm:resizeHandles val="exact"/>
        </dgm:presLayoutVars>
      </dgm:prSet>
      <dgm:spPr/>
    </dgm:pt>
    <dgm:pt modelId="{56A6C999-F5FC-4194-9F22-10BCE650A822}" type="pres">
      <dgm:prSet presAssocID="{1A297803-CC79-48E4-A656-94D9BC672823}" presName="container" presStyleCnt="0">
        <dgm:presLayoutVars>
          <dgm:dir/>
          <dgm:resizeHandles val="exact"/>
        </dgm:presLayoutVars>
      </dgm:prSet>
      <dgm:spPr/>
    </dgm:pt>
    <dgm:pt modelId="{256B33B6-A838-42B3-8B4F-80833323A18F}" type="pres">
      <dgm:prSet presAssocID="{F8A64463-F2DE-47B3-990C-938703091236}" presName="compNode" presStyleCnt="0"/>
      <dgm:spPr/>
    </dgm:pt>
    <dgm:pt modelId="{3DC255A9-2AFC-427C-92CD-E616E8701FEC}" type="pres">
      <dgm:prSet presAssocID="{F8A64463-F2DE-47B3-990C-938703091236}" presName="iconBgRect" presStyleLbl="bgShp" presStyleIdx="0" presStyleCnt="4"/>
      <dgm:spPr/>
    </dgm:pt>
    <dgm:pt modelId="{F509AC8C-3A32-44B3-947C-C8DDDBF28A48}" type="pres">
      <dgm:prSet presAssocID="{F8A64463-F2DE-47B3-990C-938703091236}" presName="iconRect" presStyleLbl="node1" presStyleIdx="0" presStyleCnt="4"/>
      <dgm:spPr/>
    </dgm:pt>
    <dgm:pt modelId="{C3753C1C-7A62-4A69-9739-15DADBF33366}" type="pres">
      <dgm:prSet presAssocID="{F8A64463-F2DE-47B3-990C-938703091236}" presName="spaceRect" presStyleCnt="0"/>
      <dgm:spPr/>
    </dgm:pt>
    <dgm:pt modelId="{F2783F6A-64CA-4503-8F8E-16B42B22EDCD}" type="pres">
      <dgm:prSet presAssocID="{F8A64463-F2DE-47B3-990C-938703091236}" presName="textRect" presStyleLbl="revTx" presStyleIdx="0" presStyleCnt="4">
        <dgm:presLayoutVars>
          <dgm:chMax val="1"/>
          <dgm:chPref val="1"/>
        </dgm:presLayoutVars>
      </dgm:prSet>
      <dgm:spPr/>
    </dgm:pt>
    <dgm:pt modelId="{7A174526-B2CF-4FB3-B5B0-03474A332E38}" type="pres">
      <dgm:prSet presAssocID="{989A307B-22E3-44C3-9B31-5D71366670CC}" presName="sibTrans" presStyleLbl="sibTrans2D1" presStyleIdx="0" presStyleCnt="0"/>
      <dgm:spPr/>
    </dgm:pt>
    <dgm:pt modelId="{1F8D4396-E6D9-4CD2-BD34-E48C7D7D2DC7}" type="pres">
      <dgm:prSet presAssocID="{289FBA7C-E5D6-40B6-96DF-D8279B19C8BC}" presName="compNode" presStyleCnt="0"/>
      <dgm:spPr/>
    </dgm:pt>
    <dgm:pt modelId="{7134AFF7-8CA4-4E86-8CFD-9F8EC18C1432}" type="pres">
      <dgm:prSet presAssocID="{289FBA7C-E5D6-40B6-96DF-D8279B19C8BC}" presName="iconBgRect" presStyleLbl="bgShp" presStyleIdx="1" presStyleCnt="4"/>
      <dgm:spPr/>
    </dgm:pt>
    <dgm:pt modelId="{39C6CE6E-C72A-4315-8B6A-08871DCD4003}" type="pres">
      <dgm:prSet presAssocID="{289FBA7C-E5D6-40B6-96DF-D8279B19C8BC}" presName="iconRect" presStyleLbl="node1" presStyleIdx="1" presStyleCnt="4"/>
      <dgm:spPr/>
    </dgm:pt>
    <dgm:pt modelId="{AB8ABD5F-3C66-45AF-BA38-5A12BC331253}" type="pres">
      <dgm:prSet presAssocID="{289FBA7C-E5D6-40B6-96DF-D8279B19C8BC}" presName="spaceRect" presStyleCnt="0"/>
      <dgm:spPr/>
    </dgm:pt>
    <dgm:pt modelId="{551DFD0E-E98C-4102-A9ED-D9BB97357C1A}" type="pres">
      <dgm:prSet presAssocID="{289FBA7C-E5D6-40B6-96DF-D8279B19C8BC}" presName="textRect" presStyleLbl="revTx" presStyleIdx="1" presStyleCnt="4">
        <dgm:presLayoutVars>
          <dgm:chMax val="1"/>
          <dgm:chPref val="1"/>
        </dgm:presLayoutVars>
      </dgm:prSet>
      <dgm:spPr/>
    </dgm:pt>
    <dgm:pt modelId="{D5FFFE54-671F-4DBE-8F46-7F0F93BE50BB}" type="pres">
      <dgm:prSet presAssocID="{6C2A4C41-9619-4C00-891B-2213F29E37EE}" presName="sibTrans" presStyleLbl="sibTrans2D1" presStyleIdx="0" presStyleCnt="0"/>
      <dgm:spPr/>
    </dgm:pt>
    <dgm:pt modelId="{8E507BE8-5661-47CD-97E0-830D6935CB15}" type="pres">
      <dgm:prSet presAssocID="{77785F1C-3238-4710-A5D4-C8217DB00A25}" presName="compNode" presStyleCnt="0"/>
      <dgm:spPr/>
    </dgm:pt>
    <dgm:pt modelId="{14A3A406-B75C-407F-864D-D06AA9AF6C6E}" type="pres">
      <dgm:prSet presAssocID="{77785F1C-3238-4710-A5D4-C8217DB00A25}" presName="iconBgRect" presStyleLbl="bgShp" presStyleIdx="2" presStyleCnt="4"/>
      <dgm:spPr/>
    </dgm:pt>
    <dgm:pt modelId="{AAC4E3DE-7D33-4E65-9AA4-3CE4480F60A7}" type="pres">
      <dgm:prSet presAssocID="{77785F1C-3238-4710-A5D4-C8217DB00A25}" presName="iconRect" presStyleLbl="node1" presStyleIdx="2" presStyleCnt="4"/>
      <dgm:spPr/>
    </dgm:pt>
    <dgm:pt modelId="{2DDAFAFE-4205-45A4-AF65-77937F124D44}" type="pres">
      <dgm:prSet presAssocID="{77785F1C-3238-4710-A5D4-C8217DB00A25}" presName="spaceRect" presStyleCnt="0"/>
      <dgm:spPr/>
    </dgm:pt>
    <dgm:pt modelId="{BD177867-04B6-4416-B2B3-3A0A0A596461}" type="pres">
      <dgm:prSet presAssocID="{77785F1C-3238-4710-A5D4-C8217DB00A25}" presName="textRect" presStyleLbl="revTx" presStyleIdx="2" presStyleCnt="4">
        <dgm:presLayoutVars>
          <dgm:chMax val="1"/>
          <dgm:chPref val="1"/>
        </dgm:presLayoutVars>
      </dgm:prSet>
      <dgm:spPr/>
    </dgm:pt>
    <dgm:pt modelId="{17D616E2-7AC6-43B1-B243-AA50EA9255EA}" type="pres">
      <dgm:prSet presAssocID="{50E7C3F9-F30C-4494-A963-F3DDBCEE4D3E}" presName="sibTrans" presStyleLbl="sibTrans2D1" presStyleIdx="0" presStyleCnt="0"/>
      <dgm:spPr/>
    </dgm:pt>
    <dgm:pt modelId="{5C88A911-4B67-4656-9810-BB0F784DD1D6}" type="pres">
      <dgm:prSet presAssocID="{F4CE67B9-2B65-4B4B-91CD-8963BD11DEC7}" presName="compNode" presStyleCnt="0"/>
      <dgm:spPr/>
    </dgm:pt>
    <dgm:pt modelId="{2CFF187C-58CD-4CA0-849C-C80630118836}" type="pres">
      <dgm:prSet presAssocID="{F4CE67B9-2B65-4B4B-91CD-8963BD11DEC7}" presName="iconBgRect" presStyleLbl="bgShp" presStyleIdx="3" presStyleCnt="4"/>
      <dgm:spPr/>
    </dgm:pt>
    <dgm:pt modelId="{774D6CEC-D3A5-4B81-953C-9EB5CCBA5EAC}" type="pres">
      <dgm:prSet presAssocID="{F4CE67B9-2B65-4B4B-91CD-8963BD11DEC7}" presName="iconRect" presStyleLbl="node1" presStyleIdx="3" presStyleCnt="4"/>
      <dgm:spPr/>
    </dgm:pt>
    <dgm:pt modelId="{0DD5272D-98FE-45D9-BC66-9AF333AB11CB}" type="pres">
      <dgm:prSet presAssocID="{F4CE67B9-2B65-4B4B-91CD-8963BD11DEC7}" presName="spaceRect" presStyleCnt="0"/>
      <dgm:spPr/>
    </dgm:pt>
    <dgm:pt modelId="{E02987EB-F000-460E-9059-46668B87B3A4}" type="pres">
      <dgm:prSet presAssocID="{F4CE67B9-2B65-4B4B-91CD-8963BD11DEC7}" presName="textRect" presStyleLbl="revTx" presStyleIdx="3" presStyleCnt="4">
        <dgm:presLayoutVars>
          <dgm:chMax val="1"/>
          <dgm:chPref val="1"/>
        </dgm:presLayoutVars>
      </dgm:prSet>
      <dgm:spPr/>
    </dgm:pt>
  </dgm:ptLst>
  <dgm:cxnLst>
    <dgm:cxn modelId="{22E1B511-F080-41F5-80D7-0DFF540A8AE6}" type="presOf" srcId="{989A307B-22E3-44C3-9B31-5D71366670CC}" destId="{7A174526-B2CF-4FB3-B5B0-03474A332E38}" srcOrd="0" destOrd="0" presId="urn:microsoft.com/office/officeart/2018/2/layout/IconCircleList"/>
    <dgm:cxn modelId="{D9E9DB11-7569-4D5C-9637-CE360E75DED7}" srcId="{1A297803-CC79-48E4-A656-94D9BC672823}" destId="{289FBA7C-E5D6-40B6-96DF-D8279B19C8BC}" srcOrd="1" destOrd="0" parTransId="{B6AF30FD-1B81-44E4-8AB3-0B5CD31183A5}" sibTransId="{6C2A4C41-9619-4C00-891B-2213F29E37EE}"/>
    <dgm:cxn modelId="{6E954917-F6EA-4159-803D-2F95C6C92791}" type="presOf" srcId="{F8A64463-F2DE-47B3-990C-938703091236}" destId="{F2783F6A-64CA-4503-8F8E-16B42B22EDCD}" srcOrd="0" destOrd="0" presId="urn:microsoft.com/office/officeart/2018/2/layout/IconCircleList"/>
    <dgm:cxn modelId="{AC14F127-4BD4-4877-9F76-0D89EC23DB48}" type="presOf" srcId="{1A297803-CC79-48E4-A656-94D9BC672823}" destId="{9861B28A-9947-44D7-9312-9E800E28A2ED}" srcOrd="0" destOrd="0" presId="urn:microsoft.com/office/officeart/2018/2/layout/IconCircleList"/>
    <dgm:cxn modelId="{FBEF3730-14B9-42CF-BBFD-7857A184DC5F}" type="presOf" srcId="{F4CE67B9-2B65-4B4B-91CD-8963BD11DEC7}" destId="{E02987EB-F000-460E-9059-46668B87B3A4}" srcOrd="0" destOrd="0" presId="urn:microsoft.com/office/officeart/2018/2/layout/IconCircleList"/>
    <dgm:cxn modelId="{16DD4935-1BE0-4D3A-9DEB-0B61743F0B7D}" type="presOf" srcId="{289FBA7C-E5D6-40B6-96DF-D8279B19C8BC}" destId="{551DFD0E-E98C-4102-A9ED-D9BB97357C1A}" srcOrd="0" destOrd="0" presId="urn:microsoft.com/office/officeart/2018/2/layout/IconCircleList"/>
    <dgm:cxn modelId="{A2DEC039-7B31-4002-8C92-B0A448C40A70}" type="presOf" srcId="{77785F1C-3238-4710-A5D4-C8217DB00A25}" destId="{BD177867-04B6-4416-B2B3-3A0A0A596461}" srcOrd="0" destOrd="0" presId="urn:microsoft.com/office/officeart/2018/2/layout/IconCircleList"/>
    <dgm:cxn modelId="{6099288F-C46B-4F37-B953-DA74B21F3508}" type="presOf" srcId="{50E7C3F9-F30C-4494-A963-F3DDBCEE4D3E}" destId="{17D616E2-7AC6-43B1-B243-AA50EA9255EA}" srcOrd="0" destOrd="0" presId="urn:microsoft.com/office/officeart/2018/2/layout/IconCircleList"/>
    <dgm:cxn modelId="{8099D999-EC4F-4DB8-8B91-194B182B1008}" srcId="{1A297803-CC79-48E4-A656-94D9BC672823}" destId="{F4CE67B9-2B65-4B4B-91CD-8963BD11DEC7}" srcOrd="3" destOrd="0" parTransId="{A62661FD-502D-41FE-8277-6B2FFC84DFE1}" sibTransId="{8916C803-FFAB-457B-8254-EBBF82506F72}"/>
    <dgm:cxn modelId="{B4F20CBA-87A4-4D8D-9F9C-0E8DB94D41E5}" srcId="{1A297803-CC79-48E4-A656-94D9BC672823}" destId="{F8A64463-F2DE-47B3-990C-938703091236}" srcOrd="0" destOrd="0" parTransId="{24BC81F6-B56D-479D-9F0E-DD1EE1ED0FC4}" sibTransId="{989A307B-22E3-44C3-9B31-5D71366670CC}"/>
    <dgm:cxn modelId="{A519E7F7-7B93-4AC5-B0B9-0AB7287F05D7}" type="presOf" srcId="{6C2A4C41-9619-4C00-891B-2213F29E37EE}" destId="{D5FFFE54-671F-4DBE-8F46-7F0F93BE50BB}" srcOrd="0" destOrd="0" presId="urn:microsoft.com/office/officeart/2018/2/layout/IconCircleList"/>
    <dgm:cxn modelId="{805134F9-88F5-4B15-86C3-31EBE6C7E0C0}" srcId="{1A297803-CC79-48E4-A656-94D9BC672823}" destId="{77785F1C-3238-4710-A5D4-C8217DB00A25}" srcOrd="2" destOrd="0" parTransId="{61383E40-DBEC-4C85-AD74-4890194663E4}" sibTransId="{50E7C3F9-F30C-4494-A963-F3DDBCEE4D3E}"/>
    <dgm:cxn modelId="{2B691BA2-B841-4F76-A144-FC3C8C5EA9D6}" type="presParOf" srcId="{9861B28A-9947-44D7-9312-9E800E28A2ED}" destId="{56A6C999-F5FC-4194-9F22-10BCE650A822}" srcOrd="0" destOrd="0" presId="urn:microsoft.com/office/officeart/2018/2/layout/IconCircleList"/>
    <dgm:cxn modelId="{175FF822-7004-4025-8B71-70C544E9FBCA}" type="presParOf" srcId="{56A6C999-F5FC-4194-9F22-10BCE650A822}" destId="{256B33B6-A838-42B3-8B4F-80833323A18F}" srcOrd="0" destOrd="0" presId="urn:microsoft.com/office/officeart/2018/2/layout/IconCircleList"/>
    <dgm:cxn modelId="{994BD955-DE40-4DE8-A511-23D3B974FE61}" type="presParOf" srcId="{256B33B6-A838-42B3-8B4F-80833323A18F}" destId="{3DC255A9-2AFC-427C-92CD-E616E8701FEC}" srcOrd="0" destOrd="0" presId="urn:microsoft.com/office/officeart/2018/2/layout/IconCircleList"/>
    <dgm:cxn modelId="{E87409AB-9BBE-4511-AF68-0D42A050D7C0}" type="presParOf" srcId="{256B33B6-A838-42B3-8B4F-80833323A18F}" destId="{F509AC8C-3A32-44B3-947C-C8DDDBF28A48}" srcOrd="1" destOrd="0" presId="urn:microsoft.com/office/officeart/2018/2/layout/IconCircleList"/>
    <dgm:cxn modelId="{EAF07C3D-DF92-440F-87C5-3EB22A0B1AE6}" type="presParOf" srcId="{256B33B6-A838-42B3-8B4F-80833323A18F}" destId="{C3753C1C-7A62-4A69-9739-15DADBF33366}" srcOrd="2" destOrd="0" presId="urn:microsoft.com/office/officeart/2018/2/layout/IconCircleList"/>
    <dgm:cxn modelId="{9A95FA0F-592F-4464-A9FD-80916609289A}" type="presParOf" srcId="{256B33B6-A838-42B3-8B4F-80833323A18F}" destId="{F2783F6A-64CA-4503-8F8E-16B42B22EDCD}" srcOrd="3" destOrd="0" presId="urn:microsoft.com/office/officeart/2018/2/layout/IconCircleList"/>
    <dgm:cxn modelId="{0C71C1CA-543F-40BC-A5ED-C38563D0A52C}" type="presParOf" srcId="{56A6C999-F5FC-4194-9F22-10BCE650A822}" destId="{7A174526-B2CF-4FB3-B5B0-03474A332E38}" srcOrd="1" destOrd="0" presId="urn:microsoft.com/office/officeart/2018/2/layout/IconCircleList"/>
    <dgm:cxn modelId="{9C893ED6-67BF-46ED-866A-6E8C34CA825A}" type="presParOf" srcId="{56A6C999-F5FC-4194-9F22-10BCE650A822}" destId="{1F8D4396-E6D9-4CD2-BD34-E48C7D7D2DC7}" srcOrd="2" destOrd="0" presId="urn:microsoft.com/office/officeart/2018/2/layout/IconCircleList"/>
    <dgm:cxn modelId="{E9B8C0C2-3060-4670-A0BA-54D937B5E249}" type="presParOf" srcId="{1F8D4396-E6D9-4CD2-BD34-E48C7D7D2DC7}" destId="{7134AFF7-8CA4-4E86-8CFD-9F8EC18C1432}" srcOrd="0" destOrd="0" presId="urn:microsoft.com/office/officeart/2018/2/layout/IconCircleList"/>
    <dgm:cxn modelId="{DA847BDD-84B1-43FF-A35F-734453208E68}" type="presParOf" srcId="{1F8D4396-E6D9-4CD2-BD34-E48C7D7D2DC7}" destId="{39C6CE6E-C72A-4315-8B6A-08871DCD4003}" srcOrd="1" destOrd="0" presId="urn:microsoft.com/office/officeart/2018/2/layout/IconCircleList"/>
    <dgm:cxn modelId="{E0436DFB-112E-4C4E-94CA-3276E5CFB420}" type="presParOf" srcId="{1F8D4396-E6D9-4CD2-BD34-E48C7D7D2DC7}" destId="{AB8ABD5F-3C66-45AF-BA38-5A12BC331253}" srcOrd="2" destOrd="0" presId="urn:microsoft.com/office/officeart/2018/2/layout/IconCircleList"/>
    <dgm:cxn modelId="{F2ACFE9D-ACD8-466F-A9EB-C4E9802E1CFE}" type="presParOf" srcId="{1F8D4396-E6D9-4CD2-BD34-E48C7D7D2DC7}" destId="{551DFD0E-E98C-4102-A9ED-D9BB97357C1A}" srcOrd="3" destOrd="0" presId="urn:microsoft.com/office/officeart/2018/2/layout/IconCircleList"/>
    <dgm:cxn modelId="{3CC19570-2357-4D2D-8338-A24C2ADB8D50}" type="presParOf" srcId="{56A6C999-F5FC-4194-9F22-10BCE650A822}" destId="{D5FFFE54-671F-4DBE-8F46-7F0F93BE50BB}" srcOrd="3" destOrd="0" presId="urn:microsoft.com/office/officeart/2018/2/layout/IconCircleList"/>
    <dgm:cxn modelId="{901FD62C-3CCC-4FDC-8CB9-D1E9E1B613C6}" type="presParOf" srcId="{56A6C999-F5FC-4194-9F22-10BCE650A822}" destId="{8E507BE8-5661-47CD-97E0-830D6935CB15}" srcOrd="4" destOrd="0" presId="urn:microsoft.com/office/officeart/2018/2/layout/IconCircleList"/>
    <dgm:cxn modelId="{657C68B6-F5A6-471F-AAA6-E56928F973C3}" type="presParOf" srcId="{8E507BE8-5661-47CD-97E0-830D6935CB15}" destId="{14A3A406-B75C-407F-864D-D06AA9AF6C6E}" srcOrd="0" destOrd="0" presId="urn:microsoft.com/office/officeart/2018/2/layout/IconCircleList"/>
    <dgm:cxn modelId="{1E6B0DCE-D926-4134-8663-1DE3E472AD7E}" type="presParOf" srcId="{8E507BE8-5661-47CD-97E0-830D6935CB15}" destId="{AAC4E3DE-7D33-4E65-9AA4-3CE4480F60A7}" srcOrd="1" destOrd="0" presId="urn:microsoft.com/office/officeart/2018/2/layout/IconCircleList"/>
    <dgm:cxn modelId="{68531AAD-4CAE-405E-BA9C-3579DEC431BA}" type="presParOf" srcId="{8E507BE8-5661-47CD-97E0-830D6935CB15}" destId="{2DDAFAFE-4205-45A4-AF65-77937F124D44}" srcOrd="2" destOrd="0" presId="urn:microsoft.com/office/officeart/2018/2/layout/IconCircleList"/>
    <dgm:cxn modelId="{40913CD5-0514-4215-BE2D-51B794213C55}" type="presParOf" srcId="{8E507BE8-5661-47CD-97E0-830D6935CB15}" destId="{BD177867-04B6-4416-B2B3-3A0A0A596461}" srcOrd="3" destOrd="0" presId="urn:microsoft.com/office/officeart/2018/2/layout/IconCircleList"/>
    <dgm:cxn modelId="{0DA3128B-4725-497E-8FD9-E9B424312D9E}" type="presParOf" srcId="{56A6C999-F5FC-4194-9F22-10BCE650A822}" destId="{17D616E2-7AC6-43B1-B243-AA50EA9255EA}" srcOrd="5" destOrd="0" presId="urn:microsoft.com/office/officeart/2018/2/layout/IconCircleList"/>
    <dgm:cxn modelId="{184B73E9-A339-4725-B347-026B07F3AA95}" type="presParOf" srcId="{56A6C999-F5FC-4194-9F22-10BCE650A822}" destId="{5C88A911-4B67-4656-9810-BB0F784DD1D6}" srcOrd="6" destOrd="0" presId="urn:microsoft.com/office/officeart/2018/2/layout/IconCircleList"/>
    <dgm:cxn modelId="{050E0784-5F4F-430C-8C8D-DCED7DB89213}" type="presParOf" srcId="{5C88A911-4B67-4656-9810-BB0F784DD1D6}" destId="{2CFF187C-58CD-4CA0-849C-C80630118836}" srcOrd="0" destOrd="0" presId="urn:microsoft.com/office/officeart/2018/2/layout/IconCircleList"/>
    <dgm:cxn modelId="{DC3D42CB-516C-42D4-A151-9596D16D867E}" type="presParOf" srcId="{5C88A911-4B67-4656-9810-BB0F784DD1D6}" destId="{774D6CEC-D3A5-4B81-953C-9EB5CCBA5EAC}" srcOrd="1" destOrd="0" presId="urn:microsoft.com/office/officeart/2018/2/layout/IconCircleList"/>
    <dgm:cxn modelId="{9C42CEAE-1E42-4622-965F-CCEE7CDE082A}" type="presParOf" srcId="{5C88A911-4B67-4656-9810-BB0F784DD1D6}" destId="{0DD5272D-98FE-45D9-BC66-9AF333AB11CB}" srcOrd="2" destOrd="0" presId="urn:microsoft.com/office/officeart/2018/2/layout/IconCircleList"/>
    <dgm:cxn modelId="{33C21A1E-9C2C-4391-9A0F-2C704050301A}" type="presParOf" srcId="{5C88A911-4B67-4656-9810-BB0F784DD1D6}" destId="{E02987EB-F000-460E-9059-46668B87B3A4}"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255A9-2AFC-427C-92CD-E616E8701FEC}">
      <dsp:nvSpPr>
        <dsp:cNvPr id="0" name=""/>
        <dsp:cNvSpPr/>
      </dsp:nvSpPr>
      <dsp:spPr>
        <a:xfrm>
          <a:off x="112065" y="1088792"/>
          <a:ext cx="1533042" cy="1533042"/>
        </a:xfrm>
        <a:prstGeom prst="ellipse">
          <a:avLst/>
        </a:prstGeom>
        <a:solidFill>
          <a:schemeClr val="accent4">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F509AC8C-3A32-44B3-947C-C8DDDBF28A48}">
      <dsp:nvSpPr>
        <dsp:cNvPr id="0" name=""/>
        <dsp:cNvSpPr/>
      </dsp:nvSpPr>
      <dsp:spPr>
        <a:xfrm>
          <a:off x="434004" y="1410731"/>
          <a:ext cx="889164" cy="889164"/>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2783F6A-64CA-4503-8F8E-16B42B22EDCD}">
      <dsp:nvSpPr>
        <dsp:cNvPr id="0" name=""/>
        <dsp:cNvSpPr/>
      </dsp:nvSpPr>
      <dsp:spPr>
        <a:xfrm>
          <a:off x="1973616" y="1088792"/>
          <a:ext cx="3613599" cy="1533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Collaboration</a:t>
          </a:r>
          <a:endParaRPr lang="en-US" sz="2400" b="1" kern="1200" dirty="0"/>
        </a:p>
      </dsp:txBody>
      <dsp:txXfrm>
        <a:off x="1973616" y="1088792"/>
        <a:ext cx="3613599" cy="1533042"/>
      </dsp:txXfrm>
    </dsp:sp>
    <dsp:sp modelId="{7134AFF7-8CA4-4E86-8CFD-9F8EC18C1432}">
      <dsp:nvSpPr>
        <dsp:cNvPr id="0" name=""/>
        <dsp:cNvSpPr/>
      </dsp:nvSpPr>
      <dsp:spPr>
        <a:xfrm>
          <a:off x="6216857" y="1088792"/>
          <a:ext cx="1533042" cy="1533042"/>
        </a:xfrm>
        <a:prstGeom prst="ellipse">
          <a:avLst/>
        </a:prstGeom>
        <a:solidFill>
          <a:schemeClr val="accent4">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39C6CE6E-C72A-4315-8B6A-08871DCD4003}">
      <dsp:nvSpPr>
        <dsp:cNvPr id="0" name=""/>
        <dsp:cNvSpPr/>
      </dsp:nvSpPr>
      <dsp:spPr>
        <a:xfrm>
          <a:off x="6538796" y="1410731"/>
          <a:ext cx="889164" cy="889164"/>
        </a:xfrm>
        <a:prstGeom prst="rect">
          <a:avLst/>
        </a:prstGeom>
        <a:solidFill>
          <a:schemeClr val="accent4">
            <a:hueOff val="3271943"/>
            <a:satOff val="-13592"/>
            <a:lumOff val="634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51DFD0E-E98C-4102-A9ED-D9BB97357C1A}">
      <dsp:nvSpPr>
        <dsp:cNvPr id="0" name=""/>
        <dsp:cNvSpPr/>
      </dsp:nvSpPr>
      <dsp:spPr>
        <a:xfrm>
          <a:off x="8078408" y="1088792"/>
          <a:ext cx="3613599" cy="1533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Communication </a:t>
          </a:r>
        </a:p>
      </dsp:txBody>
      <dsp:txXfrm>
        <a:off x="8078408" y="1088792"/>
        <a:ext cx="3613599" cy="1533042"/>
      </dsp:txXfrm>
    </dsp:sp>
    <dsp:sp modelId="{14A3A406-B75C-407F-864D-D06AA9AF6C6E}">
      <dsp:nvSpPr>
        <dsp:cNvPr id="0" name=""/>
        <dsp:cNvSpPr/>
      </dsp:nvSpPr>
      <dsp:spPr>
        <a:xfrm>
          <a:off x="112065" y="3695839"/>
          <a:ext cx="1533042" cy="1533042"/>
        </a:xfrm>
        <a:prstGeom prst="ellipse">
          <a:avLst/>
        </a:prstGeom>
        <a:solidFill>
          <a:schemeClr val="accent4">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AAC4E3DE-7D33-4E65-9AA4-3CE4480F60A7}">
      <dsp:nvSpPr>
        <dsp:cNvPr id="0" name=""/>
        <dsp:cNvSpPr/>
      </dsp:nvSpPr>
      <dsp:spPr>
        <a:xfrm>
          <a:off x="434004" y="4017778"/>
          <a:ext cx="889164" cy="889164"/>
        </a:xfrm>
        <a:prstGeom prst="rect">
          <a:avLst/>
        </a:prstGeom>
        <a:solidFill>
          <a:schemeClr val="accent4">
            <a:hueOff val="6543887"/>
            <a:satOff val="-27185"/>
            <a:lumOff val="1268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D177867-04B6-4416-B2B3-3A0A0A596461}">
      <dsp:nvSpPr>
        <dsp:cNvPr id="0" name=""/>
        <dsp:cNvSpPr/>
      </dsp:nvSpPr>
      <dsp:spPr>
        <a:xfrm>
          <a:off x="1973616" y="3695839"/>
          <a:ext cx="3613599" cy="1533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Creativity</a:t>
          </a:r>
          <a:endParaRPr lang="en-US" sz="2400" b="1" kern="1200" dirty="0"/>
        </a:p>
      </dsp:txBody>
      <dsp:txXfrm>
        <a:off x="1973616" y="3695839"/>
        <a:ext cx="3613599" cy="1533042"/>
      </dsp:txXfrm>
    </dsp:sp>
    <dsp:sp modelId="{2CFF187C-58CD-4CA0-849C-C80630118836}">
      <dsp:nvSpPr>
        <dsp:cNvPr id="0" name=""/>
        <dsp:cNvSpPr/>
      </dsp:nvSpPr>
      <dsp:spPr>
        <a:xfrm>
          <a:off x="6216857" y="3695839"/>
          <a:ext cx="1533042" cy="1533042"/>
        </a:xfrm>
        <a:prstGeom prst="ellipse">
          <a:avLst/>
        </a:prstGeom>
        <a:solidFill>
          <a:schemeClr val="accent4">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774D6CEC-D3A5-4B81-953C-9EB5CCBA5EAC}">
      <dsp:nvSpPr>
        <dsp:cNvPr id="0" name=""/>
        <dsp:cNvSpPr/>
      </dsp:nvSpPr>
      <dsp:spPr>
        <a:xfrm>
          <a:off x="6538796" y="4017778"/>
          <a:ext cx="889164" cy="889164"/>
        </a:xfrm>
        <a:prstGeom prst="rect">
          <a:avLst/>
        </a:prstGeom>
        <a:solidFill>
          <a:schemeClr val="accent4">
            <a:hueOff val="9815830"/>
            <a:satOff val="-40777"/>
            <a:lumOff val="1902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02987EB-F000-460E-9059-46668B87B3A4}">
      <dsp:nvSpPr>
        <dsp:cNvPr id="0" name=""/>
        <dsp:cNvSpPr/>
      </dsp:nvSpPr>
      <dsp:spPr>
        <a:xfrm>
          <a:off x="8078408" y="3695839"/>
          <a:ext cx="3613599" cy="1533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Critical Thinking</a:t>
          </a:r>
          <a:endParaRPr lang="en-US" sz="2400" b="1" kern="1200" dirty="0"/>
        </a:p>
      </dsp:txBody>
      <dsp:txXfrm>
        <a:off x="8078408" y="3695839"/>
        <a:ext cx="3613599" cy="153304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314E9-F77E-497E-97B0-93AC176DA3C3}"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EF5AB-4991-45F2-B2DC-D5858FF84FB5}" type="slidenum">
              <a:rPr lang="en-US" smtClean="0"/>
              <a:t>‹#›</a:t>
            </a:fld>
            <a:endParaRPr lang="en-US"/>
          </a:p>
        </p:txBody>
      </p:sp>
    </p:spTree>
    <p:extLst>
      <p:ext uri="{BB962C8B-B14F-4D97-AF65-F5344CB8AC3E}">
        <p14:creationId xmlns:p14="http://schemas.microsoft.com/office/powerpoint/2010/main" val="2452552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tionalccdc.org/index.php/competition/about-ccdc/miss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vytech.edu/itchalleng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csc.org/midwest/student-programming-contes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vensi.us/firstnet-hackathon-road-5g-4750-west-16th-street-south-entrance-gate-2/32406022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1</a:t>
            </a:fld>
            <a:endParaRPr lang="en-US"/>
          </a:p>
        </p:txBody>
      </p:sp>
    </p:spTree>
    <p:extLst>
      <p:ext uri="{BB962C8B-B14F-4D97-AF65-F5344CB8AC3E}">
        <p14:creationId xmlns:p14="http://schemas.microsoft.com/office/powerpoint/2010/main" val="3498082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down to brass tack. Because we’ve bantered that word about a bit. A Hackathon is </a:t>
            </a:r>
            <a:r>
              <a:rPr lang="en-US" sz="1200" b="0" i="0" kern="1200" dirty="0">
                <a:solidFill>
                  <a:schemeClr val="tx1"/>
                </a:solidFill>
                <a:effectLst/>
                <a:latin typeface="+mn-lt"/>
                <a:ea typeface="+mn-ea"/>
                <a:cs typeface="+mn-cs"/>
              </a:rPr>
              <a:t>an event, typically lasting several days, in which many people meet to engage in collaborative computer programming and work on other technological issues.</a:t>
            </a:r>
            <a:endParaRPr lang="en-US" dirty="0"/>
          </a:p>
          <a:p>
            <a:r>
              <a:rPr lang="en-US" dirty="0"/>
              <a:t>What it is</a:t>
            </a:r>
          </a:p>
          <a:p>
            <a:r>
              <a:rPr lang="en-US" dirty="0"/>
              <a:t>This is where computer professionals come together to work on problems. Whether those problems be cyber security, web sites, software development, or networking issues. They occur over a period of twenty-four to forty-eight hours of non-stop work with a team who barely know each other. They learn to work with new technology, throw together new code, and live on food and caffeine. Literally bringing ideas and dreams into reality. </a:t>
            </a:r>
          </a:p>
          <a:p>
            <a:endParaRPr lang="en-US" dirty="0"/>
          </a:p>
          <a:p>
            <a:r>
              <a:rPr lang="en-US" dirty="0"/>
              <a:t>Advantages? </a:t>
            </a:r>
          </a:p>
          <a:p>
            <a:endParaRPr lang="en-US" dirty="0"/>
          </a:p>
          <a:p>
            <a:r>
              <a:rPr lang="en-US" b="1" dirty="0"/>
              <a:t>Networking </a:t>
            </a:r>
          </a:p>
          <a:p>
            <a:r>
              <a:rPr lang="en-US" dirty="0"/>
              <a:t>Met business leaders</a:t>
            </a:r>
          </a:p>
          <a:p>
            <a:r>
              <a:rPr lang="en-US" dirty="0"/>
              <a:t>Military</a:t>
            </a:r>
          </a:p>
          <a:p>
            <a:r>
              <a:rPr lang="en-US" dirty="0"/>
              <a:t>Technology experts</a:t>
            </a:r>
          </a:p>
          <a:p>
            <a:r>
              <a:rPr lang="en-US" b="1" dirty="0"/>
              <a:t>Portfolio </a:t>
            </a:r>
          </a:p>
          <a:p>
            <a:r>
              <a:rPr lang="en-US" dirty="0"/>
              <a:t>These hackathons can be added to the resume</a:t>
            </a:r>
          </a:p>
          <a:p>
            <a:r>
              <a:rPr lang="en-US" b="1" dirty="0"/>
              <a:t>Challenge</a:t>
            </a:r>
          </a:p>
          <a:p>
            <a:r>
              <a:rPr lang="en-US" dirty="0"/>
              <a:t>A hackathon challenges your skills and your knowledge. </a:t>
            </a:r>
          </a:p>
          <a:p>
            <a:r>
              <a:rPr lang="en-US" b="1" dirty="0"/>
              <a:t>Confidence</a:t>
            </a:r>
          </a:p>
          <a:p>
            <a:r>
              <a:rPr lang="en-US" dirty="0"/>
              <a:t>Be surprised by how many people think they haven’t anything to add and really do</a:t>
            </a:r>
          </a:p>
          <a:p>
            <a:r>
              <a:rPr lang="en-US" b="1" dirty="0"/>
              <a:t>Teamwork</a:t>
            </a:r>
          </a:p>
          <a:p>
            <a:r>
              <a:rPr lang="en-US" dirty="0"/>
              <a:t>They’ve learned to work together and get along in stressful situations</a:t>
            </a:r>
          </a:p>
          <a:p>
            <a:r>
              <a:rPr lang="en-US" b="1" dirty="0"/>
              <a:t>Communication skills</a:t>
            </a:r>
          </a:p>
          <a:p>
            <a:r>
              <a:rPr lang="en-US" dirty="0"/>
              <a:t>This forces open communications and makes you think about what’s going on and how you and your teammates are doing. You might be the one that says, let’s go take a walk – or the one who needs it – but with that practice, you’ll understand how your fellow teammates feel. </a:t>
            </a:r>
          </a:p>
        </p:txBody>
      </p:sp>
      <p:sp>
        <p:nvSpPr>
          <p:cNvPr id="4" name="Slide Number Placeholder 3"/>
          <p:cNvSpPr>
            <a:spLocks noGrp="1"/>
          </p:cNvSpPr>
          <p:nvPr>
            <p:ph type="sldNum" sz="quarter" idx="5"/>
          </p:nvPr>
        </p:nvSpPr>
        <p:spPr/>
        <p:txBody>
          <a:bodyPr/>
          <a:lstStyle/>
          <a:p>
            <a:fld id="{AACEF5AB-4991-45F2-B2DC-D5858FF84FB5}" type="slidenum">
              <a:rPr lang="en-US" smtClean="0"/>
              <a:t>11</a:t>
            </a:fld>
            <a:endParaRPr lang="en-US"/>
          </a:p>
        </p:txBody>
      </p:sp>
    </p:spTree>
    <p:extLst>
      <p:ext uri="{BB962C8B-B14F-4D97-AF65-F5344CB8AC3E}">
        <p14:creationId xmlns:p14="http://schemas.microsoft.com/office/powerpoint/2010/main" val="3538445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12</a:t>
            </a:fld>
            <a:endParaRPr lang="en-US"/>
          </a:p>
        </p:txBody>
      </p:sp>
    </p:spTree>
    <p:extLst>
      <p:ext uri="{BB962C8B-B14F-4D97-AF65-F5344CB8AC3E}">
        <p14:creationId xmlns:p14="http://schemas.microsoft.com/office/powerpoint/2010/main" val="1972732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Collegiate Cyber Defense Competition 2019. </a:t>
            </a:r>
          </a:p>
          <a:p>
            <a:r>
              <a:rPr lang="en-US" dirty="0"/>
              <a:t>According to the CCDC site (</a:t>
            </a:r>
            <a:r>
              <a:rPr lang="en-US" dirty="0">
                <a:hlinkClick r:id="rId3"/>
              </a:rPr>
              <a:t>https://www.nationalccdc.org/index.php/competition/about-ccdc/mission</a:t>
            </a:r>
            <a:r>
              <a:rPr lang="en-US" dirty="0"/>
              <a:t>)</a:t>
            </a:r>
          </a:p>
          <a:p>
            <a:endParaRPr lang="en-US" dirty="0"/>
          </a:p>
          <a:p>
            <a:r>
              <a:rPr lang="en-US" sz="1200" b="0" i="0" kern="1200" dirty="0">
                <a:solidFill>
                  <a:schemeClr val="tx1"/>
                </a:solidFill>
                <a:effectLst/>
                <a:latin typeface="+mn-lt"/>
                <a:ea typeface="+mn-ea"/>
                <a:cs typeface="+mn-cs"/>
              </a:rPr>
              <a:t>The mission of the Collegiate Cyber Defense Competition (CCDC) system is to provide institutions with an information assurance or computer security curriculum a controlled, competitive environment to assess their student's depth of understanding and operational competency in managing the challenges inherent in protecting a corporate network infrastructure and business information systems.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Events are designed to:</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Build a meaningful mechanism by which institutions of higher education may evaluate their programs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Provide an educational venue in which students are able to apply the theory and practical skills they have learned in their course work</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Foster a spirit of teamwork, ethical behavior, and effective communication both within and across teams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Create interest and awareness among participating institutions and students</a:t>
            </a:r>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15</a:t>
            </a:fld>
            <a:endParaRPr lang="en-US"/>
          </a:p>
        </p:txBody>
      </p:sp>
    </p:spTree>
    <p:extLst>
      <p:ext uri="{BB962C8B-B14F-4D97-AF65-F5344CB8AC3E}">
        <p14:creationId xmlns:p14="http://schemas.microsoft.com/office/powerpoint/2010/main" val="128325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85000"/>
                    <a:lumOff val="15000"/>
                  </a:schemeClr>
                </a:solidFill>
              </a:rPr>
              <a:t>The Ivy Tech IT Challenge 2019 (</a:t>
            </a:r>
            <a:r>
              <a:rPr lang="en-US" dirty="0">
                <a:hlinkClick r:id="rId3"/>
              </a:rPr>
              <a:t>https://www.ivytech.edu/itchallenge/</a:t>
            </a:r>
            <a:r>
              <a:rPr lang="en-US" dirty="0"/>
              <a:t> )</a:t>
            </a:r>
          </a:p>
          <a:p>
            <a:endParaRPr lang="en-US" dirty="0"/>
          </a:p>
          <a:p>
            <a:r>
              <a:rPr lang="en-US" dirty="0"/>
              <a:t>This challenge is geared toward all the programs statewide for the Ivy Tech Community College computer and Visual Communications student </a:t>
            </a:r>
          </a:p>
          <a:p>
            <a:endParaRPr lang="en-US" dirty="0"/>
          </a:p>
          <a:p>
            <a:r>
              <a:rPr lang="en-US" sz="1200" b="1" i="0" kern="1200" dirty="0">
                <a:solidFill>
                  <a:schemeClr val="tx1"/>
                </a:solidFill>
                <a:effectLst/>
                <a:latin typeface="+mn-lt"/>
                <a:ea typeface="+mn-ea"/>
                <a:cs typeface="+mn-cs"/>
              </a:rPr>
              <a:t>The Competition Areas are: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Network infrastructure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 support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Cyber security/information assurance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Server administration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Database management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Software development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Computer science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Visual communications</a:t>
            </a:r>
          </a:p>
          <a:p>
            <a:endParaRPr lang="en-US" dirty="0"/>
          </a:p>
          <a:p>
            <a:r>
              <a:rPr lang="en-US" dirty="0"/>
              <a:t>For each area, the student is challenged to solve a design problem, software need, data mining and administration., hardware assembly and software installation, networking administration and configuration tasks based upon the professional certification tasks, for separate areas of cyber security tasks, and the creation of an advertising layout for a supplied common commercial product.</a:t>
            </a:r>
          </a:p>
          <a:p>
            <a:r>
              <a:rPr lang="en-US" dirty="0"/>
              <a:t>Ivy Tech Fort Wayne team garnered 4 1</a:t>
            </a:r>
            <a:r>
              <a:rPr lang="en-US" baseline="30000" dirty="0"/>
              <a:t>st</a:t>
            </a:r>
            <a:r>
              <a:rPr lang="en-US" dirty="0"/>
              <a:t> places and 3 2</a:t>
            </a:r>
            <a:r>
              <a:rPr lang="en-US" baseline="30000" dirty="0"/>
              <a:t>nd</a:t>
            </a:r>
            <a:r>
              <a:rPr lang="en-US" dirty="0"/>
              <a:t> places at this event. </a:t>
            </a:r>
          </a:p>
        </p:txBody>
      </p:sp>
      <p:sp>
        <p:nvSpPr>
          <p:cNvPr id="4" name="Slide Number Placeholder 3"/>
          <p:cNvSpPr>
            <a:spLocks noGrp="1"/>
          </p:cNvSpPr>
          <p:nvPr>
            <p:ph type="sldNum" sz="quarter" idx="5"/>
          </p:nvPr>
        </p:nvSpPr>
        <p:spPr/>
        <p:txBody>
          <a:bodyPr/>
          <a:lstStyle/>
          <a:p>
            <a:fld id="{AACEF5AB-4991-45F2-B2DC-D5858FF84FB5}" type="slidenum">
              <a:rPr lang="en-US" smtClean="0"/>
              <a:t>16</a:t>
            </a:fld>
            <a:endParaRPr lang="en-US"/>
          </a:p>
        </p:txBody>
      </p:sp>
    </p:spTree>
    <p:extLst>
      <p:ext uri="{BB962C8B-B14F-4D97-AF65-F5344CB8AC3E}">
        <p14:creationId xmlns:p14="http://schemas.microsoft.com/office/powerpoint/2010/main" val="50855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200" b="0" i="0" kern="1200" dirty="0">
              <a:solidFill>
                <a:schemeClr val="tx1"/>
              </a:solidFill>
              <a:effectLst/>
              <a:latin typeface="+mn-lt"/>
              <a:ea typeface="+mn-ea"/>
              <a:cs typeface="+mn-cs"/>
            </a:endParaRPr>
          </a:p>
          <a:p>
            <a:endParaRPr lang="en-US" dirty="0"/>
          </a:p>
          <a:p>
            <a:r>
              <a:rPr lang="en-US" dirty="0"/>
              <a:t>Consortium for Computing Sciences in Colleges, Midwest 2019</a:t>
            </a:r>
          </a:p>
          <a:p>
            <a:r>
              <a:rPr lang="en-US" dirty="0"/>
              <a:t>This is a multi-discipline conference with a hackathon that provides the students to participate within a team sitting. The teams are given a task with a specific parameter and time setting. They are required to only use C+ or java. </a:t>
            </a:r>
          </a:p>
          <a:p>
            <a:r>
              <a:rPr lang="en-US" dirty="0"/>
              <a:t>According to the CCSC – Midwest site, </a:t>
            </a:r>
            <a:r>
              <a:rPr lang="en-US" dirty="0">
                <a:hlinkClick r:id="rId3"/>
              </a:rPr>
              <a:t>https://www.ccsc.org/midwest/student-programming-contest</a:t>
            </a:r>
            <a:endParaRPr lang="en-US" dirty="0"/>
          </a:p>
          <a:p>
            <a:r>
              <a:rPr lang="en-US" sz="1200" b="0" i="0" kern="1200" dirty="0">
                <a:solidFill>
                  <a:schemeClr val="tx1"/>
                </a:solidFill>
                <a:effectLst/>
                <a:latin typeface="+mn-lt"/>
                <a:ea typeface="+mn-ea"/>
                <a:cs typeface="+mn-cs"/>
              </a:rPr>
              <a:t>“Each team consists of at most three student contestants from the same institution. Teams of fewer than three contestants are allowed but discouraged as they usually are not competitive.</a:t>
            </a:r>
          </a:p>
          <a:p>
            <a:r>
              <a:rPr lang="en-US" sz="1200" b="0" i="0" kern="1200" dirty="0">
                <a:solidFill>
                  <a:schemeClr val="tx1"/>
                </a:solidFill>
                <a:effectLst/>
                <a:latin typeface="+mn-lt"/>
                <a:ea typeface="+mn-ea"/>
                <a:cs typeface="+mn-cs"/>
              </a:rPr>
              <a:t>A student contestant must be enrolled in an </a:t>
            </a:r>
            <a:r>
              <a:rPr lang="en-US" sz="1200" b="0" i="1" kern="1200" dirty="0">
                <a:solidFill>
                  <a:schemeClr val="tx1"/>
                </a:solidFill>
                <a:effectLst/>
                <a:latin typeface="+mn-lt"/>
                <a:ea typeface="+mn-ea"/>
                <a:cs typeface="+mn-cs"/>
              </a:rPr>
              <a:t>undergraduate</a:t>
            </a:r>
            <a:r>
              <a:rPr lang="en-US" sz="1200" b="0" i="0" kern="1200" dirty="0">
                <a:solidFill>
                  <a:schemeClr val="tx1"/>
                </a:solidFill>
                <a:effectLst/>
                <a:latin typeface="+mn-lt"/>
                <a:ea typeface="+mn-ea"/>
                <a:cs typeface="+mn-cs"/>
              </a:rPr>
              <a:t> degree program at the sponsoring institution with at least a half-time load. This rule is not to be construed as disqualifying co-op students, exchange students, or students serving internships.”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last fall, Ivy Tech was one of only two-year colleges of the participating teams of 26, that were from two-year schools. The rest of the participants were from four-year schools. The Ivy Tech Team won 3</a:t>
            </a:r>
            <a:r>
              <a:rPr lang="en-US" sz="1200" b="0" i="0" kern="1200" baseline="30000" dirty="0">
                <a:solidFill>
                  <a:schemeClr val="tx1"/>
                </a:solidFill>
                <a:effectLst/>
                <a:latin typeface="+mn-lt"/>
                <a:ea typeface="+mn-ea"/>
                <a:cs typeface="+mn-cs"/>
              </a:rPr>
              <a:t>rd</a:t>
            </a:r>
            <a:r>
              <a:rPr lang="en-US" sz="1200" b="0" i="0" kern="1200" dirty="0">
                <a:solidFill>
                  <a:schemeClr val="tx1"/>
                </a:solidFill>
                <a:effectLst/>
                <a:latin typeface="+mn-lt"/>
                <a:ea typeface="+mn-ea"/>
                <a:cs typeface="+mn-cs"/>
              </a:rPr>
              <a:t> in their category and 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in the two-year category.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ITCC Fort Wayne will be hosting the event on the last Friday and Saturday of September 2020 with the competition being on Saturday. </a:t>
            </a:r>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17</a:t>
            </a:fld>
            <a:endParaRPr lang="en-US"/>
          </a:p>
        </p:txBody>
      </p:sp>
    </p:spTree>
    <p:extLst>
      <p:ext uri="{BB962C8B-B14F-4D97-AF65-F5344CB8AC3E}">
        <p14:creationId xmlns:p14="http://schemas.microsoft.com/office/powerpoint/2010/main" val="1809540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participated in the FirstNet hackathon in Indianapolis and </a:t>
            </a:r>
            <a:r>
              <a:rPr lang="en-US" sz="1200" b="0" i="0" kern="1200" dirty="0">
                <a:solidFill>
                  <a:schemeClr val="tx1"/>
                </a:solidFill>
                <a:effectLst/>
                <a:latin typeface="+mn-lt"/>
                <a:ea typeface="+mn-ea"/>
                <a:cs typeface="+mn-cs"/>
              </a:rPr>
              <a:t>developed an app for assisting first responders in the field. FirstNet is the only communication tool dedicated to public safety, including law enforcement, fire, and EMS personnel. It provides reliable communication services and highly secure data connections. ITCC Team representing eight regions of ITCC, won 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in their event and 3</a:t>
            </a:r>
            <a:r>
              <a:rPr lang="en-US" sz="1200" b="0" i="0" kern="1200" baseline="30000" dirty="0">
                <a:solidFill>
                  <a:schemeClr val="tx1"/>
                </a:solidFill>
                <a:effectLst/>
                <a:latin typeface="+mn-lt"/>
                <a:ea typeface="+mn-ea"/>
                <a:cs typeface="+mn-cs"/>
              </a:rPr>
              <a:t>rd</a:t>
            </a:r>
            <a:r>
              <a:rPr lang="en-US" sz="1200" b="0" i="0" kern="1200" dirty="0">
                <a:solidFill>
                  <a:schemeClr val="tx1"/>
                </a:solidFill>
                <a:effectLst/>
                <a:latin typeface="+mn-lt"/>
                <a:ea typeface="+mn-ea"/>
                <a:cs typeface="+mn-cs"/>
              </a:rPr>
              <a:t>  overall. The application that the team presented has gone into the development phase for another event that will be taking place later in the year.  </a:t>
            </a:r>
          </a:p>
          <a:p>
            <a:endParaRPr lang="en-US" sz="1200" b="0" i="0" kern="1200" dirty="0">
              <a:solidFill>
                <a:schemeClr val="tx1"/>
              </a:solidFill>
              <a:effectLst/>
              <a:latin typeface="+mn-lt"/>
              <a:ea typeface="+mn-ea"/>
              <a:cs typeface="+mn-cs"/>
            </a:endParaRPr>
          </a:p>
          <a:p>
            <a:r>
              <a:rPr lang="en-US" dirty="0">
                <a:hlinkClick r:id="rId3"/>
              </a:rPr>
              <a:t>https://www.evensi.us/firstnet-hackathon-road-5g-4750-west-16th-street-south-entrance-gate-2/324060220</a:t>
            </a:r>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18</a:t>
            </a:fld>
            <a:endParaRPr lang="en-US"/>
          </a:p>
        </p:txBody>
      </p:sp>
    </p:spTree>
    <p:extLst>
      <p:ext uri="{BB962C8B-B14F-4D97-AF65-F5344CB8AC3E}">
        <p14:creationId xmlns:p14="http://schemas.microsoft.com/office/powerpoint/2010/main" val="285753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event was supported by </a:t>
            </a:r>
            <a:r>
              <a:rPr lang="en-US" sz="1200" b="1" i="0" kern="1200" dirty="0">
                <a:solidFill>
                  <a:schemeClr val="tx1"/>
                </a:solidFill>
                <a:effectLst/>
                <a:latin typeface="+mn-lt"/>
                <a:ea typeface="+mn-ea"/>
                <a:cs typeface="+mn-cs"/>
              </a:rPr>
              <a:t>Indiana Innovation Institute (IN3) and Booz Allen Hamilton.</a:t>
            </a:r>
            <a:endParaRPr lang="en-US" dirty="0"/>
          </a:p>
          <a:p>
            <a:endParaRPr lang="en-US" dirty="0"/>
          </a:p>
          <a:p>
            <a:r>
              <a:rPr lang="en-US" dirty="0"/>
              <a:t>And was to </a:t>
            </a:r>
            <a:r>
              <a:rPr lang="en-US" sz="1200" b="0" i="0" kern="1200" dirty="0">
                <a:solidFill>
                  <a:schemeClr val="tx1"/>
                </a:solidFill>
                <a:effectLst/>
                <a:latin typeface="+mn-lt"/>
                <a:ea typeface="+mn-ea"/>
                <a:cs typeface="+mn-cs"/>
              </a:rPr>
              <a:t>innovate and demonstrate reverse engineering techniques. There were many of the four-year colleges that participated with four separate teams from 5 regions of ITCC participating. This was an exciting time for the students as they got to mingle with many of the professionals and learned what they were going to need in their profession. In this case, the teams were to reverse engineer hardware and firmware. The goal was to determine what a device, found on the business property, was, and what it’s was to do. With this, the students discovered their skills and ability to respond to outside threats. </a:t>
            </a:r>
          </a:p>
        </p:txBody>
      </p:sp>
      <p:sp>
        <p:nvSpPr>
          <p:cNvPr id="4" name="Slide Number Placeholder 3"/>
          <p:cNvSpPr>
            <a:spLocks noGrp="1"/>
          </p:cNvSpPr>
          <p:nvPr>
            <p:ph type="sldNum" sz="quarter" idx="5"/>
          </p:nvPr>
        </p:nvSpPr>
        <p:spPr/>
        <p:txBody>
          <a:bodyPr/>
          <a:lstStyle/>
          <a:p>
            <a:fld id="{AACEF5AB-4991-45F2-B2DC-D5858FF84FB5}" type="slidenum">
              <a:rPr lang="en-US" smtClean="0"/>
              <a:t>19</a:t>
            </a:fld>
            <a:endParaRPr lang="en-US"/>
          </a:p>
        </p:txBody>
      </p:sp>
    </p:spTree>
    <p:extLst>
      <p:ext uri="{BB962C8B-B14F-4D97-AF65-F5344CB8AC3E}">
        <p14:creationId xmlns:p14="http://schemas.microsoft.com/office/powerpoint/2010/main" val="2962068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it I want you to know here? I want you to work differently. Get our student to work with their innately different learning styles as well as with the innately </a:t>
            </a:r>
            <a:r>
              <a:rPr lang="en-US" dirty="0" err="1"/>
              <a:t>diveres</a:t>
            </a:r>
            <a:r>
              <a:rPr lang="en-US" dirty="0"/>
              <a:t> community styles. </a:t>
            </a:r>
          </a:p>
          <a:p>
            <a:r>
              <a:rPr lang="en-US" dirty="0" err="1"/>
              <a:t>Hypothosis</a:t>
            </a:r>
            <a:r>
              <a:rPr lang="en-US" dirty="0"/>
              <a:t> event based learning aids with student retention and completion. </a:t>
            </a:r>
          </a:p>
          <a:p>
            <a:r>
              <a:rPr lang="en-US" dirty="0"/>
              <a:t>Question is: how do we prove or disprove the hypothesis?</a:t>
            </a:r>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20</a:t>
            </a:fld>
            <a:endParaRPr lang="en-US"/>
          </a:p>
        </p:txBody>
      </p:sp>
    </p:spTree>
    <p:extLst>
      <p:ext uri="{BB962C8B-B14F-4D97-AF65-F5344CB8AC3E}">
        <p14:creationId xmlns:p14="http://schemas.microsoft.com/office/powerpoint/2010/main" val="85071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asked my students one question: “</a:t>
            </a:r>
          </a:p>
          <a:p>
            <a:endParaRPr lang="en-US" dirty="0"/>
          </a:p>
          <a:p>
            <a:r>
              <a:rPr lang="en-US" sz="1200" b="0" i="0" kern="1200" dirty="0">
                <a:solidFill>
                  <a:schemeClr val="tx1"/>
                </a:solidFill>
                <a:effectLst/>
                <a:latin typeface="+mn-lt"/>
                <a:ea typeface="+mn-ea"/>
                <a:cs typeface="+mn-cs"/>
              </a:rPr>
              <a:t>“If you were to leave Ivy Tech today what would be the most memorable aspect(s) of your Ivy Tech Education (one or more).”</a:t>
            </a:r>
            <a:endParaRPr lang="en-US" dirty="0"/>
          </a:p>
          <a:p>
            <a:endParaRPr lang="en-US" dirty="0"/>
          </a:p>
          <a:p>
            <a:r>
              <a:rPr lang="en-US" dirty="0"/>
              <a:t>Some of the students have told me that when they leave Ivy Tech, their most sustaining memory are those events. Because this is where they meet mentors, professionals, and where they discovered </a:t>
            </a:r>
            <a:r>
              <a:rPr lang="en-US" b="1" dirty="0"/>
              <a:t>both</a:t>
            </a:r>
            <a:r>
              <a:rPr lang="en-US" b="0" dirty="0"/>
              <a:t> what they knew and what they didn’t know. They discovered tools that gave them the confidence to go out into the real – world and jump  into jobs they didn’t think they’d ever do. And they have made lifelong friends that they don’t think they will ever lose. </a:t>
            </a:r>
            <a:endParaRPr lang="en-US" dirty="0"/>
          </a:p>
          <a:p>
            <a:endParaRPr lang="en-US" dirty="0"/>
          </a:p>
          <a:p>
            <a:endParaRPr lang="en-US" dirty="0"/>
          </a:p>
          <a:p>
            <a:r>
              <a:rPr lang="en-US" dirty="0"/>
              <a:t>In conclusion. Over the next few years, we want to track our students who participate in the hackathons and other challenge based events to see how they are doing. Statistically, I need to talk to more than the fifteen that participated in the First Net Hackathon in Indy. And I want to track for a number of years. In the meantime, Let me ask you something. How would you hand the research and data collection?</a:t>
            </a:r>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21</a:t>
            </a:fld>
            <a:endParaRPr lang="en-US"/>
          </a:p>
        </p:txBody>
      </p:sp>
    </p:spTree>
    <p:extLst>
      <p:ext uri="{BB962C8B-B14F-4D97-AF65-F5344CB8AC3E}">
        <p14:creationId xmlns:p14="http://schemas.microsoft.com/office/powerpoint/2010/main" val="1731810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24</a:t>
            </a:fld>
            <a:endParaRPr lang="en-US"/>
          </a:p>
        </p:txBody>
      </p:sp>
    </p:spTree>
    <p:extLst>
      <p:ext uri="{BB962C8B-B14F-4D97-AF65-F5344CB8AC3E}">
        <p14:creationId xmlns:p14="http://schemas.microsoft.com/office/powerpoint/2010/main" val="155317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How many of you remember sitting in class. Half awake, listening to our teachers drone…on and on and on and on….Show of hands….</a:t>
            </a:r>
          </a:p>
          <a:p>
            <a:r>
              <a:rPr lang="en-US" dirty="0"/>
              <a:t>How many of us remember that if we step out of the box, questioned the way in which we were taught or what we were taught we were shot down? … show of hands …</a:t>
            </a:r>
          </a:p>
          <a:p>
            <a:r>
              <a:rPr lang="en-US" dirty="0"/>
              <a:t>How many remember Charles Schultz’s Charlie Brown scene where Peppermint Patty was in her seat with her head back and the only sound in the air was “mar </a:t>
            </a:r>
            <a:r>
              <a:rPr lang="en-US" dirty="0" err="1"/>
              <a:t>mar</a:t>
            </a:r>
            <a:r>
              <a:rPr lang="en-US" dirty="0"/>
              <a:t> </a:t>
            </a:r>
            <a:r>
              <a:rPr lang="en-US" dirty="0" err="1"/>
              <a:t>mar</a:t>
            </a:r>
            <a:r>
              <a:rPr lang="en-US" dirty="0"/>
              <a:t> </a:t>
            </a:r>
            <a:r>
              <a:rPr lang="en-US" dirty="0" err="1"/>
              <a:t>mar</a:t>
            </a:r>
            <a:r>
              <a:rPr lang="en-US" dirty="0"/>
              <a:t> </a:t>
            </a:r>
            <a:r>
              <a:rPr lang="en-US" dirty="0" err="1"/>
              <a:t>mar</a:t>
            </a:r>
            <a:r>
              <a:rPr lang="en-US" dirty="0"/>
              <a:t> </a:t>
            </a:r>
            <a:r>
              <a:rPr lang="en-US" dirty="0" err="1"/>
              <a:t>mar</a:t>
            </a:r>
            <a:r>
              <a:rPr lang="en-US" dirty="0"/>
              <a:t> </a:t>
            </a:r>
            <a:r>
              <a:rPr lang="en-US" dirty="0" err="1"/>
              <a:t>mar</a:t>
            </a:r>
            <a:r>
              <a:rPr lang="en-US" dirty="0"/>
              <a:t> </a:t>
            </a:r>
            <a:r>
              <a:rPr lang="en-US" dirty="0" err="1"/>
              <a:t>mar</a:t>
            </a:r>
            <a:r>
              <a:rPr lang="en-US" dirty="0"/>
              <a:t>?” </a:t>
            </a:r>
          </a:p>
          <a:p>
            <a:endParaRPr lang="en-US" dirty="0"/>
          </a:p>
          <a:p>
            <a:r>
              <a:rPr lang="en-US" dirty="0"/>
              <a:t>No matter what the research from the seventies said about placing your listeners in a coma because they learn better, no matter that there was a time where teaching was to lecture, then memorize, memorize and then memorize. And then, whatever homework the students would have would have them regurgitate the knowledge imparted to them by the “wiser” teacher, we now know…they were wrong. </a:t>
            </a:r>
          </a:p>
          <a:p>
            <a:r>
              <a:rPr lang="en-US" dirty="0"/>
              <a:t>HOWEVER …</a:t>
            </a:r>
          </a:p>
          <a:p>
            <a:r>
              <a:rPr lang="en-US" dirty="0"/>
              <a:t> </a:t>
            </a:r>
          </a:p>
        </p:txBody>
      </p:sp>
      <p:sp>
        <p:nvSpPr>
          <p:cNvPr id="4" name="Slide Number Placeholder 3"/>
          <p:cNvSpPr>
            <a:spLocks noGrp="1"/>
          </p:cNvSpPr>
          <p:nvPr>
            <p:ph type="sldNum" sz="quarter" idx="5"/>
          </p:nvPr>
        </p:nvSpPr>
        <p:spPr/>
        <p:txBody>
          <a:bodyPr/>
          <a:lstStyle/>
          <a:p>
            <a:fld id="{AACEF5AB-4991-45F2-B2DC-D5858FF84FB5}" type="slidenum">
              <a:rPr lang="en-US" smtClean="0"/>
              <a:t>2</a:t>
            </a:fld>
            <a:endParaRPr lang="en-US"/>
          </a:p>
        </p:txBody>
      </p:sp>
    </p:spTree>
    <p:extLst>
      <p:ext uri="{BB962C8B-B14F-4D97-AF65-F5344CB8AC3E}">
        <p14:creationId xmlns:p14="http://schemas.microsoft.com/office/powerpoint/2010/main" val="13728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So…here I am. I’m going to lecture AT you for a few minutes.</a:t>
            </a:r>
          </a:p>
          <a:p>
            <a:r>
              <a:rPr lang="en-US" sz="1200" b="0" i="0" kern="1200" dirty="0">
                <a:solidFill>
                  <a:schemeClr val="tx1"/>
                </a:solidFill>
                <a:effectLst/>
                <a:latin typeface="+mn-lt"/>
                <a:ea typeface="+mn-ea"/>
                <a:cs typeface="+mn-cs"/>
              </a:rPr>
              <a:t>According to many of the teaching manuals there are eight basic styles of learning, of which we all learn differently with each subject. While we might find that we prefer to learn as a physical learner, we can also be a global learner. I’m about to throw out some terms in a few minutes and I want to make sure that you understand where we are.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Visual (spatial):</a:t>
            </a:r>
            <a:r>
              <a:rPr lang="en-US" sz="1200" b="0" i="0" kern="1200" dirty="0">
                <a:solidFill>
                  <a:schemeClr val="tx1"/>
                </a:solidFill>
                <a:effectLst/>
                <a:latin typeface="+mn-lt"/>
                <a:ea typeface="+mn-ea"/>
                <a:cs typeface="+mn-cs"/>
              </a:rPr>
              <a:t>You prefer using pictures, images, and spatial understanding.</a:t>
            </a:r>
          </a:p>
          <a:p>
            <a:r>
              <a:rPr lang="en-US" sz="1200" b="1" i="0" kern="1200" dirty="0">
                <a:solidFill>
                  <a:schemeClr val="tx1"/>
                </a:solidFill>
                <a:effectLst/>
                <a:latin typeface="+mn-lt"/>
                <a:ea typeface="+mn-ea"/>
                <a:cs typeface="+mn-cs"/>
              </a:rPr>
              <a:t>Aural (auditory-musical</a:t>
            </a:r>
            <a:r>
              <a:rPr lang="en-US" sz="1200" b="0" i="0" kern="1200" dirty="0">
                <a:solidFill>
                  <a:schemeClr val="tx1"/>
                </a:solidFill>
                <a:effectLst/>
                <a:latin typeface="+mn-lt"/>
                <a:ea typeface="+mn-ea"/>
                <a:cs typeface="+mn-cs"/>
              </a:rPr>
              <a:t>): You prefer using sound and music.</a:t>
            </a:r>
          </a:p>
          <a:p>
            <a:r>
              <a:rPr lang="en-US" sz="1200" b="1" i="0" kern="1200" dirty="0">
                <a:solidFill>
                  <a:schemeClr val="tx1"/>
                </a:solidFill>
                <a:effectLst/>
                <a:latin typeface="+mn-lt"/>
                <a:ea typeface="+mn-ea"/>
                <a:cs typeface="+mn-cs"/>
              </a:rPr>
              <a:t>Verbal (linguistic): </a:t>
            </a:r>
            <a:r>
              <a:rPr lang="en-US" sz="1200" b="0" i="0" kern="1200" dirty="0">
                <a:solidFill>
                  <a:schemeClr val="tx1"/>
                </a:solidFill>
                <a:effectLst/>
                <a:latin typeface="+mn-lt"/>
                <a:ea typeface="+mn-ea"/>
                <a:cs typeface="+mn-cs"/>
              </a:rPr>
              <a:t>You prefer using words, both in speech and writing.</a:t>
            </a:r>
          </a:p>
          <a:p>
            <a:r>
              <a:rPr lang="en-US" sz="1200" b="1" i="0" kern="1200" dirty="0">
                <a:solidFill>
                  <a:schemeClr val="tx1"/>
                </a:solidFill>
                <a:effectLst/>
                <a:latin typeface="+mn-lt"/>
                <a:ea typeface="+mn-ea"/>
                <a:cs typeface="+mn-cs"/>
              </a:rPr>
              <a:t>Physical</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kinesthetic</a:t>
            </a:r>
            <a:r>
              <a:rPr lang="en-US" sz="1200" b="0" i="0" kern="1200" dirty="0">
                <a:solidFill>
                  <a:schemeClr val="tx1"/>
                </a:solidFill>
                <a:effectLst/>
                <a:latin typeface="+mn-lt"/>
                <a:ea typeface="+mn-ea"/>
                <a:cs typeface="+mn-cs"/>
              </a:rPr>
              <a:t>): You prefer using your body, hands and sense of touch.</a:t>
            </a:r>
          </a:p>
          <a:p>
            <a:r>
              <a:rPr lang="en-US" sz="1200" b="1" i="0" kern="1200" dirty="0">
                <a:solidFill>
                  <a:schemeClr val="tx1"/>
                </a:solidFill>
                <a:effectLst/>
                <a:latin typeface="+mn-lt"/>
                <a:ea typeface="+mn-ea"/>
                <a:cs typeface="+mn-cs"/>
              </a:rPr>
              <a:t>Reflective learning</a:t>
            </a:r>
            <a:r>
              <a:rPr lang="en-US" sz="1200" b="0" i="0" kern="1200" dirty="0">
                <a:solidFill>
                  <a:schemeClr val="tx1"/>
                </a:solidFill>
                <a:effectLst/>
                <a:latin typeface="+mn-lt"/>
                <a:ea typeface="+mn-ea"/>
                <a:cs typeface="+mn-cs"/>
              </a:rPr>
              <a:t> involves students thinking about what they have read, done, or learned, relating the lesson at hand to their own lives and making meaning out of the material.</a:t>
            </a:r>
          </a:p>
          <a:p>
            <a:r>
              <a:rPr lang="en-US" sz="1200" b="1" i="0" kern="1200" dirty="0">
                <a:solidFill>
                  <a:schemeClr val="tx1"/>
                </a:solidFill>
                <a:effectLst/>
                <a:latin typeface="+mn-lt"/>
                <a:ea typeface="+mn-ea"/>
                <a:cs typeface="+mn-cs"/>
              </a:rPr>
              <a:t>Intuitive learners</a:t>
            </a:r>
            <a:r>
              <a:rPr lang="en-US" sz="1200" b="0" i="0" kern="1200" dirty="0">
                <a:solidFill>
                  <a:schemeClr val="tx1"/>
                </a:solidFill>
                <a:effectLst/>
                <a:latin typeface="+mn-lt"/>
                <a:ea typeface="+mn-ea"/>
                <a:cs typeface="+mn-cs"/>
              </a:rPr>
              <a:t> prefer to take in information that is abstract, original, and oriented towards theory. They look at the big picture and try to grasp overall patterns. They like discovering possibilities and relationships and working with ideas.</a:t>
            </a:r>
          </a:p>
          <a:p>
            <a:r>
              <a:rPr lang="en-US" sz="1200" b="1" i="0" kern="1200" dirty="0">
                <a:solidFill>
                  <a:schemeClr val="tx1"/>
                </a:solidFill>
                <a:effectLst/>
                <a:latin typeface="+mn-lt"/>
                <a:ea typeface="+mn-ea"/>
                <a:cs typeface="+mn-cs"/>
              </a:rPr>
              <a:t>Global learning </a:t>
            </a:r>
            <a:r>
              <a:rPr lang="en-US" sz="1200" b="0" i="0" kern="1200" dirty="0">
                <a:solidFill>
                  <a:schemeClr val="tx1"/>
                </a:solidFill>
                <a:effectLst/>
                <a:latin typeface="+mn-lt"/>
                <a:ea typeface="+mn-ea"/>
                <a:cs typeface="+mn-cs"/>
              </a:rPr>
              <a:t>is a critical analysis of and an engagement with complex, interdependent global systems and legacies (such as natural, physical, social, cultural, economic, and political) and they are the ones who see the bigger picture. They just suddenly get it.</a:t>
            </a:r>
          </a:p>
          <a:p>
            <a:r>
              <a:rPr lang="en-US" sz="1200" b="1" i="0" kern="1200" dirty="0">
                <a:solidFill>
                  <a:schemeClr val="tx1"/>
                </a:solidFill>
                <a:effectLst/>
                <a:latin typeface="+mn-lt"/>
                <a:ea typeface="+mn-ea"/>
                <a:cs typeface="+mn-cs"/>
              </a:rPr>
              <a:t>Sequential learners </a:t>
            </a:r>
            <a:r>
              <a:rPr lang="en-US" sz="1200" b="0" i="0" kern="1200" dirty="0">
                <a:solidFill>
                  <a:schemeClr val="tx1"/>
                </a:solidFill>
                <a:effectLst/>
                <a:latin typeface="+mn-lt"/>
                <a:ea typeface="+mn-ea"/>
                <a:cs typeface="+mn-cs"/>
              </a:rPr>
              <a:t>tend to gain understanding in linear steps, with each step following logically from the previous one. Sequential learners tend to follow logical stepwise paths in finding solutions.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in our traditional teaching styles, we expect the student to take in the information and then regurgitate it on demand. </a:t>
            </a:r>
          </a:p>
          <a:p>
            <a:r>
              <a:rPr lang="en-US" dirty="0"/>
              <a:t>As you can see from the table, there are a great many differences in learning style. </a:t>
            </a:r>
          </a:p>
          <a:p>
            <a:endParaRPr lang="en-US" dirty="0"/>
          </a:p>
          <a:p>
            <a:r>
              <a:rPr lang="en-US" dirty="0"/>
              <a:t>Active learners are 60 % of the population 40% of the population are the reflective type of student.</a:t>
            </a:r>
          </a:p>
          <a:p>
            <a:r>
              <a:rPr lang="en-US" dirty="0"/>
              <a:t>Sensing Learners are 65% while 35% of the population are Intuitive</a:t>
            </a:r>
          </a:p>
          <a:p>
            <a:r>
              <a:rPr lang="en-US" dirty="0"/>
              <a:t>Visual Learners are 78% and 22% of the population are Verbal Learners</a:t>
            </a:r>
          </a:p>
          <a:p>
            <a:r>
              <a:rPr lang="en-US" dirty="0"/>
              <a:t>Sequential Learners are 60%  and the global learner comes in at a whopping 40%.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while the learning style is “</a:t>
            </a:r>
            <a:r>
              <a:rPr lang="en-US" dirty="0">
                <a:solidFill>
                  <a:schemeClr val="tx1"/>
                </a:solidFill>
              </a:rPr>
              <a:t>an individual’s consistent way of perceiving, processing, understanding, and retaining new information.”</a:t>
            </a:r>
          </a:p>
          <a:p>
            <a:pPr marL="628650" lvl="1" indent="-171450">
              <a:buFont typeface="Arial" panose="020B0604020202020204" pitchFamily="34" charset="0"/>
              <a:buChar char="•"/>
            </a:pPr>
            <a:r>
              <a:rPr lang="en-US" dirty="0">
                <a:solidFill>
                  <a:schemeClr val="tx1"/>
                </a:solidFill>
              </a:rPr>
              <a:t>They are not evenly distributed among students.  </a:t>
            </a:r>
          </a:p>
          <a:p>
            <a:pPr marL="628650" lvl="1" indent="-171450">
              <a:buFont typeface="Arial" panose="020B0604020202020204" pitchFamily="34" charset="0"/>
              <a:buChar char="•"/>
            </a:pPr>
            <a:r>
              <a:rPr lang="en-US" dirty="0">
                <a:solidFill>
                  <a:schemeClr val="tx1"/>
                </a:solidFill>
              </a:rPr>
              <a:t>The following is based on a meta-study of 29 samples using the Felder and </a:t>
            </a:r>
            <a:r>
              <a:rPr lang="en-US" dirty="0" err="1">
                <a:solidFill>
                  <a:schemeClr val="tx1"/>
                </a:solidFill>
              </a:rPr>
              <a:t>Spurlin</a:t>
            </a:r>
            <a:r>
              <a:rPr lang="en-US" dirty="0">
                <a:solidFill>
                  <a:schemeClr val="tx1"/>
                </a:solidFill>
              </a:rPr>
              <a:t> methodology.</a:t>
            </a:r>
            <a:endParaRPr lang="en-US" sz="1100" dirty="0">
              <a:solidFill>
                <a:schemeClr val="tx1"/>
              </a:solidFill>
            </a:endParaRPr>
          </a:p>
          <a:p>
            <a:pPr marL="628650" lvl="1" indent="-171450">
              <a:buFont typeface="Arial" panose="020B0604020202020204" pitchFamily="34" charset="0"/>
              <a:buChar char="•"/>
            </a:pPr>
            <a:r>
              <a:rPr lang="en-US" dirty="0">
                <a:solidFill>
                  <a:schemeClr val="tx1"/>
                </a:solidFill>
              </a:rPr>
              <a:t>Variation is huge; however, there’s a greater preference (particularly among students in technology-based disciplines) towards sensing (tactile, hands-on) and visual learning.</a:t>
            </a:r>
          </a:p>
          <a:p>
            <a:pPr marL="628650" lvl="1" indent="-171450">
              <a:buFont typeface="Arial" panose="020B0604020202020204" pitchFamily="34" charset="0"/>
              <a:buChar char="•"/>
            </a:pPr>
            <a:r>
              <a:rPr lang="en-US" dirty="0">
                <a:solidFill>
                  <a:schemeClr val="tx1"/>
                </a:solidFill>
              </a:rPr>
              <a:t>This radically differs from the teaching style of traditional pedagogy.</a:t>
            </a:r>
          </a:p>
          <a:p>
            <a:pPr marL="0" lvl="0" indent="0">
              <a:buFont typeface="Arial" panose="020B0604020202020204" pitchFamily="34" charset="0"/>
              <a:buNone/>
            </a:pPr>
            <a:r>
              <a:rPr lang="en-US" dirty="0">
                <a:solidFill>
                  <a:schemeClr val="tx1"/>
                </a:solidFill>
              </a:rPr>
              <a:t>…and not everyone agrees with these numbers or these theories. In fact, the American Psychiatric Association disagrees that there is any such thing as learning styles. </a:t>
            </a:r>
          </a:p>
          <a:p>
            <a:endParaRPr lang="en-US" dirty="0"/>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3</a:t>
            </a:fld>
            <a:endParaRPr lang="en-US"/>
          </a:p>
        </p:txBody>
      </p:sp>
    </p:spTree>
    <p:extLst>
      <p:ext uri="{BB962C8B-B14F-4D97-AF65-F5344CB8AC3E}">
        <p14:creationId xmlns:p14="http://schemas.microsoft.com/office/powerpoint/2010/main" val="4517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Verdana" panose="020B0604030504040204" pitchFamily="34" charset="0"/>
                <a:ea typeface="Verdana" panose="020B0604030504040204" pitchFamily="34" charset="0"/>
              </a:rPr>
              <a:t>If we look at those learning styles and we look at attention spans, it looks really weird, because, no matter our learning styles, a few things show up. Microsoft says that when we surf, we are staying about 8 seconds each website. If we don’t find what we want in those first 8 seconds….Bye Bye…we gone. Ted Talks limit their talks to 18 minutes because their research shows that all we have for an attention span.  </a:t>
            </a:r>
          </a:p>
          <a:p>
            <a:endParaRPr lang="en-US" dirty="0">
              <a:solidFill>
                <a:schemeClr val="tx1"/>
              </a:solidFill>
              <a:latin typeface="Verdana" panose="020B0604030504040204" pitchFamily="34" charset="0"/>
              <a:ea typeface="Verdana" panose="020B0604030504040204" pitchFamily="34" charset="0"/>
            </a:endParaRPr>
          </a:p>
          <a:p>
            <a:r>
              <a:rPr lang="en-US" dirty="0">
                <a:solidFill>
                  <a:schemeClr val="tx1"/>
                </a:solidFill>
                <a:latin typeface="Verdana" panose="020B0604030504040204" pitchFamily="34" charset="0"/>
                <a:ea typeface="Verdana" panose="020B0604030504040204" pitchFamily="34" charset="0"/>
              </a:rPr>
              <a:t>So, if we look at a lecture of 50 minutes without breaks, our attention span lasted about 10 – 15 minutes. </a:t>
            </a:r>
          </a:p>
          <a:p>
            <a:r>
              <a:rPr lang="en-US" dirty="0">
                <a:solidFill>
                  <a:schemeClr val="tx1"/>
                </a:solidFill>
                <a:latin typeface="Verdana" panose="020B0604030504040204" pitchFamily="34" charset="0"/>
                <a:ea typeface="Verdana" panose="020B0604030504040204" pitchFamily="34" charset="0"/>
              </a:rPr>
              <a:t>In a traditional 4-year school that has a class that meets 3 times a week for an hour that lecture is 110 minutes, at about 37 minutes of lecture per day. You lost the student the first 15 minutes every class. And if you consider the idea, that some of our classes are 4-hour contact time classes, Well…While this is not scientifically proven, we can all agree that we don’t really have the attention span for the 4 hour class room. </a:t>
            </a:r>
          </a:p>
          <a:p>
            <a:endParaRPr lang="en-US" dirty="0">
              <a:solidFill>
                <a:schemeClr val="tx1"/>
              </a:solidFill>
              <a:latin typeface="Verdana" panose="020B0604030504040204" pitchFamily="34" charset="0"/>
              <a:ea typeface="Verdana" panose="020B0604030504040204" pitchFamily="34" charset="0"/>
            </a:endParaRPr>
          </a:p>
          <a:p>
            <a:r>
              <a:rPr lang="en-US" dirty="0">
                <a:solidFill>
                  <a:schemeClr val="tx1"/>
                </a:solidFill>
                <a:latin typeface="Verdana" panose="020B0604030504040204" pitchFamily="34" charset="0"/>
                <a:ea typeface="Verdana" panose="020B0604030504040204" pitchFamily="34" charset="0"/>
              </a:rPr>
              <a:t>Some of the suggested ideas that we can use are </a:t>
            </a:r>
          </a:p>
          <a:p>
            <a:pPr lvl="0"/>
            <a:endParaRPr lang="en-US" dirty="0">
              <a:solidFill>
                <a:schemeClr val="tx1"/>
              </a:solidFill>
              <a:latin typeface="Verdana" panose="020B0604030504040204" pitchFamily="34" charset="0"/>
              <a:ea typeface="Verdana" panose="020B0604030504040204" pitchFamily="34" charset="0"/>
            </a:endParaRPr>
          </a:p>
          <a:p>
            <a:r>
              <a:rPr lang="en-US" b="0" dirty="0">
                <a:solidFill>
                  <a:schemeClr val="tx1"/>
                </a:solidFill>
                <a:latin typeface="Verdana" panose="020B0604030504040204" pitchFamily="34" charset="0"/>
                <a:ea typeface="Verdana" panose="020B0604030504040204" pitchFamily="34" charset="0"/>
              </a:rPr>
              <a:t>Laboratory: </a:t>
            </a:r>
          </a:p>
          <a:p>
            <a:pPr lvl="1"/>
            <a:r>
              <a:rPr lang="en-US" b="0" dirty="0">
                <a:solidFill>
                  <a:schemeClr val="tx1"/>
                </a:solidFill>
                <a:latin typeface="Verdana" panose="020B0604030504040204" pitchFamily="34" charset="0"/>
                <a:ea typeface="Verdana" panose="020B0604030504040204" pitchFamily="34" charset="0"/>
              </a:rPr>
              <a:t>well-planned experiments typically containing step-by-step guides leading the students through each experiment,  </a:t>
            </a:r>
          </a:p>
          <a:p>
            <a:pPr lvl="1"/>
            <a:r>
              <a:rPr lang="en-US" b="0" dirty="0">
                <a:solidFill>
                  <a:schemeClr val="tx1"/>
                </a:solidFill>
                <a:latin typeface="Verdana" panose="020B0604030504040204" pitchFamily="34" charset="0"/>
                <a:ea typeface="Verdana" panose="020B0604030504040204" pitchFamily="34" charset="0"/>
              </a:rPr>
              <a:t>students conduct the guides individually or teams, regurgitate the results, and prepare a laboratory report</a:t>
            </a:r>
          </a:p>
          <a:p>
            <a:pPr lvl="0"/>
            <a:r>
              <a:rPr lang="en-US" b="0" dirty="0">
                <a:solidFill>
                  <a:schemeClr val="tx1"/>
                </a:solidFill>
                <a:latin typeface="Verdana" panose="020B0604030504040204" pitchFamily="34" charset="0"/>
                <a:ea typeface="Verdana" panose="020B0604030504040204" pitchFamily="34" charset="0"/>
              </a:rPr>
              <a:t>However what we are doing right now, at the best is, and this is arguably, fulfilling ABET student outcome requirement (b) “an ability to design and </a:t>
            </a:r>
          </a:p>
          <a:p>
            <a:pPr marL="274320" lvl="1" indent="0">
              <a:buNone/>
            </a:pPr>
            <a:r>
              <a:rPr lang="en-US" b="0" dirty="0">
                <a:solidFill>
                  <a:schemeClr val="tx1"/>
                </a:solidFill>
                <a:latin typeface="Verdana" panose="020B0604030504040204" pitchFamily="34" charset="0"/>
                <a:ea typeface="Verdana" panose="020B0604030504040204" pitchFamily="34" charset="0"/>
              </a:rPr>
              <a:t>  conduct experiment, as well as analyze and interpret data.”</a:t>
            </a:r>
          </a:p>
          <a:p>
            <a:endParaRPr lang="en-US" dirty="0"/>
          </a:p>
          <a:p>
            <a:r>
              <a:rPr lang="en-US" sz="1200" dirty="0"/>
              <a:t>Bradbury, N.A.  2016.  Attention span during lectures:  8 seconds, 10 minutes, or more?  Adv. </a:t>
            </a:r>
            <a:r>
              <a:rPr lang="en-US" sz="1200" dirty="0" err="1"/>
              <a:t>Psysiol</a:t>
            </a:r>
            <a:r>
              <a:rPr lang="en-US" sz="1200" dirty="0"/>
              <a:t>. Educ. 40:509-513</a:t>
            </a:r>
          </a:p>
          <a:p>
            <a:r>
              <a:rPr lang="en-US" sz="1200" dirty="0"/>
              <a:t>Carroll, C.  2013.  Competition based learning in the classroom.  120th ASEE Ann. Conf. &amp; Exposition.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5</a:t>
            </a:fld>
            <a:endParaRPr lang="en-US"/>
          </a:p>
        </p:txBody>
      </p:sp>
    </p:spTree>
    <p:extLst>
      <p:ext uri="{BB962C8B-B14F-4D97-AF65-F5344CB8AC3E}">
        <p14:creationId xmlns:p14="http://schemas.microsoft.com/office/powerpoint/2010/main" val="42699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Verdana" panose="020B0604030504040204" pitchFamily="34" charset="0"/>
                <a:ea typeface="Verdana" panose="020B0604030504040204" pitchFamily="34" charset="0"/>
              </a:rPr>
              <a:t>And as you can see, we are not going to be able to continue with our current way to teach. We are going to have to do other things. Our students that are under 30 were taught their ABCs in front of Sesame Street. Hopping and play and dancing and singing. Our students, you and me included, have broken our own attention span due to the Internet . And if you look at what I’ve got up here, we are going to have to think about this differently. Our skills are going to need to be different. What, in my parents’ time was prime jobs, as you can see on the chart, are no longer there. We are in need of the higher cognitive skills, the higher social and emotive skills, and the technology. </a:t>
            </a:r>
          </a:p>
          <a:p>
            <a:endParaRPr lang="en-US" dirty="0">
              <a:solidFill>
                <a:schemeClr val="tx1"/>
              </a:solidFill>
              <a:latin typeface="Verdana" panose="020B0604030504040204" pitchFamily="34" charset="0"/>
              <a:ea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6</a:t>
            </a:fld>
            <a:endParaRPr lang="en-US"/>
          </a:p>
        </p:txBody>
      </p:sp>
    </p:spTree>
    <p:extLst>
      <p:ext uri="{BB962C8B-B14F-4D97-AF65-F5344CB8AC3E}">
        <p14:creationId xmlns:p14="http://schemas.microsoft.com/office/powerpoint/2010/main" val="223497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Verdana" panose="020B0604030504040204" pitchFamily="34" charset="0"/>
                <a:ea typeface="Verdana" panose="020B0604030504040204" pitchFamily="34" charset="0"/>
              </a:rPr>
              <a:t>According the McKinsey Quarterly, </a:t>
            </a:r>
            <a:br>
              <a:rPr lang="en-US" dirty="0">
                <a:solidFill>
                  <a:schemeClr val="tx1"/>
                </a:solidFill>
                <a:latin typeface="Verdana" panose="020B0604030504040204" pitchFamily="34" charset="0"/>
                <a:ea typeface="Verdana" panose="020B0604030504040204" pitchFamily="34" charset="0"/>
              </a:rPr>
            </a:br>
            <a:r>
              <a:rPr lang="en-US" dirty="0">
                <a:solidFill>
                  <a:schemeClr val="tx1"/>
                </a:solidFill>
                <a:latin typeface="Verdana" panose="020B0604030504040204" pitchFamily="34" charset="0"/>
                <a:ea typeface="Verdana" panose="020B0604030504040204" pitchFamily="34" charset="0"/>
              </a:rPr>
              <a:t>“As workers interact with ever-smarter machines, the demand for soft skills is beginning to surge.   Feb. 4, 2020” and with those skills needs, a</a:t>
            </a:r>
            <a:r>
              <a:rPr lang="en-US" dirty="0"/>
              <a:t>s the current Prime Minister of India, Narendra Modi, has stated “Innovation no longer remains a choice but has become an imperative.”</a:t>
            </a:r>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7</a:t>
            </a:fld>
            <a:endParaRPr lang="en-US"/>
          </a:p>
        </p:txBody>
      </p:sp>
    </p:spTree>
    <p:extLst>
      <p:ext uri="{BB962C8B-B14F-4D97-AF65-F5344CB8AC3E}">
        <p14:creationId xmlns:p14="http://schemas.microsoft.com/office/powerpoint/2010/main" val="2992035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Verdana" panose="020B0604030504040204" pitchFamily="34" charset="0"/>
                <a:ea typeface="Verdana" panose="020B0604030504040204" pitchFamily="34" charset="0"/>
              </a:rPr>
              <a:t>So, as I said,  we can’t just continue in this way. Our students are going into the future as innovators not just workers. As more and more of the products coming from industry are not just team efforts from within the industry but they are open source . </a:t>
            </a:r>
          </a:p>
          <a:p>
            <a:endParaRPr lang="en-US" dirty="0"/>
          </a:p>
          <a:p>
            <a:r>
              <a:rPr lang="en-US" dirty="0"/>
              <a:t>Let’s talk about a different pedagogy than the traditional method. Let’s talk about project-based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based learning </a:t>
            </a:r>
            <a:r>
              <a:rPr lang="en-US" sz="1200" dirty="0">
                <a:solidFill>
                  <a:schemeClr val="tx1"/>
                </a:solidFill>
                <a:latin typeface="Verdana" panose="020B0604030504040204" pitchFamily="34" charset="0"/>
                <a:ea typeface="Verdana" panose="020B0604030504040204" pitchFamily="34" charset="0"/>
              </a:rPr>
              <a:t>student-centered pedagogy in which the students learn through the experience of solving an open-ended problem. They are ill defined:  addressing a complex problem with minimal assignor input; there are multiple solutions; problem requires judgment, planning, the use of strategies, and the implementation of previously learned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Verdana" panose="020B0604030504040204" pitchFamily="34" charset="0"/>
              <a:ea typeface="Verdana" panose="020B060403050404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8</a:t>
            </a:fld>
            <a:endParaRPr lang="en-US"/>
          </a:p>
        </p:txBody>
      </p:sp>
    </p:spTree>
    <p:extLst>
      <p:ext uri="{BB962C8B-B14F-4D97-AF65-F5344CB8AC3E}">
        <p14:creationId xmlns:p14="http://schemas.microsoft.com/office/powerpoint/2010/main" val="431536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solidFill>
                <a:schemeClr val="tx1"/>
              </a:solidFill>
              <a:latin typeface="Verdana" panose="020B0604030504040204" pitchFamily="34" charset="0"/>
              <a:ea typeface="Verdana" panose="020B0604030504040204" pitchFamily="34" charset="0"/>
            </a:endParaRPr>
          </a:p>
          <a:p>
            <a:endParaRPr lang="en-US" sz="2400" dirty="0">
              <a:solidFill>
                <a:schemeClr val="tx1"/>
              </a:solidFill>
              <a:latin typeface="Verdana" panose="020B0604030504040204" pitchFamily="34" charset="0"/>
              <a:ea typeface="Verdana" panose="020B0604030504040204" pitchFamily="34" charset="0"/>
            </a:endParaRPr>
          </a:p>
          <a:p>
            <a:r>
              <a:rPr lang="en-US" sz="2400" dirty="0">
                <a:solidFill>
                  <a:schemeClr val="tx1"/>
                </a:solidFill>
                <a:latin typeface="Verdana" panose="020B0604030504040204" pitchFamily="34" charset="0"/>
                <a:ea typeface="Verdana" panose="020B0604030504040204" pitchFamily="34" charset="0"/>
              </a:rPr>
              <a:t>Education!!</a:t>
            </a:r>
          </a:p>
          <a:p>
            <a:r>
              <a:rPr lang="en-US" dirty="0">
                <a:solidFill>
                  <a:schemeClr val="tx1"/>
                </a:solidFill>
              </a:rPr>
              <a:t>Radical novelty in education frequently generates resistance; however, radical novelty would not be necessary if traditional pedagogy was consistently effective.  </a:t>
            </a:r>
          </a:p>
          <a:p>
            <a:pPr lvl="1"/>
            <a:r>
              <a:rPr lang="en-US" dirty="0">
                <a:solidFill>
                  <a:schemeClr val="tx1"/>
                </a:solidFill>
              </a:rPr>
              <a:t>Are we just satisfying requirements, seeking good teaching evaluations, or do we want to graduates to be prepared to establish careers that are fulfilling and are prepared for lifelong workforce change?</a:t>
            </a:r>
          </a:p>
          <a:p>
            <a:r>
              <a:rPr lang="en-US" dirty="0">
                <a:solidFill>
                  <a:schemeClr val="tx1"/>
                </a:solidFill>
              </a:rPr>
              <a:t>Hackathons are one of multiple informal challenge-based learning platforms.  </a:t>
            </a:r>
          </a:p>
          <a:p>
            <a:pPr lvl="1"/>
            <a:r>
              <a:rPr lang="en-US" dirty="0">
                <a:solidFill>
                  <a:schemeClr val="tx1"/>
                </a:solidFill>
              </a:rPr>
              <a:t>They tap into our inquisitive and competitive natures and advance multiple workforce skills.</a:t>
            </a:r>
          </a:p>
          <a:p>
            <a:pPr lvl="1"/>
            <a:r>
              <a:rPr lang="en-US" dirty="0">
                <a:solidFill>
                  <a:schemeClr val="tx1"/>
                </a:solidFill>
              </a:rPr>
              <a:t>They are engaging and empowering and inspire individuals to pursue careers in math, science, and technical fields.</a:t>
            </a:r>
          </a:p>
          <a:p>
            <a:pPr lvl="1"/>
            <a:r>
              <a:rPr lang="en-US" dirty="0">
                <a:solidFill>
                  <a:schemeClr val="tx1"/>
                </a:solidFill>
              </a:rPr>
              <a:t>The spirt of fun and excitement is infectious and the sense of satisfaction that comes from achievement is palpable.</a:t>
            </a:r>
          </a:p>
          <a:p>
            <a:pPr marL="274320" lvl="1" indent="0">
              <a:buNone/>
            </a:pPr>
            <a:r>
              <a:rPr lang="en-US" dirty="0">
                <a:solidFill>
                  <a:schemeClr val="tx1"/>
                </a:solidFill>
              </a:rPr>
              <a:t>Concern:</a:t>
            </a:r>
          </a:p>
          <a:p>
            <a:pPr lvl="1"/>
            <a:r>
              <a:rPr lang="en-US" dirty="0">
                <a:solidFill>
                  <a:schemeClr val="tx1"/>
                </a:solidFill>
              </a:rPr>
              <a:t>Some have concern that as extracurricular activities they may negatively impact academic performance.  </a:t>
            </a:r>
          </a:p>
          <a:p>
            <a:pPr lvl="2"/>
            <a:r>
              <a:rPr lang="en-US" dirty="0">
                <a:solidFill>
                  <a:schemeClr val="tx1"/>
                </a:solidFill>
              </a:rPr>
              <a:t>This appears to be unwarranted.  Hackathon participants have small (2-5%), but consistently higher GPA’s than non-participating students.  </a:t>
            </a:r>
          </a:p>
          <a:p>
            <a:endParaRPr lang="en-US" sz="2000" dirty="0">
              <a:solidFill>
                <a:schemeClr val="tx1"/>
              </a:solidFill>
              <a:latin typeface="Verdana" panose="020B0604030504040204" pitchFamily="34" charset="0"/>
              <a:ea typeface="Verdana" panose="020B0604030504040204" pitchFamily="34" charset="0"/>
            </a:endParaRPr>
          </a:p>
          <a:p>
            <a:r>
              <a:rPr lang="en-US" sz="2000" dirty="0">
                <a:solidFill>
                  <a:schemeClr val="tx1"/>
                </a:solidFill>
                <a:latin typeface="Verdana" panose="020B0604030504040204" pitchFamily="34" charset="0"/>
                <a:ea typeface="Verdana" panose="020B0604030504040204" pitchFamily="34" charset="0"/>
              </a:rPr>
              <a:t>So, what are we looking at? We see that traditionally we have worked with the Intradisciplinary, and that is working within a single discipline. Unfortunately, this </a:t>
            </a:r>
            <a:r>
              <a:rPr lang="en-US" sz="1800" dirty="0">
                <a:solidFill>
                  <a:schemeClr val="tx1"/>
                </a:solidFill>
                <a:latin typeface="Verdana" panose="020B0604030504040204" pitchFamily="34" charset="0"/>
                <a:ea typeface="Verdana" panose="020B0604030504040204" pitchFamily="34" charset="0"/>
              </a:rPr>
              <a:t>has led to organizational </a:t>
            </a:r>
            <a:r>
              <a:rPr lang="en-US" sz="1800" dirty="0" err="1">
                <a:solidFill>
                  <a:schemeClr val="tx1"/>
                </a:solidFill>
                <a:latin typeface="Verdana" panose="020B0604030504040204" pitchFamily="34" charset="0"/>
                <a:ea typeface="Verdana" panose="020B0604030504040204" pitchFamily="34" charset="0"/>
              </a:rPr>
              <a:t>siloing</a:t>
            </a:r>
            <a:r>
              <a:rPr lang="en-US" sz="1800" dirty="0">
                <a:solidFill>
                  <a:schemeClr val="tx1"/>
                </a:solidFill>
                <a:latin typeface="Verdana" panose="020B0604030504040204" pitchFamily="34" charset="0"/>
                <a:ea typeface="Verdana" panose="020B0604030504040204" pitchFamily="34" charset="0"/>
              </a:rPr>
              <a:t>. We’ve worked with </a:t>
            </a:r>
            <a:r>
              <a:rPr lang="en-US" sz="2000" dirty="0">
                <a:solidFill>
                  <a:schemeClr val="tx1"/>
                </a:solidFill>
                <a:latin typeface="Verdana" panose="020B0604030504040204" pitchFamily="34" charset="0"/>
                <a:ea typeface="Verdana" panose="020B0604030504040204" pitchFamily="34" charset="0"/>
              </a:rPr>
              <a:t>Multidisciplinary   drawing knowledge from different disciplines by working in juxtaposition; species mosaicism*. We’ve worked with Interdisciplinary:  integrating knowledge and methods from different disciplines; sterile hybridism*. Now, let’s consider Transdisciplinary:  systemic integration of knowledge; hybrid speciation*.			</a:t>
            </a:r>
            <a:endParaRPr lang="en-US" dirty="0">
              <a:solidFill>
                <a:schemeClr val="tx1"/>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Verdana" panose="020B0604030504040204" pitchFamily="34" charset="0"/>
                <a:ea typeface="Verdana" panose="020B0604030504040204" pitchFamily="34" charset="0"/>
              </a:rPr>
              <a:t>More than 50% of the hackathons are recurring events, indicating that they are a reliable tool for sustained innovation.</a:t>
            </a:r>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9</a:t>
            </a:fld>
            <a:endParaRPr lang="en-US"/>
          </a:p>
        </p:txBody>
      </p:sp>
    </p:spTree>
    <p:extLst>
      <p:ext uri="{BB962C8B-B14F-4D97-AF65-F5344CB8AC3E}">
        <p14:creationId xmlns:p14="http://schemas.microsoft.com/office/powerpoint/2010/main" val="21559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can hear all of you asking that one question … isn’t this just a group project on speed? Yes. However, if you look at the definition of group project you will find, “</a:t>
            </a:r>
            <a:r>
              <a:rPr lang="en-US" sz="1200" b="0" i="0" kern="1200" dirty="0">
                <a:solidFill>
                  <a:schemeClr val="tx1"/>
                </a:solidFill>
                <a:effectLst/>
                <a:latin typeface="+mn-lt"/>
                <a:ea typeface="+mn-ea"/>
                <a:cs typeface="+mn-cs"/>
              </a:rPr>
              <a:t>A project that requires you to work with your peers - intended to simulate the 'real world' where you work with other people on a day-to-day basis - it does this rather well, because like the 'real world’ the bulk of the group will be freeloading off of the work of the more responsible individuals (usually you).”</a:t>
            </a:r>
          </a:p>
          <a:p>
            <a:endParaRPr lang="en-US" dirty="0"/>
          </a:p>
          <a:p>
            <a:r>
              <a:rPr lang="en-US" dirty="0"/>
              <a:t>Hackathons are also </a:t>
            </a:r>
            <a:r>
              <a:rPr lang="en-US" sz="2000" dirty="0">
                <a:solidFill>
                  <a:schemeClr val="tx1"/>
                </a:solidFill>
                <a:latin typeface="Verdana" panose="020B0604030504040204" pitchFamily="34" charset="0"/>
                <a:ea typeface="Verdana" panose="020B0604030504040204" pitchFamily="34" charset="0"/>
              </a:rPr>
              <a:t>Competition—based learning: </a:t>
            </a:r>
            <a:r>
              <a:rPr lang="en-US" sz="1600" dirty="0">
                <a:solidFill>
                  <a:schemeClr val="tx1"/>
                </a:solidFill>
                <a:latin typeface="Verdana" panose="020B0604030504040204" pitchFamily="34" charset="0"/>
                <a:ea typeface="Verdana" panose="020B0604030504040204" pitchFamily="34" charset="0"/>
              </a:rPr>
              <a:t>scaled down version of a problem teams of students may encounter in their career with respect to other groups. But </a:t>
            </a:r>
            <a:r>
              <a:rPr lang="en-US" sz="2000" dirty="0" err="1">
                <a:solidFill>
                  <a:schemeClr val="tx1"/>
                </a:solidFill>
                <a:latin typeface="Verdana" panose="020B0604030504040204" pitchFamily="34" charset="0"/>
                <a:ea typeface="Verdana" panose="020B0604030504040204" pitchFamily="34" charset="0"/>
              </a:rPr>
              <a:t>But</a:t>
            </a:r>
            <a:r>
              <a:rPr lang="en-US" sz="2000" dirty="0">
                <a:solidFill>
                  <a:schemeClr val="tx1"/>
                </a:solidFill>
                <a:latin typeface="Verdana" panose="020B0604030504040204" pitchFamily="34" charset="0"/>
                <a:ea typeface="Verdana" panose="020B0604030504040204" pitchFamily="34" charset="0"/>
              </a:rPr>
              <a:t> let’s look at it. What are Hackathons?</a:t>
            </a:r>
            <a:endParaRPr lang="en-US" dirty="0">
              <a:solidFill>
                <a:schemeClr val="tx1"/>
              </a:solidFill>
            </a:endParaRPr>
          </a:p>
          <a:p>
            <a:endParaRPr lang="en-US" dirty="0"/>
          </a:p>
          <a:p>
            <a:r>
              <a:rPr lang="en-US" dirty="0">
                <a:solidFill>
                  <a:schemeClr val="tx1"/>
                </a:solidFill>
                <a:latin typeface="Verdana" panose="020B0604030504040204" pitchFamily="34" charset="0"/>
                <a:ea typeface="Verdana" panose="020B0604030504040204" pitchFamily="34" charset="0"/>
              </a:rPr>
              <a:t>Hackathon is a portmanteau of “hack” and “marathon.”</a:t>
            </a:r>
          </a:p>
          <a:p>
            <a:pPr lvl="1">
              <a:buFont typeface="Courier New" panose="02070309020205020404" pitchFamily="49" charset="0"/>
              <a:buChar char="o"/>
            </a:pPr>
            <a:r>
              <a:rPr lang="en-US" sz="1800" dirty="0">
                <a:solidFill>
                  <a:schemeClr val="tx1"/>
                </a:solidFill>
                <a:latin typeface="Verdana" panose="020B0604030504040204" pitchFamily="34" charset="0"/>
                <a:ea typeface="Verdana" panose="020B0604030504040204" pitchFamily="34" charset="0"/>
              </a:rPr>
              <a:t>Hack:  exploratory programming or creative problem-solving, designing, prototyping, and tackling of a challenge; </a:t>
            </a:r>
          </a:p>
          <a:p>
            <a:pPr lvl="1">
              <a:buFont typeface="Courier New" panose="02070309020205020404" pitchFamily="49" charset="0"/>
              <a:buChar char="o"/>
            </a:pPr>
            <a:r>
              <a:rPr lang="en-US" sz="1800" b="1" dirty="0">
                <a:solidFill>
                  <a:schemeClr val="tx1"/>
                </a:solidFill>
                <a:latin typeface="Verdana" panose="020B0604030504040204" pitchFamily="34" charset="0"/>
                <a:ea typeface="Verdana" panose="020B0604030504040204" pitchFamily="34" charset="0"/>
              </a:rPr>
              <a:t>not</a:t>
            </a:r>
            <a:r>
              <a:rPr lang="en-US" sz="1800" dirty="0">
                <a:solidFill>
                  <a:schemeClr val="tx1"/>
                </a:solidFill>
                <a:latin typeface="Verdana" panose="020B0604030504040204" pitchFamily="34" charset="0"/>
                <a:ea typeface="Verdana" panose="020B0604030504040204" pitchFamily="34" charset="0"/>
              </a:rPr>
              <a:t> hacking (breaking) into a computer.</a:t>
            </a:r>
          </a:p>
          <a:p>
            <a:r>
              <a:rPr lang="en-US" dirty="0">
                <a:solidFill>
                  <a:schemeClr val="tx1"/>
                </a:solidFill>
                <a:latin typeface="Verdana" panose="020B0604030504040204" pitchFamily="34" charset="0"/>
                <a:ea typeface="Verdana" panose="020B0604030504040204" pitchFamily="34" charset="0"/>
              </a:rPr>
              <a:t>The idea of a hackathon or creating a “hack” is quite literally a </a:t>
            </a:r>
            <a:r>
              <a:rPr lang="en-US" sz="1800" dirty="0">
                <a:solidFill>
                  <a:schemeClr val="tx1"/>
                </a:solidFill>
                <a:latin typeface="Verdana" panose="020B0604030504040204" pitchFamily="34" charset="0"/>
                <a:ea typeface="Verdana" panose="020B0604030504040204" pitchFamily="34" charset="0"/>
              </a:rPr>
              <a:t>playful approach to improving or creating something.</a:t>
            </a:r>
          </a:p>
          <a:p>
            <a:r>
              <a:rPr lang="en-US" dirty="0">
                <a:solidFill>
                  <a:schemeClr val="tx1"/>
                </a:solidFill>
                <a:latin typeface="Verdana" panose="020B0604030504040204" pitchFamily="34" charset="0"/>
                <a:ea typeface="Verdana" panose="020B0604030504040204" pitchFamily="34" charset="0"/>
              </a:rPr>
              <a:t>Today we use the term to mean </a:t>
            </a:r>
            <a:r>
              <a:rPr lang="en-US" sz="1800" dirty="0">
                <a:solidFill>
                  <a:schemeClr val="tx1"/>
                </a:solidFill>
                <a:latin typeface="Verdana" panose="020B0604030504040204" pitchFamily="34" charset="0"/>
                <a:ea typeface="Verdana" panose="020B0604030504040204" pitchFamily="34" charset="0"/>
              </a:rPr>
              <a:t>a competition among software and/or hardware developers to build a spectacular to provide a hard-hitting solution to an existing problem.</a:t>
            </a:r>
          </a:p>
          <a:p>
            <a:r>
              <a:rPr lang="en-US" dirty="0">
                <a:solidFill>
                  <a:schemeClr val="tx1"/>
                </a:solidFill>
                <a:latin typeface="Verdana" panose="020B0604030504040204" pitchFamily="34" charset="0"/>
                <a:ea typeface="Verdana" panose="020B0604030504040204" pitchFamily="34" charset="0"/>
              </a:rPr>
              <a:t>beyond conventions </a:t>
            </a:r>
            <a:r>
              <a:rPr lang="en-US" sz="1800" dirty="0">
                <a:solidFill>
                  <a:schemeClr val="tx1"/>
                </a:solidFill>
                <a:latin typeface="Verdana" panose="020B0604030504040204" pitchFamily="34" charset="0"/>
                <a:ea typeface="Verdana" panose="020B0604030504040204" pitchFamily="34" charset="0"/>
              </a:rPr>
              <a:t>a competition empowers minds to bring forth unfathomable talent and hidden innovation from deep within the participant.</a:t>
            </a:r>
          </a:p>
          <a:p>
            <a:endParaRPr lang="en-US" dirty="0"/>
          </a:p>
        </p:txBody>
      </p:sp>
      <p:sp>
        <p:nvSpPr>
          <p:cNvPr id="4" name="Slide Number Placeholder 3"/>
          <p:cNvSpPr>
            <a:spLocks noGrp="1"/>
          </p:cNvSpPr>
          <p:nvPr>
            <p:ph type="sldNum" sz="quarter" idx="5"/>
          </p:nvPr>
        </p:nvSpPr>
        <p:spPr/>
        <p:txBody>
          <a:bodyPr/>
          <a:lstStyle/>
          <a:p>
            <a:fld id="{AACEF5AB-4991-45F2-B2DC-D5858FF84FB5}" type="slidenum">
              <a:rPr lang="en-US" smtClean="0"/>
              <a:t>10</a:t>
            </a:fld>
            <a:endParaRPr lang="en-US"/>
          </a:p>
        </p:txBody>
      </p:sp>
    </p:spTree>
    <p:extLst>
      <p:ext uri="{BB962C8B-B14F-4D97-AF65-F5344CB8AC3E}">
        <p14:creationId xmlns:p14="http://schemas.microsoft.com/office/powerpoint/2010/main" val="15287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2/19/2020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534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2/19/2020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0006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2/19/2020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5403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2/19/2020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116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2/19/2020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8281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2/19/2020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65647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2/19/2020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855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2/19/2020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019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2/19/2020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9516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2/19/2020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5818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2/19/2020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3056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2/19/2020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9525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s://www.goodfreephotos.com/vector-images/diverse-group-of-students-working-on-project-vector-clipart.png.php" TargetMode="Externa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3.gif"/><Relationship Id="rId18" Type="http://schemas.openxmlformats.org/officeDocument/2006/relationships/hyperlink" Target="http://www.socialsciencecollective.org/decline-critical-thinking/" TargetMode="External"/><Relationship Id="rId3" Type="http://schemas.openxmlformats.org/officeDocument/2006/relationships/image" Target="../media/image11.png"/><Relationship Id="rId7" Type="http://schemas.openxmlformats.org/officeDocument/2006/relationships/diagramQuickStyle" Target="../diagrams/quickStyle1.xml"/><Relationship Id="rId12" Type="http://schemas.openxmlformats.org/officeDocument/2006/relationships/hyperlink" Target="https://creativecommons.org/licenses/by-sa/3.0/" TargetMode="External"/><Relationship Id="rId17" Type="http://schemas.openxmlformats.org/officeDocument/2006/relationships/image" Target="../media/image15.jpeg"/><Relationship Id="rId2" Type="http://schemas.openxmlformats.org/officeDocument/2006/relationships/notesSlide" Target="../notesSlides/notesSlide10.xml"/><Relationship Id="rId16" Type="http://schemas.openxmlformats.org/officeDocument/2006/relationships/hyperlink" Target="https://awaitingthemuse.wordpress.com/tag/creative-writing/" TargetMode="Externa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hyperlink" Target="http://blog.consultorartesano.com/2006/10/open-business-pinceladas-para-superar-la-reciprocidad.html" TargetMode="External"/><Relationship Id="rId5" Type="http://schemas.openxmlformats.org/officeDocument/2006/relationships/diagramData" Target="../diagrams/data1.xml"/><Relationship Id="rId15" Type="http://schemas.openxmlformats.org/officeDocument/2006/relationships/image" Target="../media/image14.jpg"/><Relationship Id="rId10" Type="http://schemas.openxmlformats.org/officeDocument/2006/relationships/image" Target="../media/image12.gif"/><Relationship Id="rId4" Type="http://schemas.openxmlformats.org/officeDocument/2006/relationships/image" Target="../media/image2.jpg"/><Relationship Id="rId9" Type="http://schemas.microsoft.com/office/2007/relationships/diagramDrawing" Target="../diagrams/drawing1.xml"/><Relationship Id="rId14" Type="http://schemas.openxmlformats.org/officeDocument/2006/relationships/hyperlink" Target="https://madouthere.wordpress.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hyperlink" Target="http://1001.impacthub.net/" TargetMode="External"/><Relationship Id="rId2" Type="http://schemas.openxmlformats.org/officeDocument/2006/relationships/hyperlink" Target="https://scos.splashthat.com/"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hyperlink" Target="https://www.industryofthingsworld.com/hackathon" TargetMode="External"/><Relationship Id="rId2" Type="http://schemas.openxmlformats.org/officeDocument/2006/relationships/hyperlink" Target="https://www.ucb.com/stories-media/story-videos/epilepsy-hackathon" TargetMode="Externa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https://www.verizon.com/business/learn/public-safety/first-responders-5g-response-ready/?CMP=KNC_SMB_AWR_NA_VB_202001_GGL_Public-Saf_000002_GenMar-1111_1111_1111_1111&amp;dcmID=1&amp;utm_medium=KNC&amp;utm_source=GGL&amp;utm_campaign=Public-Safety-SEM-Google&amp;utm_content=AWR&amp;utm_term=GenMar&amp;gclid=EAIaIQobChMIqrOLh77e5wIVhZ-zCh1tdgk1EAAYASAAEgL0IvD_BwE&amp;gclsrc=aw.ds" TargetMode="External"/><Relationship Id="rId4" Type="http://schemas.openxmlformats.org/officeDocument/2006/relationships/hyperlink" Target="https://azuremarketplace.microsoft.com/en-us/marketplace/apps/microsoftfarmbeats.microsoft_farmbeats?tab=Overvie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hyperlink" Target="https://creativecommons.org/licenses/by-nc-nd/3.0/" TargetMode="External"/><Relationship Id="rId4" Type="http://schemas.openxmlformats.org/officeDocument/2006/relationships/hyperlink" Target="http://www2.gbcnv.edu/academics/continuing.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in3indiana.com/hackin2019/" TargetMode="External"/><Relationship Id="rId2" Type="http://schemas.openxmlformats.org/officeDocument/2006/relationships/hyperlink" Target="https://www.ccsc.org/midwest/student-programming-contest" TargetMode="External"/><Relationship Id="rId1" Type="http://schemas.openxmlformats.org/officeDocument/2006/relationships/slideLayout" Target="../slideLayouts/slideLayout2.xml"/><Relationship Id="rId4" Type="http://schemas.openxmlformats.org/officeDocument/2006/relationships/hyperlink" Target="https://www.eaglecountryonline.com/news/local-news/local-ivy-tech-students-place-at-atandt-firstnet-hackatho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psychologicalscience.org/journals/pspi/PSPI_9_3.pdf" TargetMode="External"/><Relationship Id="rId2" Type="http://schemas.openxmlformats.org/officeDocument/2006/relationships/hyperlink" Target="https://www.uwosh.edu/facstaff/gutow/general-study-hints-and-info/what-learning-style-do-you-prefe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ifteddevelopment.com/visual-spatial/identifying-visual-spatial-and-auditory-sequential-learners-validation-stud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siue.edu/facultycenter/services_resources/teaching/pbl.shtml" TargetMode="External"/><Relationship Id="rId5" Type="http://schemas.openxmlformats.org/officeDocument/2006/relationships/hyperlink" Target="https://journals.physiology.org/doi/pdf/10.1152/advan.00109.2016" TargetMode="External"/><Relationship Id="rId4" Type="http://schemas.openxmlformats.org/officeDocument/2006/relationships/hyperlink" Target="https://www.mckinsey.com/featured-insights/future-of-work/five-fifty-soft-skills-for-a-hard-world"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issyprint.blogspot.com/2011/11/freebie-friday-but-saturday-luggage.html" TargetMode="External"/><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hyperlink" Target="https://creativecommons.org/licenses/by-nc-sa/3.0/" TargetMode="External"/><Relationship Id="rId4" Type="http://schemas.openxmlformats.org/officeDocument/2006/relationships/hyperlink" Target="http://www.mediafactory.org.au/chee-wei-henry-heng/2013/08/09/week-3s/university-lectu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pushih.com/archives/category/%E4%BA%BA%E6%96%87%E8%88%87%E7%A4%BE%E6%9C%8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847FC-9F3C-4EFD-9546-232D43DFAAF5}"/>
              </a:ext>
            </a:extLst>
          </p:cNvPr>
          <p:cNvPicPr>
            <a:picLocks noChangeAspect="1"/>
          </p:cNvPicPr>
          <p:nvPr/>
        </p:nvPicPr>
        <p:blipFill rotWithShape="1">
          <a:blip r:embed="rId3">
            <a:duotone>
              <a:schemeClr val="accent5">
                <a:shade val="45000"/>
                <a:satMod val="135000"/>
              </a:schemeClr>
              <a:prstClr val="white"/>
            </a:duotone>
          </a:blip>
          <a:srcRect l="12135" r="17618"/>
          <a:stretch/>
        </p:blipFill>
        <p:spPr>
          <a:xfrm>
            <a:off x="16" y="10"/>
            <a:ext cx="7556889" cy="6857990"/>
          </a:xfrm>
          <a:prstGeom prst="rect">
            <a:avLst/>
          </a:prstGeom>
        </p:spPr>
      </p:pic>
      <p:sp>
        <p:nvSpPr>
          <p:cNvPr id="9" name="Rectangle 8">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E881A0-A1BD-4829-B9CE-C4D883E44EAE}"/>
              </a:ext>
            </a:extLst>
          </p:cNvPr>
          <p:cNvSpPr>
            <a:spLocks noGrp="1"/>
          </p:cNvSpPr>
          <p:nvPr>
            <p:ph type="ctrTitle"/>
          </p:nvPr>
        </p:nvSpPr>
        <p:spPr>
          <a:xfrm>
            <a:off x="8047939" y="640080"/>
            <a:ext cx="3659246" cy="2850320"/>
          </a:xfrm>
        </p:spPr>
        <p:txBody>
          <a:bodyPr>
            <a:noAutofit/>
          </a:bodyPr>
          <a:lstStyle/>
          <a:p>
            <a:r>
              <a:rPr lang="en-US" sz="3200" dirty="0"/>
              <a:t>Increasing Student Engagement with Challenge-based Learning—Hackathons</a:t>
            </a:r>
            <a:endParaRPr lang="en-US" sz="3200" dirty="0">
              <a:solidFill>
                <a:srgbClr val="FFFFFF"/>
              </a:solidFill>
            </a:endParaRPr>
          </a:p>
        </p:txBody>
      </p:sp>
      <p:sp>
        <p:nvSpPr>
          <p:cNvPr id="3" name="Subtitle 2">
            <a:extLst>
              <a:ext uri="{FF2B5EF4-FFF2-40B4-BE49-F238E27FC236}">
                <a16:creationId xmlns:a16="http://schemas.microsoft.com/office/drawing/2014/main" id="{962DE365-053A-41BD-93D1-F4320DC92B8A}"/>
              </a:ext>
            </a:extLst>
          </p:cNvPr>
          <p:cNvSpPr>
            <a:spLocks noGrp="1"/>
          </p:cNvSpPr>
          <p:nvPr>
            <p:ph type="subTitle" idx="1"/>
          </p:nvPr>
        </p:nvSpPr>
        <p:spPr>
          <a:xfrm>
            <a:off x="8047939" y="3812135"/>
            <a:ext cx="3659246" cy="1596655"/>
          </a:xfrm>
        </p:spPr>
        <p:txBody>
          <a:bodyPr>
            <a:noAutofit/>
          </a:bodyPr>
          <a:lstStyle/>
          <a:p>
            <a:pPr algn="ctr"/>
            <a:r>
              <a:rPr lang="en-US" sz="1800" dirty="0"/>
              <a:t>Lucy L. La Hurreau, </a:t>
            </a:r>
          </a:p>
          <a:p>
            <a:pPr algn="ctr"/>
            <a:r>
              <a:rPr lang="en-US" sz="1800" dirty="0"/>
              <a:t>Kris Roberts, </a:t>
            </a:r>
          </a:p>
          <a:p>
            <a:pPr algn="ctr"/>
            <a:r>
              <a:rPr lang="en-US" sz="1800" dirty="0"/>
              <a:t>Dr. Darrel J. Kesler </a:t>
            </a:r>
          </a:p>
          <a:p>
            <a:pPr algn="ctr"/>
            <a:r>
              <a:rPr lang="en-US" sz="1800" dirty="0"/>
              <a:t>For fort Wayne 2020 teaching conference </a:t>
            </a:r>
          </a:p>
          <a:p>
            <a:pPr algn="ctr"/>
            <a:r>
              <a:rPr lang="en-US" sz="1800" dirty="0"/>
              <a:t>Ivy Tech © 2020</a:t>
            </a:r>
            <a:endParaRPr lang="en-US" sz="1800" dirty="0">
              <a:solidFill>
                <a:srgbClr val="FFFFFF"/>
              </a:solidFill>
            </a:endParaRPr>
          </a:p>
        </p:txBody>
      </p:sp>
      <p:cxnSp>
        <p:nvCxnSpPr>
          <p:cNvPr id="11" name="Straight Connector 1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1B5A43A-DC08-4DA1-A282-9F50B23B0DD7}"/>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246386" y="5408790"/>
            <a:ext cx="1034472" cy="1091679"/>
          </a:xfrm>
          <a:prstGeom prst="rect">
            <a:avLst/>
          </a:prstGeom>
        </p:spPr>
      </p:pic>
    </p:spTree>
    <p:extLst>
      <p:ext uri="{BB962C8B-B14F-4D97-AF65-F5344CB8AC3E}">
        <p14:creationId xmlns:p14="http://schemas.microsoft.com/office/powerpoint/2010/main" val="336387108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BFF49-96E5-4F91-AD98-9F0FA10E344E}"/>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4200">
                <a:solidFill>
                  <a:schemeClr val="tx1">
                    <a:lumMod val="85000"/>
                    <a:lumOff val="15000"/>
                  </a:schemeClr>
                </a:solidFill>
              </a:rPr>
              <a:t>Group Projects vs. Hackathons</a:t>
            </a:r>
          </a:p>
        </p:txBody>
      </p:sp>
      <p:pic>
        <p:nvPicPr>
          <p:cNvPr id="6" name="Content Placeholder 5" descr="A picture containing drawing&#10;&#10;Description automatically generated">
            <a:extLst>
              <a:ext uri="{FF2B5EF4-FFF2-40B4-BE49-F238E27FC236}">
                <a16:creationId xmlns:a16="http://schemas.microsoft.com/office/drawing/2014/main" id="{868AF887-583D-4BFD-831A-B5D3FAC3496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1864" y="640081"/>
            <a:ext cx="6716487" cy="5054156"/>
          </a:xfrm>
          <a:prstGeom prst="rect">
            <a:avLst/>
          </a:prstGeom>
        </p:spPr>
      </p:pic>
      <p:cxnSp>
        <p:nvCxnSpPr>
          <p:cNvPr id="17" name="Straight Connector 1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FA54FBA-21C0-44C9-AD0D-565DB1ACA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screenshot of a cell phone&#10;&#10;Description automatically generated">
            <a:extLst>
              <a:ext uri="{FF2B5EF4-FFF2-40B4-BE49-F238E27FC236}">
                <a16:creationId xmlns:a16="http://schemas.microsoft.com/office/drawing/2014/main" id="{CD786D07-2640-4582-937D-5062B77F45E1}"/>
              </a:ext>
            </a:extLst>
          </p:cNvPr>
          <p:cNvPicPr>
            <a:picLocks noChangeAspect="1"/>
          </p:cNvPicPr>
          <p:nvPr/>
        </p:nvPicPr>
        <p:blipFill rotWithShape="1">
          <a:blip r:embed="rId5">
            <a:extLst>
              <a:ext uri="{28A0092B-C50C-407E-A947-70E740481C1C}">
                <a14:useLocalDpi xmlns:a14="http://schemas.microsoft.com/office/drawing/2010/main" val="0"/>
              </a:ext>
            </a:extLst>
          </a:blip>
          <a:srcRect l="5462" t="31373" r="70071" b="31616"/>
          <a:stretch/>
        </p:blipFill>
        <p:spPr>
          <a:xfrm>
            <a:off x="10907486" y="5617680"/>
            <a:ext cx="1027930" cy="1084572"/>
          </a:xfrm>
          <a:prstGeom prst="rect">
            <a:avLst/>
          </a:prstGeom>
        </p:spPr>
      </p:pic>
    </p:spTree>
    <p:extLst>
      <p:ext uri="{BB962C8B-B14F-4D97-AF65-F5344CB8AC3E}">
        <p14:creationId xmlns:p14="http://schemas.microsoft.com/office/powerpoint/2010/main" val="2228880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707896BA-ED6A-4746-ADBA-0441A018DCDA}"/>
              </a:ext>
            </a:extLst>
          </p:cNvPr>
          <p:cNvPicPr>
            <a:picLocks noChangeAspect="1"/>
          </p:cNvPicPr>
          <p:nvPr/>
        </p:nvPicPr>
        <p:blipFill rotWithShape="1">
          <a:blip r:embed="rId3">
            <a:alphaModFix amt="35000"/>
          </a:blip>
          <a:srcRect l="1746" r="9365"/>
          <a:stretch/>
        </p:blipFill>
        <p:spPr>
          <a:xfrm>
            <a:off x="20" y="10"/>
            <a:ext cx="12191980" cy="631766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4EF77537-D0F0-4EC4-BB00-C22016D26104}"/>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10907486" y="5617680"/>
            <a:ext cx="1027930" cy="1084572"/>
          </a:xfrm>
          <a:prstGeom prst="rect">
            <a:avLst/>
          </a:prstGeom>
        </p:spPr>
      </p:pic>
      <p:graphicFrame>
        <p:nvGraphicFramePr>
          <p:cNvPr id="4" name="Content Placeholder 3">
            <a:extLst>
              <a:ext uri="{FF2B5EF4-FFF2-40B4-BE49-F238E27FC236}">
                <a16:creationId xmlns:a16="http://schemas.microsoft.com/office/drawing/2014/main" id="{2FE1961D-9576-4A0C-A91E-AC76ABCC9D39}"/>
              </a:ext>
            </a:extLst>
          </p:cNvPr>
          <p:cNvGraphicFramePr>
            <a:graphicFrameLocks/>
          </p:cNvGraphicFramePr>
          <p:nvPr>
            <p:extLst>
              <p:ext uri="{D42A27DB-BD31-4B8C-83A1-F6EECF244321}">
                <p14:modId xmlns:p14="http://schemas.microsoft.com/office/powerpoint/2010/main" val="1859130617"/>
              </p:ext>
            </p:extLst>
          </p:nvPr>
        </p:nvGraphicFramePr>
        <p:xfrm>
          <a:off x="584200" y="0"/>
          <a:ext cx="11804073" cy="6317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picture containing drawing, shirt&#10;&#10;Description automatically generated">
            <a:extLst>
              <a:ext uri="{FF2B5EF4-FFF2-40B4-BE49-F238E27FC236}">
                <a16:creationId xmlns:a16="http://schemas.microsoft.com/office/drawing/2014/main" id="{07C51B3D-4146-49F3-B2FA-E6D524EBACB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935408" y="1085868"/>
            <a:ext cx="574184" cy="568325"/>
          </a:xfrm>
          <a:prstGeom prst="rect">
            <a:avLst/>
          </a:prstGeom>
        </p:spPr>
      </p:pic>
      <p:sp>
        <p:nvSpPr>
          <p:cNvPr id="7" name="TextBox 6">
            <a:extLst>
              <a:ext uri="{FF2B5EF4-FFF2-40B4-BE49-F238E27FC236}">
                <a16:creationId xmlns:a16="http://schemas.microsoft.com/office/drawing/2014/main" id="{B185E670-F626-45D7-B27D-FFE087965BC0}"/>
              </a:ext>
            </a:extLst>
          </p:cNvPr>
          <p:cNvSpPr txBox="1"/>
          <p:nvPr/>
        </p:nvSpPr>
        <p:spPr>
          <a:xfrm>
            <a:off x="0" y="6471420"/>
            <a:ext cx="3371850" cy="230832"/>
          </a:xfrm>
          <a:prstGeom prst="rect">
            <a:avLst/>
          </a:prstGeom>
          <a:noFill/>
        </p:spPr>
        <p:txBody>
          <a:bodyPr wrap="square" rtlCol="0">
            <a:spAutoFit/>
          </a:bodyPr>
          <a:lstStyle/>
          <a:p>
            <a:r>
              <a:rPr lang="en-US" sz="900" dirty="0">
                <a:hlinkClick r:id="rId11" tooltip="http://blog.consultorartesano.com/2006/10/open-business-pinceladas-para-superar-la-reciprocidad.html"/>
              </a:rPr>
              <a:t>This Photo</a:t>
            </a:r>
            <a:r>
              <a:rPr lang="en-US" sz="900" dirty="0"/>
              <a:t> by Unknown Author is licensed under </a:t>
            </a:r>
            <a:r>
              <a:rPr lang="en-US" sz="900" dirty="0">
                <a:hlinkClick r:id="rId12" tooltip="https://creativecommons.org/licenses/by-sa/3.0/"/>
              </a:rPr>
              <a:t>CC BY-SA</a:t>
            </a:r>
            <a:endParaRPr lang="en-US" sz="900" dirty="0"/>
          </a:p>
        </p:txBody>
      </p:sp>
      <p:pic>
        <p:nvPicPr>
          <p:cNvPr id="9" name="Picture 8" descr="A close up of text on a white background&#10;&#10;Description automatically generated">
            <a:extLst>
              <a:ext uri="{FF2B5EF4-FFF2-40B4-BE49-F238E27FC236}">
                <a16:creationId xmlns:a16="http://schemas.microsoft.com/office/drawing/2014/main" id="{99C5662F-8448-4F4B-8937-2B852933710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188200" y="1904999"/>
            <a:ext cx="521953" cy="4476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4983AE29-CF92-4619-9FF6-7A66D25D6C7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935408" y="3383218"/>
            <a:ext cx="731351" cy="56832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A6A2819-9FE9-4896-9CD0-D0E9F6C610BC}"/>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7131676" y="4257663"/>
            <a:ext cx="635000" cy="508000"/>
          </a:xfrm>
          <a:prstGeom prst="rect">
            <a:avLst/>
          </a:prstGeom>
        </p:spPr>
      </p:pic>
    </p:spTree>
    <p:extLst>
      <p:ext uri="{BB962C8B-B14F-4D97-AF65-F5344CB8AC3E}">
        <p14:creationId xmlns:p14="http://schemas.microsoft.com/office/powerpoint/2010/main" val="71693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7917-22B6-47A6-9B86-809862A14716}"/>
              </a:ext>
            </a:extLst>
          </p:cNvPr>
          <p:cNvSpPr>
            <a:spLocks noGrp="1"/>
          </p:cNvSpPr>
          <p:nvPr>
            <p:ph type="title"/>
          </p:nvPr>
        </p:nvSpPr>
        <p:spPr/>
        <p:txBody>
          <a:bodyPr/>
          <a:lstStyle/>
          <a:p>
            <a:r>
              <a:rPr lang="en-US" dirty="0">
                <a:solidFill>
                  <a:schemeClr val="bg1"/>
                </a:solidFill>
                <a:latin typeface="Verdana" panose="020B0604030504040204" pitchFamily="34" charset="0"/>
                <a:ea typeface="Verdana" panose="020B0604030504040204" pitchFamily="34" charset="0"/>
              </a:rPr>
              <a:t>The Timeline of a Hackathon</a:t>
            </a:r>
          </a:p>
        </p:txBody>
      </p:sp>
      <p:pic>
        <p:nvPicPr>
          <p:cNvPr id="12" name="Content Placeholder 11">
            <a:extLst>
              <a:ext uri="{FF2B5EF4-FFF2-40B4-BE49-F238E27FC236}">
                <a16:creationId xmlns:a16="http://schemas.microsoft.com/office/drawing/2014/main" id="{5A28CCDA-CDE8-413A-B044-2F1F99F9BA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263" b="10029"/>
          <a:stretch/>
        </p:blipFill>
        <p:spPr>
          <a:xfrm>
            <a:off x="4916686" y="109633"/>
            <a:ext cx="7168221" cy="7149810"/>
          </a:xfrm>
          <a:prstGeom prst="rect">
            <a:avLst/>
          </a:prstGeom>
        </p:spPr>
      </p:pic>
      <p:pic>
        <p:nvPicPr>
          <p:cNvPr id="7" name="Picture 6">
            <a:extLst>
              <a:ext uri="{FF2B5EF4-FFF2-40B4-BE49-F238E27FC236}">
                <a16:creationId xmlns:a16="http://schemas.microsoft.com/office/drawing/2014/main" id="{D505F062-BE3E-4615-8880-71E023DAF4F4}"/>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11157528" y="5656688"/>
            <a:ext cx="1034472" cy="1091679"/>
          </a:xfrm>
          <a:prstGeom prst="rect">
            <a:avLst/>
          </a:prstGeom>
        </p:spPr>
      </p:pic>
    </p:spTree>
    <p:extLst>
      <p:ext uri="{BB962C8B-B14F-4D97-AF65-F5344CB8AC3E}">
        <p14:creationId xmlns:p14="http://schemas.microsoft.com/office/powerpoint/2010/main" val="4100811504"/>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093820-C2A9-46EA-9F85-A43ACFCBE480}"/>
              </a:ext>
            </a:extLst>
          </p:cNvPr>
          <p:cNvSpPr>
            <a:spLocks noGrp="1"/>
          </p:cNvSpPr>
          <p:nvPr>
            <p:ph idx="1"/>
          </p:nvPr>
        </p:nvSpPr>
        <p:spPr/>
        <p:txBody>
          <a:bodyPr>
            <a:normAutofit fontScale="92500" lnSpcReduction="20000"/>
          </a:bodyPr>
          <a:lstStyle/>
          <a:p>
            <a:r>
              <a:rPr lang="en-US" sz="2000" dirty="0">
                <a:solidFill>
                  <a:schemeClr val="tx1"/>
                </a:solidFill>
                <a:latin typeface="Verdana" panose="020B0604030504040204" pitchFamily="34" charset="0"/>
                <a:ea typeface="Verdana" panose="020B0604030504040204" pitchFamily="34" charset="0"/>
              </a:rPr>
              <a:t>Facebook’s Internal Hackathons</a:t>
            </a:r>
          </a:p>
          <a:p>
            <a:pPr lvl="1">
              <a:buFont typeface="Courier New" panose="02070309020205020404" pitchFamily="49" charset="0"/>
              <a:buChar char="o"/>
            </a:pPr>
            <a:r>
              <a:rPr lang="en-US" sz="1600" dirty="0">
                <a:solidFill>
                  <a:schemeClr val="tx1"/>
                </a:solidFill>
                <a:latin typeface="Verdana" panose="020B0604030504040204" pitchFamily="34" charset="0"/>
                <a:ea typeface="Verdana" panose="020B0604030504040204" pitchFamily="34" charset="0"/>
              </a:rPr>
              <a:t>Includes new utilities:  “</a:t>
            </a:r>
            <a:r>
              <a:rPr lang="en-US" sz="1600" i="1" dirty="0">
                <a:solidFill>
                  <a:schemeClr val="tx1"/>
                </a:solidFill>
                <a:latin typeface="Verdana" panose="020B0604030504040204" pitchFamily="34" charset="0"/>
                <a:ea typeface="Verdana" panose="020B0604030504040204" pitchFamily="34" charset="0"/>
              </a:rPr>
              <a:t>Like</a:t>
            </a:r>
            <a:r>
              <a:rPr lang="en-US" sz="1600" dirty="0">
                <a:solidFill>
                  <a:schemeClr val="tx1"/>
                </a:solidFill>
                <a:latin typeface="Verdana" panose="020B0604030504040204" pitchFamily="34" charset="0"/>
                <a:ea typeface="Verdana" panose="020B0604030504040204" pitchFamily="34" charset="0"/>
              </a:rPr>
              <a:t>” Button, “</a:t>
            </a:r>
            <a:r>
              <a:rPr lang="en-US" sz="1600" i="1" dirty="0">
                <a:solidFill>
                  <a:schemeClr val="tx1"/>
                </a:solidFill>
                <a:latin typeface="Verdana" panose="020B0604030504040204" pitchFamily="34" charset="0"/>
                <a:ea typeface="Verdana" panose="020B0604030504040204" pitchFamily="34" charset="0"/>
              </a:rPr>
              <a:t>Chat</a:t>
            </a:r>
            <a:r>
              <a:rPr lang="en-US" sz="1600" dirty="0">
                <a:solidFill>
                  <a:schemeClr val="tx1"/>
                </a:solidFill>
                <a:latin typeface="Verdana" panose="020B0604030504040204" pitchFamily="34" charset="0"/>
                <a:ea typeface="Verdana" panose="020B0604030504040204" pitchFamily="34" charset="0"/>
              </a:rPr>
              <a:t>” Button, and “</a:t>
            </a:r>
            <a:r>
              <a:rPr lang="en-US" sz="1600" i="1" dirty="0">
                <a:solidFill>
                  <a:schemeClr val="tx1"/>
                </a:solidFill>
                <a:latin typeface="Verdana" panose="020B0604030504040204" pitchFamily="34" charset="0"/>
                <a:ea typeface="Verdana" panose="020B0604030504040204" pitchFamily="34" charset="0"/>
              </a:rPr>
              <a:t>Timeline</a:t>
            </a:r>
            <a:r>
              <a:rPr lang="en-US" sz="1600" dirty="0">
                <a:solidFill>
                  <a:schemeClr val="tx1"/>
                </a:solidFill>
                <a:latin typeface="Verdana" panose="020B0604030504040204" pitchFamily="34" charset="0"/>
                <a:ea typeface="Verdana" panose="020B0604030504040204" pitchFamily="34" charset="0"/>
              </a:rPr>
              <a:t>” of Facebook were created during company-internal hackathons.</a:t>
            </a:r>
            <a:endParaRPr lang="en-US" dirty="0">
              <a:solidFill>
                <a:schemeClr val="tx1"/>
              </a:solidFill>
              <a:latin typeface="Verdana" panose="020B0604030504040204" pitchFamily="34" charset="0"/>
              <a:ea typeface="Verdana" panose="020B0604030504040204" pitchFamily="34" charset="0"/>
            </a:endParaRPr>
          </a:p>
          <a:p>
            <a:r>
              <a:rPr lang="en-US" sz="2000" dirty="0">
                <a:solidFill>
                  <a:schemeClr val="tx1"/>
                </a:solidFill>
                <a:latin typeface="Verdana" panose="020B0604030504040204" pitchFamily="34" charset="0"/>
                <a:ea typeface="Verdana" panose="020B0604030504040204" pitchFamily="34" charset="0"/>
              </a:rPr>
              <a:t>Million-dollar Startups via Internal Hackathons</a:t>
            </a:r>
          </a:p>
          <a:p>
            <a:pPr lvl="1">
              <a:buFont typeface="Courier New" panose="02070309020205020404" pitchFamily="49" charset="0"/>
              <a:buChar char="o"/>
            </a:pPr>
            <a:r>
              <a:rPr lang="en-US" sz="1600" dirty="0" err="1">
                <a:solidFill>
                  <a:schemeClr val="tx1"/>
                </a:solidFill>
                <a:latin typeface="Verdana" panose="020B0604030504040204" pitchFamily="34" charset="0"/>
                <a:ea typeface="Verdana" panose="020B0604030504040204" pitchFamily="34" charset="0"/>
              </a:rPr>
              <a:t>Docracy</a:t>
            </a:r>
            <a:r>
              <a:rPr lang="en-US" sz="1600" dirty="0">
                <a:solidFill>
                  <a:schemeClr val="tx1"/>
                </a:solidFill>
                <a:latin typeface="Verdana" panose="020B0604030504040204" pitchFamily="34" charset="0"/>
                <a:ea typeface="Verdana" panose="020B0604030504040204" pitchFamily="34" charset="0"/>
              </a:rPr>
              <a:t>:  app that allows businesses to locate legal documents safely.</a:t>
            </a:r>
          </a:p>
          <a:p>
            <a:pPr lvl="1">
              <a:buFont typeface="Courier New" panose="02070309020205020404" pitchFamily="49" charset="0"/>
              <a:buChar char="o"/>
            </a:pPr>
            <a:r>
              <a:rPr lang="en-US" sz="1600" dirty="0" err="1">
                <a:solidFill>
                  <a:schemeClr val="tx1"/>
                </a:solidFill>
                <a:latin typeface="Verdana" panose="020B0604030504040204" pitchFamily="34" charset="0"/>
                <a:ea typeface="Verdana" panose="020B0604030504040204" pitchFamily="34" charset="0"/>
              </a:rPr>
              <a:t>Appetas</a:t>
            </a:r>
            <a:r>
              <a:rPr lang="en-US" sz="1600" dirty="0">
                <a:solidFill>
                  <a:schemeClr val="tx1"/>
                </a:solidFill>
                <a:latin typeface="Verdana" panose="020B0604030504040204" pitchFamily="34" charset="0"/>
                <a:ea typeface="Verdana" panose="020B0604030504040204" pitchFamily="34" charset="0"/>
              </a:rPr>
              <a:t>:  website builder for restaurants.</a:t>
            </a:r>
          </a:p>
          <a:p>
            <a:r>
              <a:rPr lang="en-US" sz="2000" dirty="0">
                <a:solidFill>
                  <a:schemeClr val="tx1"/>
                </a:solidFill>
                <a:latin typeface="Verdana" panose="020B0604030504040204" pitchFamily="34" charset="0"/>
                <a:ea typeface="Verdana" panose="020B0604030504040204" pitchFamily="34" charset="0"/>
              </a:rPr>
              <a:t>Manufacturing Industry (Internal or External)</a:t>
            </a:r>
          </a:p>
          <a:p>
            <a:pPr lvl="1">
              <a:buFont typeface="Courier New" panose="02070309020205020404" pitchFamily="49" charset="0"/>
              <a:buChar char="o"/>
            </a:pPr>
            <a:r>
              <a:rPr lang="en-US" sz="1600" dirty="0">
                <a:solidFill>
                  <a:schemeClr val="tx1"/>
                </a:solidFill>
                <a:latin typeface="Verdana" panose="020B0604030504040204" pitchFamily="34" charset="0"/>
                <a:ea typeface="Verdana" panose="020B0604030504040204" pitchFamily="34" charset="0"/>
              </a:rPr>
              <a:t>Enabling Industrial IoT</a:t>
            </a:r>
          </a:p>
          <a:p>
            <a:pPr lvl="1">
              <a:buFont typeface="Courier New" panose="02070309020205020404" pitchFamily="49" charset="0"/>
              <a:buChar char="o"/>
            </a:pPr>
            <a:r>
              <a:rPr lang="en-US" sz="1600" dirty="0" err="1">
                <a:solidFill>
                  <a:schemeClr val="tx1"/>
                </a:solidFill>
                <a:latin typeface="Verdana" panose="020B0604030504040204" pitchFamily="34" charset="0"/>
                <a:ea typeface="Verdana" panose="020B0604030504040204" pitchFamily="34" charset="0"/>
              </a:rPr>
              <a:t>Crowdhackathon</a:t>
            </a:r>
            <a:r>
              <a:rPr lang="en-US" sz="1600" dirty="0">
                <a:solidFill>
                  <a:schemeClr val="tx1"/>
                </a:solidFill>
                <a:latin typeface="Verdana" panose="020B0604030504040204" pitchFamily="34" charset="0"/>
                <a:ea typeface="Verdana" panose="020B0604030504040204" pitchFamily="34" charset="0"/>
              </a:rPr>
              <a:t> Enabling Industry 4.0</a:t>
            </a:r>
          </a:p>
          <a:p>
            <a:r>
              <a:rPr lang="en-US" sz="2000" dirty="0">
                <a:solidFill>
                  <a:schemeClr val="tx1"/>
                </a:solidFill>
                <a:latin typeface="Verdana" panose="020B0604030504040204" pitchFamily="34" charset="0"/>
                <a:ea typeface="Verdana" panose="020B0604030504040204" pitchFamily="34" charset="0"/>
              </a:rPr>
              <a:t>Societal Issues (Opensource)</a:t>
            </a:r>
          </a:p>
          <a:p>
            <a:pPr lvl="1">
              <a:buFont typeface="Courier New" panose="02070309020205020404" pitchFamily="49" charset="0"/>
              <a:buChar char="o"/>
            </a:pPr>
            <a:r>
              <a:rPr lang="en-US" sz="1600" dirty="0">
                <a:solidFill>
                  <a:schemeClr val="tx1"/>
                </a:solidFill>
                <a:latin typeface="Verdana" panose="020B0604030504040204" pitchFamily="34" charset="0"/>
                <a:ea typeface="Verdana" panose="020B0604030504040204" pitchFamily="34" charset="0"/>
              </a:rPr>
              <a:t>Smart City Hackathon:  </a:t>
            </a:r>
            <a:r>
              <a:rPr lang="en-US" sz="1600" dirty="0">
                <a:solidFill>
                  <a:schemeClr val="tx1"/>
                </a:solidFill>
                <a:latin typeface="Verdana" panose="020B0604030504040204" pitchFamily="34" charset="0"/>
                <a:ea typeface="Verdana" panose="020B0604030504040204" pitchFamily="34" charset="0"/>
                <a:hlinkClick r:id="rId2"/>
              </a:rPr>
              <a:t>https://scos.splashthat.com/</a:t>
            </a:r>
            <a:r>
              <a:rPr lang="en-US" sz="1600" dirty="0">
                <a:solidFill>
                  <a:schemeClr val="tx1"/>
                </a:solidFill>
                <a:latin typeface="Verdana" panose="020B0604030504040204" pitchFamily="34" charset="0"/>
                <a:ea typeface="Verdana" panose="020B0604030504040204" pitchFamily="34" charset="0"/>
              </a:rPr>
              <a:t> </a:t>
            </a:r>
          </a:p>
          <a:p>
            <a:pPr lvl="1">
              <a:buFont typeface="Courier New" panose="02070309020205020404" pitchFamily="49" charset="0"/>
              <a:buChar char="o"/>
            </a:pPr>
            <a:r>
              <a:rPr lang="en-US" sz="1600" dirty="0">
                <a:solidFill>
                  <a:schemeClr val="tx1"/>
                </a:solidFill>
                <a:latin typeface="Verdana" panose="020B0604030504040204" pitchFamily="34" charset="0"/>
                <a:ea typeface="Verdana" panose="020B0604030504040204" pitchFamily="34" charset="0"/>
              </a:rPr>
              <a:t>Urban Community and Social Cohesion Hackathon:  </a:t>
            </a:r>
            <a:r>
              <a:rPr lang="en-US" sz="1600" dirty="0">
                <a:solidFill>
                  <a:schemeClr val="tx1"/>
                </a:solidFill>
                <a:latin typeface="Verdana" panose="020B0604030504040204" pitchFamily="34" charset="0"/>
                <a:ea typeface="Verdana" panose="020B0604030504040204" pitchFamily="34" charset="0"/>
                <a:hlinkClick r:id="rId3"/>
              </a:rPr>
              <a:t>http://1001.impacthub.net/</a:t>
            </a:r>
            <a:r>
              <a:rPr lang="en-US" sz="1600" dirty="0">
                <a:solidFill>
                  <a:schemeClr val="tx1"/>
                </a:solidFill>
                <a:latin typeface="Verdana" panose="020B0604030504040204" pitchFamily="34" charset="0"/>
                <a:ea typeface="Verdana" panose="020B0604030504040204" pitchFamily="34" charset="0"/>
              </a:rPr>
              <a:t> </a:t>
            </a:r>
          </a:p>
          <a:p>
            <a:endParaRPr lang="en-US" dirty="0"/>
          </a:p>
          <a:p>
            <a:endParaRPr lang="en-US" dirty="0"/>
          </a:p>
          <a:p>
            <a:endParaRPr lang="en-US" dirty="0"/>
          </a:p>
          <a:p>
            <a:endParaRPr lang="en-US" dirty="0"/>
          </a:p>
        </p:txBody>
      </p:sp>
      <p:sp>
        <p:nvSpPr>
          <p:cNvPr id="5" name="Title 1">
            <a:extLst>
              <a:ext uri="{FF2B5EF4-FFF2-40B4-BE49-F238E27FC236}">
                <a16:creationId xmlns:a16="http://schemas.microsoft.com/office/drawing/2014/main" id="{BC224ADC-7533-4A35-8CCD-7E36BD59E4A7}"/>
              </a:ext>
            </a:extLst>
          </p:cNvPr>
          <p:cNvSpPr txBox="1">
            <a:spLocks noGrp="1"/>
          </p:cNvSpPr>
          <p:nvPr>
            <p:ph type="title"/>
          </p:nvPr>
        </p:nvSpPr>
        <p:spPr>
          <a:xfrm>
            <a:off x="1096963" y="287338"/>
            <a:ext cx="10058400" cy="1449387"/>
          </a:xfrm>
          <a:prstGeom prst="rect">
            <a:avLst/>
          </a:prstGeom>
        </p:spPr>
        <p:txBody>
          <a:bodyPr>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a:solidFill>
                  <a:schemeClr val="tx1"/>
                </a:solidFill>
                <a:latin typeface="Verdana" panose="020B0604030504040204" pitchFamily="34" charset="0"/>
                <a:ea typeface="Verdana" panose="020B0604030504040204" pitchFamily="34" charset="0"/>
              </a:rPr>
              <a:t>Internal – Opensource - </a:t>
            </a:r>
            <a:r>
              <a:rPr lang="en-US" sz="3600" dirty="0" err="1">
                <a:solidFill>
                  <a:schemeClr val="tx1"/>
                </a:solidFill>
                <a:latin typeface="Verdana" panose="020B0604030504040204" pitchFamily="34" charset="0"/>
                <a:ea typeface="Verdana" panose="020B0604030504040204" pitchFamily="34" charset="0"/>
              </a:rPr>
              <a:t>Crowdhackathon</a:t>
            </a:r>
            <a:endParaRPr lang="en-US" sz="3600" dirty="0">
              <a:solidFill>
                <a:schemeClr val="tx1"/>
              </a:solidFill>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1891D4B0-E547-41D9-A0F9-9BFDBCF70C23}"/>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11155363" y="5323252"/>
            <a:ext cx="1034472" cy="1091679"/>
          </a:xfrm>
          <a:prstGeom prst="rect">
            <a:avLst/>
          </a:prstGeom>
        </p:spPr>
      </p:pic>
    </p:spTree>
    <p:extLst>
      <p:ext uri="{BB962C8B-B14F-4D97-AF65-F5344CB8AC3E}">
        <p14:creationId xmlns:p14="http://schemas.microsoft.com/office/powerpoint/2010/main" val="1192021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7917-22B6-47A6-9B86-809862A14716}"/>
              </a:ext>
            </a:extLst>
          </p:cNvPr>
          <p:cNvSpPr>
            <a:spLocks noGrp="1"/>
          </p:cNvSpPr>
          <p:nvPr>
            <p:ph type="title"/>
          </p:nvPr>
        </p:nvSpPr>
        <p:spPr>
          <a:xfrm>
            <a:off x="450279" y="0"/>
            <a:ext cx="9875520" cy="1356360"/>
          </a:xfrm>
        </p:spPr>
        <p:txBody>
          <a:bodyPr/>
          <a:lstStyle/>
          <a:p>
            <a:r>
              <a:rPr lang="en-US" dirty="0">
                <a:solidFill>
                  <a:schemeClr val="tx1"/>
                </a:solidFill>
                <a:latin typeface="Verdana" panose="020B0604030504040204" pitchFamily="34" charset="0"/>
                <a:ea typeface="Verdana" panose="020B0604030504040204" pitchFamily="34" charset="0"/>
              </a:rPr>
              <a:t>Novel Hackathons</a:t>
            </a:r>
          </a:p>
        </p:txBody>
      </p:sp>
      <p:sp>
        <p:nvSpPr>
          <p:cNvPr id="3" name="Content Placeholder 2">
            <a:extLst>
              <a:ext uri="{FF2B5EF4-FFF2-40B4-BE49-F238E27FC236}">
                <a16:creationId xmlns:a16="http://schemas.microsoft.com/office/drawing/2014/main" id="{0FF67647-5DE6-4AF6-950D-A4E8E3199A99}"/>
              </a:ext>
            </a:extLst>
          </p:cNvPr>
          <p:cNvSpPr>
            <a:spLocks noGrp="1"/>
          </p:cNvSpPr>
          <p:nvPr>
            <p:ph idx="1"/>
          </p:nvPr>
        </p:nvSpPr>
        <p:spPr>
          <a:xfrm>
            <a:off x="628079" y="1866900"/>
            <a:ext cx="10698012" cy="4988560"/>
          </a:xfrm>
        </p:spPr>
        <p:txBody>
          <a:bodyPr>
            <a:normAutofit fontScale="77500" lnSpcReduction="20000"/>
          </a:bodyPr>
          <a:lstStyle/>
          <a:p>
            <a:r>
              <a:rPr lang="en-US" dirty="0">
                <a:solidFill>
                  <a:schemeClr val="tx1"/>
                </a:solidFill>
                <a:latin typeface="Verdana" panose="020B0604030504040204" pitchFamily="34" charset="0"/>
                <a:ea typeface="Verdana" panose="020B0604030504040204" pitchFamily="34" charset="0"/>
              </a:rPr>
              <a:t>Epilepsy Hackathon</a:t>
            </a:r>
          </a:p>
          <a:p>
            <a:pPr lvl="1">
              <a:buFont typeface="Courier New" panose="02070309020205020404" pitchFamily="49" charset="0"/>
              <a:buChar char="o"/>
            </a:pPr>
            <a:r>
              <a:rPr lang="en-US" sz="1900" dirty="0">
                <a:solidFill>
                  <a:schemeClr val="tx1"/>
                </a:solidFill>
                <a:latin typeface="Verdana" panose="020B0604030504040204" pitchFamily="34" charset="0"/>
                <a:ea typeface="Verdana" panose="020B0604030504040204" pitchFamily="34" charset="0"/>
              </a:rPr>
              <a:t>To “bring together developers, designers, and digital experts, along with healthcare providers and patients to imagine new ways of applying digital technologies that can make a real difference for the epilepsy community.”</a:t>
            </a:r>
          </a:p>
          <a:p>
            <a:pPr marL="274320" lvl="1" indent="0">
              <a:buNone/>
            </a:pPr>
            <a:r>
              <a:rPr lang="en-US" sz="1700" dirty="0">
                <a:solidFill>
                  <a:schemeClr val="tx1"/>
                </a:solidFill>
                <a:latin typeface="Verdana" panose="020B0604030504040204" pitchFamily="34" charset="0"/>
                <a:ea typeface="Verdana" panose="020B0604030504040204" pitchFamily="34" charset="0"/>
                <a:hlinkClick r:id="rId2"/>
              </a:rPr>
              <a:t>https://www.ucb.com/stories-media/story-videos/epilepsy-hackathon</a:t>
            </a:r>
            <a:r>
              <a:rPr lang="en-US" sz="1700" dirty="0">
                <a:solidFill>
                  <a:schemeClr val="tx1"/>
                </a:solidFill>
                <a:latin typeface="Verdana" panose="020B0604030504040204" pitchFamily="34" charset="0"/>
                <a:ea typeface="Verdana" panose="020B0604030504040204" pitchFamily="34" charset="0"/>
              </a:rPr>
              <a:t> </a:t>
            </a:r>
          </a:p>
          <a:p>
            <a:r>
              <a:rPr lang="en-US" dirty="0">
                <a:solidFill>
                  <a:schemeClr val="tx1"/>
                </a:solidFill>
                <a:latin typeface="Verdana" panose="020B0604030504040204" pitchFamily="34" charset="0"/>
                <a:ea typeface="Verdana" panose="020B0604030504040204" pitchFamily="34" charset="0"/>
              </a:rPr>
              <a:t>IIoT Hackathon</a:t>
            </a:r>
          </a:p>
          <a:p>
            <a:pPr lvl="1">
              <a:buFont typeface="Courier New" panose="02070309020205020404" pitchFamily="49" charset="0"/>
              <a:buChar char="o"/>
            </a:pPr>
            <a:r>
              <a:rPr lang="en-US" sz="1900" dirty="0">
                <a:solidFill>
                  <a:schemeClr val="tx1"/>
                </a:solidFill>
                <a:latin typeface="Verdana" panose="020B0604030504040204" pitchFamily="34" charset="0"/>
                <a:ea typeface="Verdana" panose="020B0604030504040204" pitchFamily="34" charset="0"/>
              </a:rPr>
              <a:t>To discover the potential of the latest technologies and how they can be fully exploited.</a:t>
            </a:r>
          </a:p>
          <a:p>
            <a:pPr marL="274320" lvl="1" indent="0">
              <a:buNone/>
            </a:pPr>
            <a:r>
              <a:rPr lang="en-US" sz="1700" dirty="0">
                <a:solidFill>
                  <a:schemeClr val="tx1"/>
                </a:solidFill>
                <a:latin typeface="Verdana" panose="020B0604030504040204" pitchFamily="34" charset="0"/>
                <a:ea typeface="Verdana" panose="020B0604030504040204" pitchFamily="34" charset="0"/>
                <a:hlinkClick r:id="rId3"/>
              </a:rPr>
              <a:t>https://www.industryofthingsworld.com/hackathon</a:t>
            </a:r>
            <a:r>
              <a:rPr lang="en-US" sz="1700" dirty="0">
                <a:solidFill>
                  <a:schemeClr val="tx1"/>
                </a:solidFill>
                <a:latin typeface="Verdana" panose="020B0604030504040204" pitchFamily="34" charset="0"/>
                <a:ea typeface="Verdana" panose="020B0604030504040204" pitchFamily="34" charset="0"/>
              </a:rPr>
              <a:t> </a:t>
            </a:r>
          </a:p>
          <a:p>
            <a:r>
              <a:rPr lang="en-US" dirty="0">
                <a:solidFill>
                  <a:schemeClr val="tx1"/>
                </a:solidFill>
                <a:latin typeface="Verdana" panose="020B0604030504040204" pitchFamily="34" charset="0"/>
                <a:ea typeface="Verdana" panose="020B0604030504040204" pitchFamily="34" charset="0"/>
              </a:rPr>
              <a:t>Microsoft Azure FarmBeats</a:t>
            </a:r>
          </a:p>
          <a:p>
            <a:pPr lvl="1"/>
            <a:r>
              <a:rPr lang="en-US" sz="1900" dirty="0">
                <a:solidFill>
                  <a:schemeClr val="tx1"/>
                </a:solidFill>
                <a:latin typeface="Verdana" panose="020B0604030504040204" pitchFamily="34" charset="0"/>
                <a:ea typeface="Verdana" panose="020B0604030504040204" pitchFamily="34" charset="0"/>
              </a:rPr>
              <a:t>Created as a result of an internal Microsoft Hackathon</a:t>
            </a:r>
          </a:p>
          <a:p>
            <a:pPr lvl="1"/>
            <a:r>
              <a:rPr lang="en-US" sz="1900" dirty="0">
                <a:solidFill>
                  <a:schemeClr val="tx1"/>
                </a:solidFill>
                <a:latin typeface="Verdana" panose="020B0604030504040204" pitchFamily="34" charset="0"/>
                <a:ea typeface="Verdana" panose="020B0604030504040204" pitchFamily="34" charset="0"/>
              </a:rPr>
              <a:t>Enables building data-driven digital agriculture solutions.</a:t>
            </a:r>
          </a:p>
          <a:p>
            <a:pPr marL="274320" lvl="1" indent="0">
              <a:buNone/>
            </a:pPr>
            <a:r>
              <a:rPr lang="en-US" sz="1700" dirty="0">
                <a:solidFill>
                  <a:schemeClr val="tx1"/>
                </a:solidFill>
                <a:latin typeface="Verdana" panose="020B0604030504040204" pitchFamily="34" charset="0"/>
                <a:ea typeface="Verdana" panose="020B0604030504040204" pitchFamily="34" charset="0"/>
                <a:hlinkClick r:id="rId4"/>
              </a:rPr>
              <a:t>https://azuremarketplace.microsoft.com/en-us/marketplace/apps/microsoftfarmbeats.microsoft_farmbeats?tab=Overview</a:t>
            </a:r>
            <a:r>
              <a:rPr lang="en-US" sz="1700" dirty="0">
                <a:solidFill>
                  <a:schemeClr val="tx1"/>
                </a:solidFill>
                <a:latin typeface="Verdana" panose="020B0604030504040204" pitchFamily="34" charset="0"/>
                <a:ea typeface="Verdana" panose="020B0604030504040204" pitchFamily="34" charset="0"/>
              </a:rPr>
              <a:t> </a:t>
            </a:r>
          </a:p>
          <a:p>
            <a:r>
              <a:rPr lang="en-US" dirty="0">
                <a:solidFill>
                  <a:schemeClr val="tx1"/>
                </a:solidFill>
                <a:latin typeface="Verdana" panose="020B0604030504040204" pitchFamily="34" charset="0"/>
                <a:ea typeface="Verdana" panose="020B0604030504040204" pitchFamily="34" charset="0"/>
              </a:rPr>
              <a:t>ATT First Net technologies that help with the emergency services needs.</a:t>
            </a:r>
          </a:p>
          <a:p>
            <a:pPr marL="0" indent="0">
              <a:buNone/>
            </a:pPr>
            <a:r>
              <a:rPr lang="en-US" sz="1800" dirty="0">
                <a:hlinkClick r:id="rId5"/>
              </a:rPr>
              <a:t>https://www.verizon.com/business/learn/public-safety/first-responders-5g-response-ready/?CMP=KNC_SMB_AWR_NA_VB_202001_GGL_Public-Saf_000002_GenMar-1111_1111_1111_1111&amp;dcmID=1&amp;utm_medium=KNC&amp;utm_source=GGL&amp;utm_campaign=Public-Safety-SEM-Google&amp;utm_content=AWR&amp;utm_term=GenMar&amp;gclid=EAIaIQobChMIqrOLh77e5wIVhZ-zCh1tdgk1EAAYASAAEgL0IvD_BwE&amp;gclsrc=aw.ds</a:t>
            </a:r>
            <a:endParaRPr lang="en-US" sz="1700" dirty="0">
              <a:solidFill>
                <a:schemeClr val="tx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291CE1FA-90A1-4B25-A003-C16EC9A087DE}"/>
              </a:ext>
            </a:extLst>
          </p:cNvPr>
          <p:cNvPicPr>
            <a:picLocks noChangeAspect="1"/>
          </p:cNvPicPr>
          <p:nvPr/>
        </p:nvPicPr>
        <p:blipFill rotWithShape="1">
          <a:blip r:embed="rId6">
            <a:extLst>
              <a:ext uri="{28A0092B-C50C-407E-A947-70E740481C1C}">
                <a14:useLocalDpi xmlns:a14="http://schemas.microsoft.com/office/drawing/2010/main" val="0"/>
              </a:ext>
            </a:extLst>
          </a:blip>
          <a:srcRect l="5462" t="31373" r="70071" b="31616"/>
          <a:stretch/>
        </p:blipFill>
        <p:spPr>
          <a:xfrm>
            <a:off x="11148291" y="5227064"/>
            <a:ext cx="1034472" cy="1091679"/>
          </a:xfrm>
          <a:prstGeom prst="rect">
            <a:avLst/>
          </a:prstGeom>
        </p:spPr>
      </p:pic>
    </p:spTree>
    <p:extLst>
      <p:ext uri="{BB962C8B-B14F-4D97-AF65-F5344CB8AC3E}">
        <p14:creationId xmlns:p14="http://schemas.microsoft.com/office/powerpoint/2010/main" val="3116300753"/>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268" name="Picture 4" descr="A group of people in a room&#10;&#10;Description automatically generated">
            <a:extLst>
              <a:ext uri="{FF2B5EF4-FFF2-40B4-BE49-F238E27FC236}">
                <a16:creationId xmlns:a16="http://schemas.microsoft.com/office/drawing/2014/main" id="{EFE1D2CB-A02C-4D04-929D-2201A35983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9" b="26402"/>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1AEF1B3-43FE-44CA-B441-1606A8E0501E}"/>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800">
                <a:solidFill>
                  <a:srgbClr val="FFFFFF"/>
                </a:solidFill>
              </a:rPr>
              <a:t>CCDC 2019</a:t>
            </a:r>
          </a:p>
        </p:txBody>
      </p:sp>
      <p:cxnSp>
        <p:nvCxnSpPr>
          <p:cNvPr id="79" name="Straight Connector 78">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38775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40662A-8D32-4136-95FA-C039669FB42A}"/>
              </a:ext>
            </a:extLst>
          </p:cNvPr>
          <p:cNvSpPr>
            <a:spLocks noGrp="1"/>
          </p:cNvSpPr>
          <p:nvPr>
            <p:ph type="title"/>
          </p:nvPr>
        </p:nvSpPr>
        <p:spPr>
          <a:xfrm>
            <a:off x="6730000" y="639097"/>
            <a:ext cx="4813072" cy="3494791"/>
          </a:xfrm>
        </p:spPr>
        <p:txBody>
          <a:bodyPr vert="horz" lIns="91440" tIns="45720" rIns="91440" bIns="45720" rtlCol="0" anchor="b">
            <a:normAutofit fontScale="90000"/>
          </a:bodyPr>
          <a:lstStyle/>
          <a:p>
            <a:r>
              <a:rPr lang="en-US" sz="7400" dirty="0">
                <a:solidFill>
                  <a:schemeClr val="tx1">
                    <a:lumMod val="85000"/>
                    <a:lumOff val="15000"/>
                  </a:schemeClr>
                </a:solidFill>
              </a:rPr>
              <a:t>Ivy Tech IT Challenge 2019</a:t>
            </a:r>
          </a:p>
        </p:txBody>
      </p:sp>
      <p:pic>
        <p:nvPicPr>
          <p:cNvPr id="4" name="Content Placeholder 3">
            <a:extLst>
              <a:ext uri="{FF2B5EF4-FFF2-40B4-BE49-F238E27FC236}">
                <a16:creationId xmlns:a16="http://schemas.microsoft.com/office/drawing/2014/main" id="{0B47F3F4-6B86-42ED-9053-94DAF1CEFE05}"/>
              </a:ext>
            </a:extLst>
          </p:cNvPr>
          <p:cNvPicPr>
            <a:picLocks noGrp="1" noChangeAspect="1"/>
          </p:cNvPicPr>
          <p:nvPr>
            <p:ph idx="1"/>
          </p:nvPr>
        </p:nvPicPr>
        <p:blipFill rotWithShape="1">
          <a:blip r:embed="rId3"/>
          <a:srcRect t="218" r="-1" b="-1"/>
          <a:stretch/>
        </p:blipFill>
        <p:spPr>
          <a:xfrm>
            <a:off x="1" y="10"/>
            <a:ext cx="6096000" cy="6857990"/>
          </a:xfrm>
          <a:prstGeom prst="rect">
            <a:avLst/>
          </a:prstGeom>
        </p:spPr>
      </p:pic>
      <p:cxnSp>
        <p:nvCxnSpPr>
          <p:cNvPr id="15" name="Straight Connector 1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2BCA566-5CE4-4039-BE04-7CF9A4A40243}"/>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11155363" y="5323252"/>
            <a:ext cx="1034472" cy="1091679"/>
          </a:xfrm>
          <a:prstGeom prst="rect">
            <a:avLst/>
          </a:prstGeom>
        </p:spPr>
      </p:pic>
    </p:spTree>
    <p:extLst>
      <p:ext uri="{BB962C8B-B14F-4D97-AF65-F5344CB8AC3E}">
        <p14:creationId xmlns:p14="http://schemas.microsoft.com/office/powerpoint/2010/main" val="308121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7BEA9D36-528E-4EFD-B24F-EBC581F2D7ED}"/>
              </a:ext>
            </a:extLst>
          </p:cNvPr>
          <p:cNvPicPr>
            <a:picLocks noGrp="1" noChangeAspect="1"/>
          </p:cNvPicPr>
          <p:nvPr>
            <p:ph idx="1"/>
          </p:nvPr>
        </p:nvPicPr>
        <p:blipFill rotWithShape="1">
          <a:blip r:embed="rId3"/>
          <a:srcRect t="28192" b="5448"/>
          <a:stretch/>
        </p:blipFill>
        <p:spPr>
          <a:xfrm>
            <a:off x="-32" y="10"/>
            <a:ext cx="12192031" cy="4915066"/>
          </a:xfrm>
          <a:prstGeom prst="rect">
            <a:avLst/>
          </a:prstGeom>
        </p:spPr>
      </p:pic>
      <p:sp>
        <p:nvSpPr>
          <p:cNvPr id="13" name="Rectangle 12">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F24911-3C20-4887-B5C5-4199240CB24F}"/>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800">
                <a:solidFill>
                  <a:srgbClr val="FFFFFF"/>
                </a:solidFill>
              </a:rPr>
              <a:t>CCSC - Midwest 2019</a:t>
            </a:r>
          </a:p>
        </p:txBody>
      </p:sp>
      <p:cxnSp>
        <p:nvCxnSpPr>
          <p:cNvPr id="15" name="Straight Connector 14">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5674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8530AE58-35E0-4FA7-BE26-4DEA1787AE8F}"/>
              </a:ext>
            </a:extLst>
          </p:cNvPr>
          <p:cNvPicPr>
            <a:picLocks noGrp="1" noChangeAspect="1"/>
          </p:cNvPicPr>
          <p:nvPr>
            <p:ph idx="1"/>
          </p:nvPr>
        </p:nvPicPr>
        <p:blipFill rotWithShape="1">
          <a:blip r:embed="rId3"/>
          <a:srcRect l="466" r="4654" b="1"/>
          <a:stretch/>
        </p:blipFill>
        <p:spPr>
          <a:xfrm>
            <a:off x="-32" y="10"/>
            <a:ext cx="12192031" cy="4915066"/>
          </a:xfrm>
          <a:prstGeom prst="rect">
            <a:avLst/>
          </a:prstGeom>
        </p:spPr>
      </p:pic>
      <p:sp>
        <p:nvSpPr>
          <p:cNvPr id="13" name="Rectangle 12">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E10EB9-D3ED-4FCA-AFCC-BA0CEC9E0743}"/>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100">
                <a:solidFill>
                  <a:srgbClr val="FFFFFF"/>
                </a:solidFill>
              </a:rPr>
              <a:t>FirstNet Hackathon Indy 2019</a:t>
            </a:r>
          </a:p>
        </p:txBody>
      </p:sp>
      <p:cxnSp>
        <p:nvCxnSpPr>
          <p:cNvPr id="15" name="Straight Connector 14">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6D8173C-D1C0-4F3E-B640-6101FA8A96CA}"/>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11155363" y="5323252"/>
            <a:ext cx="1034472" cy="1091679"/>
          </a:xfrm>
          <a:prstGeom prst="rect">
            <a:avLst/>
          </a:prstGeom>
        </p:spPr>
      </p:pic>
    </p:spTree>
    <p:extLst>
      <p:ext uri="{BB962C8B-B14F-4D97-AF65-F5344CB8AC3E}">
        <p14:creationId xmlns:p14="http://schemas.microsoft.com/office/powerpoint/2010/main" val="271880185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7F1F8A58-4725-49FA-90D6-4174D79C6136}"/>
              </a:ext>
            </a:extLst>
          </p:cNvPr>
          <p:cNvPicPr>
            <a:picLocks noGrp="1" noChangeAspect="1"/>
          </p:cNvPicPr>
          <p:nvPr>
            <p:ph idx="1"/>
          </p:nvPr>
        </p:nvPicPr>
        <p:blipFill rotWithShape="1">
          <a:blip r:embed="rId3"/>
          <a:srcRect l="6797" t="22303" r="-1" b="23705"/>
          <a:stretch/>
        </p:blipFill>
        <p:spPr>
          <a:xfrm>
            <a:off x="0" y="10"/>
            <a:ext cx="12191999" cy="4915066"/>
          </a:xfrm>
          <a:prstGeom prst="rect">
            <a:avLst/>
          </a:prstGeom>
        </p:spPr>
      </p:pic>
      <p:sp>
        <p:nvSpPr>
          <p:cNvPr id="13" name="Rectangle 12">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DCBBCFC-B74F-41DC-BAE9-C67CBB07E21A}"/>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800" dirty="0" err="1">
                <a:solidFill>
                  <a:srgbClr val="FFFFFF"/>
                </a:solidFill>
              </a:rPr>
              <a:t>HackIn</a:t>
            </a:r>
            <a:r>
              <a:rPr lang="en-US" sz="4800" dirty="0">
                <a:solidFill>
                  <a:srgbClr val="FFFFFF"/>
                </a:solidFill>
              </a:rPr>
              <a:t> 2019</a:t>
            </a:r>
          </a:p>
        </p:txBody>
      </p:sp>
      <p:cxnSp>
        <p:nvCxnSpPr>
          <p:cNvPr id="15" name="Straight Connector 14">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B84F80E-332C-403C-838E-13363A4367B0}"/>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11155363" y="5323252"/>
            <a:ext cx="1034472" cy="1091679"/>
          </a:xfrm>
          <a:prstGeom prst="rect">
            <a:avLst/>
          </a:prstGeom>
        </p:spPr>
      </p:pic>
    </p:spTree>
    <p:extLst>
      <p:ext uri="{BB962C8B-B14F-4D97-AF65-F5344CB8AC3E}">
        <p14:creationId xmlns:p14="http://schemas.microsoft.com/office/powerpoint/2010/main" val="36754346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6245DE-180A-499E-BA0A-8462EA00B1B0}"/>
              </a:ext>
            </a:extLst>
          </p:cNvPr>
          <p:cNvPicPr>
            <a:picLocks noChangeAspect="1"/>
          </p:cNvPicPr>
          <p:nvPr/>
        </p:nvPicPr>
        <p:blipFill rotWithShape="1">
          <a:blip r:embed="rId3">
            <a:extLst>
              <a:ext uri="{28A0092B-C50C-407E-A947-70E740481C1C}">
                <a14:useLocalDpi xmlns:a14="http://schemas.microsoft.com/office/drawing/2010/main" val="0"/>
              </a:ext>
            </a:extLst>
          </a:blip>
          <a:srcRect l="7587" b="14805"/>
          <a:stretch/>
        </p:blipFill>
        <p:spPr>
          <a:xfrm rot="16200000">
            <a:off x="2936589" y="-2888509"/>
            <a:ext cx="6318821" cy="12192001"/>
          </a:xfrm>
          <a:prstGeom prst="rect">
            <a:avLst/>
          </a:prstGeom>
        </p:spPr>
      </p:pic>
      <p:pic>
        <p:nvPicPr>
          <p:cNvPr id="6" name="Picture 5">
            <a:extLst>
              <a:ext uri="{FF2B5EF4-FFF2-40B4-BE49-F238E27FC236}">
                <a16:creationId xmlns:a16="http://schemas.microsoft.com/office/drawing/2014/main" id="{AD466D93-CAFD-4F78-90EA-B3FB6BC6DF39}"/>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11203589" y="5407377"/>
            <a:ext cx="881544" cy="930119"/>
          </a:xfrm>
          <a:prstGeom prst="rect">
            <a:avLst/>
          </a:prstGeom>
        </p:spPr>
      </p:pic>
    </p:spTree>
    <p:extLst>
      <p:ext uri="{BB962C8B-B14F-4D97-AF65-F5344CB8AC3E}">
        <p14:creationId xmlns:p14="http://schemas.microsoft.com/office/powerpoint/2010/main" val="405249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3E57D60E-B5E1-46AF-BAB3-77113AEB8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66" y="0"/>
            <a:ext cx="1289748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CDB1982-129B-4716-AFA0-BCA4F8AF6B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500" t="27768" r="38393" b="45581"/>
          <a:stretch/>
        </p:blipFill>
        <p:spPr bwMode="auto">
          <a:xfrm>
            <a:off x="7702055" y="4376058"/>
            <a:ext cx="4489945" cy="24819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A93C38-6D58-46AE-871C-1AC87A962F91}"/>
              </a:ext>
            </a:extLst>
          </p:cNvPr>
          <p:cNvSpPr txBox="1"/>
          <p:nvPr/>
        </p:nvSpPr>
        <p:spPr>
          <a:xfrm>
            <a:off x="7968343" y="5878286"/>
            <a:ext cx="2114550" cy="461665"/>
          </a:xfrm>
          <a:prstGeom prst="rect">
            <a:avLst/>
          </a:prstGeom>
          <a:noFill/>
        </p:spPr>
        <p:txBody>
          <a:bodyPr wrap="square" rtlCol="0">
            <a:spAutoFit/>
          </a:bodyPr>
          <a:lstStyle/>
          <a:p>
            <a:r>
              <a:rPr lang="en-US" sz="2400" b="1" dirty="0">
                <a:solidFill>
                  <a:srgbClr val="FF0000"/>
                </a:solidFill>
              </a:rPr>
              <a:t>Hour 22</a:t>
            </a:r>
          </a:p>
        </p:txBody>
      </p:sp>
      <p:pic>
        <p:nvPicPr>
          <p:cNvPr id="1028" name="Picture 4">
            <a:extLst>
              <a:ext uri="{FF2B5EF4-FFF2-40B4-BE49-F238E27FC236}">
                <a16:creationId xmlns:a16="http://schemas.microsoft.com/office/drawing/2014/main" id="{46AE95B5-B791-49C6-9287-838404870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296"/>
            <a:ext cx="3772744" cy="2220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FCEBEA-517F-42EA-B478-8EF423BBAA72}"/>
              </a:ext>
            </a:extLst>
          </p:cNvPr>
          <p:cNvSpPr txBox="1"/>
          <p:nvPr/>
        </p:nvSpPr>
        <p:spPr>
          <a:xfrm>
            <a:off x="7968343" y="3627176"/>
            <a:ext cx="4648200" cy="461665"/>
          </a:xfrm>
          <a:prstGeom prst="rect">
            <a:avLst/>
          </a:prstGeom>
          <a:noFill/>
        </p:spPr>
        <p:txBody>
          <a:bodyPr wrap="square" rtlCol="0">
            <a:spAutoFit/>
          </a:bodyPr>
          <a:lstStyle/>
          <a:p>
            <a:r>
              <a:rPr lang="en-US" sz="2400" b="1" dirty="0">
                <a:solidFill>
                  <a:srgbClr val="FF0000"/>
                </a:solidFill>
              </a:rPr>
              <a:t>What was your weekend like?</a:t>
            </a:r>
            <a:r>
              <a:rPr lang="en-US" dirty="0"/>
              <a:t>?</a:t>
            </a:r>
          </a:p>
        </p:txBody>
      </p:sp>
      <p:sp>
        <p:nvSpPr>
          <p:cNvPr id="10" name="TextBox 9">
            <a:extLst>
              <a:ext uri="{FF2B5EF4-FFF2-40B4-BE49-F238E27FC236}">
                <a16:creationId xmlns:a16="http://schemas.microsoft.com/office/drawing/2014/main" id="{317C6160-3576-49C4-8AB6-BCE1B64DAFC4}"/>
              </a:ext>
            </a:extLst>
          </p:cNvPr>
          <p:cNvSpPr txBox="1"/>
          <p:nvPr/>
        </p:nvSpPr>
        <p:spPr>
          <a:xfrm>
            <a:off x="315686" y="1295400"/>
            <a:ext cx="2114550" cy="461665"/>
          </a:xfrm>
          <a:prstGeom prst="rect">
            <a:avLst/>
          </a:prstGeom>
          <a:noFill/>
        </p:spPr>
        <p:txBody>
          <a:bodyPr wrap="square" rtlCol="0">
            <a:spAutoFit/>
          </a:bodyPr>
          <a:lstStyle/>
          <a:p>
            <a:r>
              <a:rPr lang="en-US" sz="2400" b="1" dirty="0">
                <a:solidFill>
                  <a:srgbClr val="FF0000"/>
                </a:solidFill>
              </a:rPr>
              <a:t>Hour 5</a:t>
            </a:r>
          </a:p>
        </p:txBody>
      </p:sp>
      <p:pic>
        <p:nvPicPr>
          <p:cNvPr id="8" name="Picture 7">
            <a:extLst>
              <a:ext uri="{FF2B5EF4-FFF2-40B4-BE49-F238E27FC236}">
                <a16:creationId xmlns:a16="http://schemas.microsoft.com/office/drawing/2014/main" id="{ADA46A83-6E8A-42FF-BE80-EFCEBB299234}"/>
              </a:ext>
            </a:extLst>
          </p:cNvPr>
          <p:cNvPicPr>
            <a:picLocks noChangeAspect="1"/>
          </p:cNvPicPr>
          <p:nvPr/>
        </p:nvPicPr>
        <p:blipFill rotWithShape="1">
          <a:blip r:embed="rId6">
            <a:extLst>
              <a:ext uri="{28A0092B-C50C-407E-A947-70E740481C1C}">
                <a14:useLocalDpi xmlns:a14="http://schemas.microsoft.com/office/drawing/2010/main" val="0"/>
              </a:ext>
            </a:extLst>
          </a:blip>
          <a:srcRect l="5462" t="31373" r="70071" b="31616"/>
          <a:stretch/>
        </p:blipFill>
        <p:spPr>
          <a:xfrm>
            <a:off x="-380145" y="5813617"/>
            <a:ext cx="1034472" cy="1091679"/>
          </a:xfrm>
          <a:prstGeom prst="rect">
            <a:avLst/>
          </a:prstGeom>
        </p:spPr>
      </p:pic>
    </p:spTree>
    <p:extLst>
      <p:ext uri="{BB962C8B-B14F-4D97-AF65-F5344CB8AC3E}">
        <p14:creationId xmlns:p14="http://schemas.microsoft.com/office/powerpoint/2010/main" val="122765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283AC24A-01B5-4D60-AE63-F5E85D3E8C6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20104"/>
          <a:stretch/>
        </p:blipFill>
        <p:spPr>
          <a:xfrm>
            <a:off x="643467" y="1785437"/>
            <a:ext cx="10905066" cy="2766284"/>
          </a:xfrm>
          <a:prstGeom prst="rect">
            <a:avLst/>
          </a:prstGeom>
        </p:spPr>
      </p:pic>
      <p:sp>
        <p:nvSpPr>
          <p:cNvPr id="7" name="TextBox 6">
            <a:extLst>
              <a:ext uri="{FF2B5EF4-FFF2-40B4-BE49-F238E27FC236}">
                <a16:creationId xmlns:a16="http://schemas.microsoft.com/office/drawing/2014/main" id="{C35BE6A5-B994-4572-894D-A4A342A2D87A}"/>
              </a:ext>
            </a:extLst>
          </p:cNvPr>
          <p:cNvSpPr txBox="1"/>
          <p:nvPr/>
        </p:nvSpPr>
        <p:spPr>
          <a:xfrm>
            <a:off x="9036307" y="4351666"/>
            <a:ext cx="251222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2.gbcnv.edu/academics/continuing.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4" name="Picture 3">
            <a:extLst>
              <a:ext uri="{FF2B5EF4-FFF2-40B4-BE49-F238E27FC236}">
                <a16:creationId xmlns:a16="http://schemas.microsoft.com/office/drawing/2014/main" id="{7FB8D68B-D259-4A3F-8890-16C94744834A}"/>
              </a:ext>
            </a:extLst>
          </p:cNvPr>
          <p:cNvPicPr>
            <a:picLocks noChangeAspect="1"/>
          </p:cNvPicPr>
          <p:nvPr/>
        </p:nvPicPr>
        <p:blipFill rotWithShape="1">
          <a:blip r:embed="rId6">
            <a:extLst>
              <a:ext uri="{28A0092B-C50C-407E-A947-70E740481C1C}">
                <a14:useLocalDpi xmlns:a14="http://schemas.microsoft.com/office/drawing/2010/main" val="0"/>
              </a:ext>
            </a:extLst>
          </a:blip>
          <a:srcRect l="5462" t="31373" r="70071" b="31616"/>
          <a:stretch/>
        </p:blipFill>
        <p:spPr>
          <a:xfrm>
            <a:off x="11155363" y="5323252"/>
            <a:ext cx="1034472" cy="1091679"/>
          </a:xfrm>
          <a:prstGeom prst="rect">
            <a:avLst/>
          </a:prstGeom>
        </p:spPr>
      </p:pic>
    </p:spTree>
    <p:extLst>
      <p:ext uri="{BB962C8B-B14F-4D97-AF65-F5344CB8AC3E}">
        <p14:creationId xmlns:p14="http://schemas.microsoft.com/office/powerpoint/2010/main" val="24946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004E-1AAE-4D29-B78E-5D291A32781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C4BA4F6-7CD3-4617-AA68-2E6D0A4E3B8A}"/>
              </a:ext>
            </a:extLst>
          </p:cNvPr>
          <p:cNvSpPr>
            <a:spLocks noGrp="1"/>
          </p:cNvSpPr>
          <p:nvPr>
            <p:ph idx="1"/>
          </p:nvPr>
        </p:nvSpPr>
        <p:spPr/>
        <p:txBody>
          <a:bodyPr>
            <a:normAutofit fontScale="85000" lnSpcReduction="20000"/>
          </a:bodyPr>
          <a:lstStyle/>
          <a:p>
            <a:pPr>
              <a:buFont typeface="Wingdings" panose="05000000000000000000" pitchFamily="2" charset="2"/>
              <a:buChar char="v"/>
            </a:pPr>
            <a:r>
              <a:rPr lang="en-US" dirty="0"/>
              <a:t>Consortium for Computing Sciences in Colleges, Midwest 2019. </a:t>
            </a:r>
            <a:r>
              <a:rPr lang="en-US" dirty="0">
                <a:hlinkClick r:id="rId2"/>
              </a:rPr>
              <a:t>https://www.ccsc.org/midwest/student-programming-contest</a:t>
            </a:r>
            <a:endParaRPr lang="en-US" dirty="0"/>
          </a:p>
          <a:p>
            <a:pPr>
              <a:buFont typeface="Wingdings" panose="05000000000000000000" pitchFamily="2" charset="2"/>
              <a:buChar char="v"/>
            </a:pPr>
            <a:r>
              <a:rPr lang="en-US" dirty="0"/>
              <a:t>La Hurreau, Lucy. Ivy Tech Community College. CCSC – Midwest 2019 Photo</a:t>
            </a:r>
          </a:p>
          <a:p>
            <a:pPr>
              <a:buFont typeface="Wingdings" panose="05000000000000000000" pitchFamily="2" charset="2"/>
              <a:buChar char="v"/>
            </a:pPr>
            <a:r>
              <a:rPr lang="en-US" dirty="0"/>
              <a:t>La Hurreau, Lucy. Ivy Tech Community College. CCDC 2019 Photo</a:t>
            </a:r>
          </a:p>
          <a:p>
            <a:pPr>
              <a:buFont typeface="Wingdings" panose="05000000000000000000" pitchFamily="2" charset="2"/>
              <a:buChar char="v"/>
            </a:pPr>
            <a:r>
              <a:rPr lang="en-US" dirty="0"/>
              <a:t>La Hurreau, Lucy. Ivy Tech Community College. IT Challenge 2019 Photo</a:t>
            </a:r>
          </a:p>
          <a:p>
            <a:pPr>
              <a:buFont typeface="Wingdings" panose="05000000000000000000" pitchFamily="2" charset="2"/>
              <a:buChar char="v"/>
            </a:pPr>
            <a:r>
              <a:rPr lang="en-US" dirty="0"/>
              <a:t>La Hurreau, Lucy. Ivy Tech Community College. </a:t>
            </a:r>
            <a:r>
              <a:rPr lang="en-US" dirty="0" err="1"/>
              <a:t>HackIn</a:t>
            </a:r>
            <a:r>
              <a:rPr lang="en-US" dirty="0"/>
              <a:t> 2019</a:t>
            </a:r>
          </a:p>
          <a:p>
            <a:pPr>
              <a:buFont typeface="Wingdings" panose="05000000000000000000" pitchFamily="2" charset="2"/>
              <a:buChar char="v"/>
            </a:pPr>
            <a:r>
              <a:rPr lang="en-US" dirty="0"/>
              <a:t>La Hurreau, Lucy. Ivy Tech Community College. FirstNet Hackathon 2019</a:t>
            </a:r>
          </a:p>
          <a:p>
            <a:pPr>
              <a:buFont typeface="Wingdings" panose="05000000000000000000" pitchFamily="2" charset="2"/>
              <a:buChar char="v"/>
            </a:pPr>
            <a:r>
              <a:rPr lang="en-US" dirty="0" err="1"/>
              <a:t>HackIn</a:t>
            </a:r>
            <a:r>
              <a:rPr lang="en-US" dirty="0"/>
              <a:t> 2019. </a:t>
            </a:r>
            <a:r>
              <a:rPr lang="en-US" dirty="0">
                <a:hlinkClick r:id="rId3"/>
              </a:rPr>
              <a:t>http://in3indiana.com/hackin2019/</a:t>
            </a:r>
            <a:endParaRPr lang="en-US" dirty="0"/>
          </a:p>
          <a:p>
            <a:pPr>
              <a:buFont typeface="Wingdings" panose="05000000000000000000" pitchFamily="2" charset="2"/>
              <a:buChar char="v"/>
            </a:pPr>
            <a:r>
              <a:rPr lang="en-US" dirty="0"/>
              <a:t>Local Ivy Tech Students Place at AT&amp;T First Net Hackathon. Ivy Tech New Release. October 1 2019. </a:t>
            </a:r>
            <a:r>
              <a:rPr lang="en-US" dirty="0">
                <a:hlinkClick r:id="rId4"/>
              </a:rPr>
              <a:t>https://www.eaglecountryonline.com/news/local-news/local-ivy-tech-students-place-at-atandt-firstnet-hackathon/</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913647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4213-1D31-4C44-BF20-C5796C00CD4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6F7BFE3-5DC5-4AEC-9CF5-23AB5FD149D9}"/>
              </a:ext>
            </a:extLst>
          </p:cNvPr>
          <p:cNvSpPr>
            <a:spLocks noGrp="1"/>
          </p:cNvSpPr>
          <p:nvPr>
            <p:ph idx="1"/>
          </p:nvPr>
        </p:nvSpPr>
        <p:spPr/>
        <p:txBody>
          <a:bodyPr>
            <a:normAutofit fontScale="85000" lnSpcReduction="10000"/>
          </a:bodyPr>
          <a:lstStyle/>
          <a:p>
            <a:pPr>
              <a:buFont typeface="Wingdings" panose="05000000000000000000" pitchFamily="2" charset="2"/>
              <a:buChar char="v"/>
            </a:pPr>
            <a:r>
              <a:rPr lang="en-US" dirty="0"/>
              <a:t>Learning Styles. </a:t>
            </a:r>
            <a:r>
              <a:rPr lang="en-US" sz="2000" dirty="0"/>
              <a:t>Felder, R.M. and J. </a:t>
            </a:r>
            <a:r>
              <a:rPr lang="en-US" sz="2000" dirty="0" err="1"/>
              <a:t>Spurlin</a:t>
            </a:r>
            <a:r>
              <a:rPr lang="en-US" sz="2000" dirty="0"/>
              <a:t>.  2005.  Applications, reliability and validity of the Index of Learning Styles.  Int.  J. Engineering Education 21(1):103-112.</a:t>
            </a:r>
          </a:p>
          <a:p>
            <a:pPr>
              <a:buFont typeface="Wingdings" panose="05000000000000000000" pitchFamily="2" charset="2"/>
              <a:buChar char="v"/>
            </a:pPr>
            <a:r>
              <a:rPr lang="en-US" sz="2000" dirty="0"/>
              <a:t>Bradbury, N.A.  2016.  Attention span during lectures:  8 seconds, 10 minutes, or more?  Adv. </a:t>
            </a:r>
            <a:r>
              <a:rPr lang="en-US" sz="2000" dirty="0" err="1"/>
              <a:t>Psysiol</a:t>
            </a:r>
            <a:r>
              <a:rPr lang="en-US" sz="2000" dirty="0"/>
              <a:t>. Educ. 40:509-513.</a:t>
            </a:r>
          </a:p>
          <a:p>
            <a:pPr>
              <a:buFont typeface="Wingdings" panose="05000000000000000000" pitchFamily="2" charset="2"/>
              <a:buChar char="v"/>
            </a:pPr>
            <a:r>
              <a:rPr lang="en-US" sz="2000" dirty="0"/>
              <a:t>Carroll, C.  2013.  Competition based learning in the classroom.  120th ASEE Ann. Conf. &amp; Exposition.</a:t>
            </a:r>
          </a:p>
          <a:p>
            <a:r>
              <a:rPr lang="en-US" sz="2000" dirty="0"/>
              <a:t>What learning style do you prefer? Jonathan </a:t>
            </a:r>
            <a:r>
              <a:rPr lang="en-US" sz="2000" dirty="0" err="1"/>
              <a:t>Gutow</a:t>
            </a:r>
            <a:r>
              <a:rPr lang="en-US" sz="2000" dirty="0"/>
              <a:t>. University of Wisconsin. August 21, 2017. </a:t>
            </a:r>
            <a:r>
              <a:rPr lang="en-US" sz="2000" dirty="0">
                <a:hlinkClick r:id="rId2"/>
              </a:rPr>
              <a:t>https://www.uwosh.edu/facstaff/gutow/general-study-hints-and-info/what-learning-style-do-you-prefer</a:t>
            </a:r>
            <a:endParaRPr lang="en-US" sz="2000" dirty="0"/>
          </a:p>
          <a:p>
            <a:r>
              <a:rPr lang="en-US" sz="2000" dirty="0"/>
              <a:t>Learning Styles: Concepts and Evidence. Harold </a:t>
            </a:r>
            <a:r>
              <a:rPr lang="en-US" sz="2000" dirty="0" err="1"/>
              <a:t>Pashler</a:t>
            </a:r>
            <a:r>
              <a:rPr lang="en-US" sz="2000" dirty="0"/>
              <a:t>, Mark McDaniel, Doug Rohrer, and </a:t>
            </a:r>
            <a:r>
              <a:rPr lang="en-US" sz="2000" dirty="0" err="1"/>
              <a:t>Robret</a:t>
            </a:r>
            <a:r>
              <a:rPr lang="en-US" sz="2000" dirty="0"/>
              <a:t> Bjork. Psychological Science in the Public Interest. Volume 9 #3. December 2008. </a:t>
            </a:r>
            <a:r>
              <a:rPr lang="en-US" dirty="0">
                <a:hlinkClick r:id="rId3"/>
              </a:rPr>
              <a:t>https://www.psychologicalscience.org/journals/pspi/PSPI_9_3.pdf</a:t>
            </a:r>
            <a:endParaRPr lang="en-US" dirty="0"/>
          </a:p>
        </p:txBody>
      </p:sp>
    </p:spTree>
    <p:extLst>
      <p:ext uri="{BB962C8B-B14F-4D97-AF65-F5344CB8AC3E}">
        <p14:creationId xmlns:p14="http://schemas.microsoft.com/office/powerpoint/2010/main" val="2598311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4213-1D31-4C44-BF20-C5796C00CD4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6F7BFE3-5DC5-4AEC-9CF5-23AB5FD149D9}"/>
              </a:ext>
            </a:extLst>
          </p:cNvPr>
          <p:cNvSpPr>
            <a:spLocks noGrp="1"/>
          </p:cNvSpPr>
          <p:nvPr>
            <p:ph idx="1"/>
          </p:nvPr>
        </p:nvSpPr>
        <p:spPr/>
        <p:txBody>
          <a:bodyPr>
            <a:normAutofit lnSpcReduction="10000"/>
          </a:bodyPr>
          <a:lstStyle/>
          <a:p>
            <a:pPr fontAlgn="base"/>
            <a:r>
              <a:rPr lang="en-US" dirty="0"/>
              <a:t>Identifying Visual-Spatial and Auditory-Sequential Learners: A Validation Study. Linda Kreger Silverman, Ph.D. Gifted Development Center. 2020. </a:t>
            </a:r>
            <a:r>
              <a:rPr lang="en-US" dirty="0">
                <a:hlinkClick r:id="rId3"/>
              </a:rPr>
              <a:t>https://www.gifteddevelopment.com/visual-spatial/identifying-visual-spatial-and-auditory-sequential-learners-validation-study</a:t>
            </a:r>
            <a:endParaRPr lang="en-US" dirty="0"/>
          </a:p>
          <a:p>
            <a:pPr fontAlgn="base"/>
            <a:r>
              <a:rPr lang="en-US" dirty="0"/>
              <a:t>Soft Skills for a Hard World. McKinsey Quarterly Five Fifty. </a:t>
            </a:r>
            <a:r>
              <a:rPr lang="en-US" dirty="0">
                <a:hlinkClick r:id="rId4"/>
              </a:rPr>
              <a:t>https://www.mckinsey.com/featured-insights/future-of-work/five-fifty-soft-skills-for-a-hard-world</a:t>
            </a:r>
            <a:r>
              <a:rPr lang="en-US" dirty="0"/>
              <a:t> </a:t>
            </a:r>
          </a:p>
          <a:p>
            <a:pPr fontAlgn="base"/>
            <a:r>
              <a:rPr lang="en-US" dirty="0"/>
              <a:t>Attention span during lectures: 8 seconds, 10 minutes, or more? Neil A. Bradbury. Chicago Medical School. 19 October 2016. </a:t>
            </a:r>
            <a:r>
              <a:rPr lang="en-US" dirty="0">
                <a:hlinkClick r:id="rId5"/>
              </a:rPr>
              <a:t>https://journals.physiology.org/doi/pdf/10.1152/advan.00109.2016</a:t>
            </a:r>
            <a:endParaRPr lang="en-US" dirty="0"/>
          </a:p>
          <a:p>
            <a:pPr fontAlgn="base"/>
            <a:r>
              <a:rPr lang="en-US" b="1" dirty="0"/>
              <a:t>What is Problem-Based Learning (PBL)?</a:t>
            </a:r>
            <a:r>
              <a:rPr lang="en-US" dirty="0"/>
              <a:t>  Lynn Bartels and James </a:t>
            </a:r>
            <a:r>
              <a:rPr lang="en-US" dirty="0" err="1"/>
              <a:t>Beil</a:t>
            </a:r>
            <a:r>
              <a:rPr lang="en-US" dirty="0"/>
              <a:t>. Southern Illinois University. </a:t>
            </a:r>
            <a:r>
              <a:rPr lang="en-US" dirty="0">
                <a:hlinkClick r:id="rId6"/>
              </a:rPr>
              <a:t>https://www.siue.edu/facultycenter/services_resources/teaching/pbl.shtml</a:t>
            </a:r>
            <a:endParaRPr lang="en-US" b="1" dirty="0"/>
          </a:p>
          <a:p>
            <a:pPr fontAlgn="base"/>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200512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0A8391-2737-4F1C-B27A-C44629DB4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AF4BB-D8C7-4E7C-976B-9BECD56165A7}"/>
              </a:ext>
            </a:extLst>
          </p:cNvPr>
          <p:cNvSpPr>
            <a:spLocks noGrp="1"/>
          </p:cNvSpPr>
          <p:nvPr>
            <p:ph type="title"/>
          </p:nvPr>
        </p:nvSpPr>
        <p:spPr>
          <a:xfrm>
            <a:off x="642256" y="642257"/>
            <a:ext cx="3417677" cy="5226837"/>
          </a:xfrm>
        </p:spPr>
        <p:txBody>
          <a:bodyPr anchor="t">
            <a:normAutofit/>
          </a:bodyPr>
          <a:lstStyle/>
          <a:p>
            <a:r>
              <a:rPr lang="en-US" dirty="0"/>
              <a:t>Project Based Example	</a:t>
            </a:r>
          </a:p>
        </p:txBody>
      </p:sp>
      <p:sp>
        <p:nvSpPr>
          <p:cNvPr id="3" name="Content Placeholder 2">
            <a:extLst>
              <a:ext uri="{FF2B5EF4-FFF2-40B4-BE49-F238E27FC236}">
                <a16:creationId xmlns:a16="http://schemas.microsoft.com/office/drawing/2014/main" id="{4F28AC5A-AEFA-47CA-BF8F-CB3E817C789C}"/>
              </a:ext>
            </a:extLst>
          </p:cNvPr>
          <p:cNvSpPr>
            <a:spLocks noGrp="1"/>
          </p:cNvSpPr>
          <p:nvPr>
            <p:ph idx="1"/>
          </p:nvPr>
        </p:nvSpPr>
        <p:spPr>
          <a:xfrm>
            <a:off x="4713512" y="642258"/>
            <a:ext cx="6847117" cy="2537672"/>
          </a:xfrm>
        </p:spPr>
        <p:txBody>
          <a:bodyPr>
            <a:normAutofit/>
          </a:bodyPr>
          <a:lstStyle/>
          <a:p>
            <a:pPr>
              <a:lnSpc>
                <a:spcPct val="100000"/>
              </a:lnSpc>
            </a:pPr>
            <a:r>
              <a:rPr lang="en-US" sz="1800" dirty="0"/>
              <a:t>In today’s world, we need to keep all our personal identity private. Any portion of our demographics can be used to access more and to lose our rights to financial aid, loans, or, in some cases, social assistance. </a:t>
            </a:r>
          </a:p>
          <a:p>
            <a:pPr>
              <a:lnSpc>
                <a:spcPct val="100000"/>
              </a:lnSpc>
            </a:pPr>
            <a:r>
              <a:rPr lang="en-US" sz="1800" dirty="0"/>
              <a:t>Funny though, isn’t it? That when we travel, we place on our bags a tag with our names, addresses, phone numbers, </a:t>
            </a:r>
            <a:r>
              <a:rPr lang="en-US" sz="1800" dirty="0" err="1"/>
              <a:t>etc</a:t>
            </a:r>
            <a:r>
              <a:rPr lang="en-US" sz="1800" dirty="0"/>
              <a:t> </a:t>
            </a:r>
            <a:r>
              <a:rPr lang="en-US" sz="1800" dirty="0" err="1"/>
              <a:t>etc</a:t>
            </a:r>
            <a:r>
              <a:rPr lang="en-US" sz="1800" dirty="0"/>
              <a:t> </a:t>
            </a:r>
            <a:r>
              <a:rPr lang="en-US" sz="1800" dirty="0" err="1"/>
              <a:t>etc</a:t>
            </a:r>
            <a:r>
              <a:rPr lang="en-US" sz="1800" dirty="0"/>
              <a:t>…and the tags are given to us free…by the Airport! Do we know who has access to our bags? So, your project today is to figure out how to take the luggage tag and turn it into something that will protect our privacy.</a:t>
            </a:r>
          </a:p>
        </p:txBody>
      </p:sp>
      <p:pic>
        <p:nvPicPr>
          <p:cNvPr id="5" name="Picture 4" descr="A screenshot of a cell phone&#10;&#10;Description automatically generated">
            <a:extLst>
              <a:ext uri="{FF2B5EF4-FFF2-40B4-BE49-F238E27FC236}">
                <a16:creationId xmlns:a16="http://schemas.microsoft.com/office/drawing/2014/main" id="{9DAEEE4E-6153-42BA-8CB8-1094101FDF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13512" y="3609834"/>
            <a:ext cx="4459783" cy="2361062"/>
          </a:xfrm>
          <a:prstGeom prst="rect">
            <a:avLst/>
          </a:prstGeom>
        </p:spPr>
      </p:pic>
      <p:sp>
        <p:nvSpPr>
          <p:cNvPr id="13" name="Rectangle 12">
            <a:extLst>
              <a:ext uri="{FF2B5EF4-FFF2-40B4-BE49-F238E27FC236}">
                <a16:creationId xmlns:a16="http://schemas.microsoft.com/office/drawing/2014/main" id="{ED5EC01C-B438-4398-919E-A345C83ED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C42F656C-65CD-40D6-9F37-2545ECDFEAF1}"/>
              </a:ext>
            </a:extLst>
          </p:cNvPr>
          <p:cNvSpPr txBox="1"/>
          <p:nvPr/>
        </p:nvSpPr>
        <p:spPr>
          <a:xfrm>
            <a:off x="9679774" y="6200745"/>
            <a:ext cx="251222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sissyprint.blogspot.com/2011/11/freebie-friday-but-saturday-luggag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89220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4">
            <a:extLst>
              <a:ext uri="{FF2B5EF4-FFF2-40B4-BE49-F238E27FC236}">
                <a16:creationId xmlns:a16="http://schemas.microsoft.com/office/drawing/2014/main" id="{28DEA9DE-18D3-4D2C-B491-B5A7B334E451}"/>
              </a:ext>
            </a:extLst>
          </p:cNvPr>
          <p:cNvGraphicFramePr>
            <a:graphicFrameLocks noGrp="1"/>
          </p:cNvGraphicFramePr>
          <p:nvPr>
            <p:ph idx="1"/>
            <p:extLst>
              <p:ext uri="{D42A27DB-BD31-4B8C-83A1-F6EECF244321}">
                <p14:modId xmlns:p14="http://schemas.microsoft.com/office/powerpoint/2010/main" val="2165691661"/>
              </p:ext>
            </p:extLst>
          </p:nvPr>
        </p:nvGraphicFramePr>
        <p:xfrm>
          <a:off x="660445" y="762610"/>
          <a:ext cx="11170484" cy="4226697"/>
        </p:xfrm>
        <a:graphic>
          <a:graphicData uri="http://schemas.openxmlformats.org/drawingml/2006/table">
            <a:tbl>
              <a:tblPr firstRow="1" bandRow="1">
                <a:tableStyleId>{BDBED569-4797-4DF1-A0F4-6AAB3CD982D8}</a:tableStyleId>
              </a:tblPr>
              <a:tblGrid>
                <a:gridCol w="1680326">
                  <a:extLst>
                    <a:ext uri="{9D8B030D-6E8A-4147-A177-3AD203B41FA5}">
                      <a16:colId xmlns:a16="http://schemas.microsoft.com/office/drawing/2014/main" val="3631691946"/>
                    </a:ext>
                  </a:extLst>
                </a:gridCol>
                <a:gridCol w="2783114">
                  <a:extLst>
                    <a:ext uri="{9D8B030D-6E8A-4147-A177-3AD203B41FA5}">
                      <a16:colId xmlns:a16="http://schemas.microsoft.com/office/drawing/2014/main" val="1947740307"/>
                    </a:ext>
                  </a:extLst>
                </a:gridCol>
                <a:gridCol w="2352931">
                  <a:extLst>
                    <a:ext uri="{9D8B030D-6E8A-4147-A177-3AD203B41FA5}">
                      <a16:colId xmlns:a16="http://schemas.microsoft.com/office/drawing/2014/main" val="1219004998"/>
                    </a:ext>
                  </a:extLst>
                </a:gridCol>
                <a:gridCol w="1994051">
                  <a:extLst>
                    <a:ext uri="{9D8B030D-6E8A-4147-A177-3AD203B41FA5}">
                      <a16:colId xmlns:a16="http://schemas.microsoft.com/office/drawing/2014/main" val="4218435207"/>
                    </a:ext>
                  </a:extLst>
                </a:gridCol>
                <a:gridCol w="2360062">
                  <a:extLst>
                    <a:ext uri="{9D8B030D-6E8A-4147-A177-3AD203B41FA5}">
                      <a16:colId xmlns:a16="http://schemas.microsoft.com/office/drawing/2014/main" val="3675782566"/>
                    </a:ext>
                  </a:extLst>
                </a:gridCol>
              </a:tblGrid>
              <a:tr h="1167167">
                <a:tc>
                  <a:txBody>
                    <a:bodyPr/>
                    <a:lstStyle/>
                    <a:p>
                      <a:endParaRPr lang="en-US" sz="2300" b="0" cap="all" spc="150">
                        <a:solidFill>
                          <a:schemeClr val="lt1"/>
                        </a:solidFill>
                      </a:endParaRPr>
                    </a:p>
                  </a:txBody>
                  <a:tcPr marL="200468" marR="200468" marT="200468" marB="200468"/>
                </a:tc>
                <a:tc>
                  <a:txBody>
                    <a:bodyPr/>
                    <a:lstStyle/>
                    <a:p>
                      <a:pPr algn="ctr"/>
                      <a:r>
                        <a:rPr lang="en-US" sz="1400" cap="all" spc="150" dirty="0"/>
                        <a:t>Reflective v.</a:t>
                      </a:r>
                      <a:endParaRPr lang="en-US" sz="1400" b="0" cap="all" spc="150" dirty="0">
                        <a:solidFill>
                          <a:schemeClr val="lt1"/>
                        </a:solidFill>
                      </a:endParaRPr>
                    </a:p>
                  </a:txBody>
                  <a:tcPr marL="200468" marR="200468" marT="200468" marB="200468" anchor="ctr"/>
                </a:tc>
                <a:tc>
                  <a:txBody>
                    <a:bodyPr/>
                    <a:lstStyle/>
                    <a:p>
                      <a:pPr algn="ctr"/>
                      <a:r>
                        <a:rPr lang="en-US" sz="1400" cap="all" spc="150" dirty="0"/>
                        <a:t>Intuitive v</a:t>
                      </a:r>
                      <a:endParaRPr lang="en-US" sz="1400" b="0" cap="all" spc="150" dirty="0">
                        <a:solidFill>
                          <a:schemeClr val="lt1"/>
                        </a:solidFill>
                      </a:endParaRPr>
                    </a:p>
                  </a:txBody>
                  <a:tcPr marL="200468" marR="200468" marT="200468" marB="200468" anchor="ctr"/>
                </a:tc>
                <a:tc>
                  <a:txBody>
                    <a:bodyPr/>
                    <a:lstStyle/>
                    <a:p>
                      <a:pPr algn="ctr"/>
                      <a:r>
                        <a:rPr lang="en-US" sz="1400" cap="all" spc="150" dirty="0"/>
                        <a:t>Verbal v</a:t>
                      </a:r>
                      <a:endParaRPr lang="en-US" sz="1400" b="0" cap="all" spc="150" dirty="0">
                        <a:solidFill>
                          <a:schemeClr val="lt1"/>
                        </a:solidFill>
                      </a:endParaRPr>
                    </a:p>
                  </a:txBody>
                  <a:tcPr marL="200468" marR="200468" marT="200468" marB="200468" anchor="ctr"/>
                </a:tc>
                <a:tc>
                  <a:txBody>
                    <a:bodyPr/>
                    <a:lstStyle/>
                    <a:p>
                      <a:pPr algn="ctr"/>
                      <a:r>
                        <a:rPr lang="en-US" sz="1400" cap="all" spc="150" dirty="0"/>
                        <a:t>Global v</a:t>
                      </a:r>
                      <a:endParaRPr lang="en-US" sz="1400" b="0" cap="all" spc="150" dirty="0">
                        <a:solidFill>
                          <a:schemeClr val="lt1"/>
                        </a:solidFill>
                      </a:endParaRPr>
                    </a:p>
                  </a:txBody>
                  <a:tcPr marL="200468" marR="200468" marT="200468" marB="200468" anchor="ctr"/>
                </a:tc>
                <a:extLst>
                  <a:ext uri="{0D108BD9-81ED-4DB2-BD59-A6C34878D82A}">
                    <a16:rowId xmlns:a16="http://schemas.microsoft.com/office/drawing/2014/main" val="1722927633"/>
                  </a:ext>
                </a:extLst>
              </a:tr>
              <a:tr h="743958">
                <a:tc>
                  <a:txBody>
                    <a:bodyPr/>
                    <a:lstStyle/>
                    <a:p>
                      <a:pPr algn="ctr"/>
                      <a:r>
                        <a:rPr lang="en-US" sz="1900" cap="none" spc="0" dirty="0"/>
                        <a:t>Statistic * </a:t>
                      </a:r>
                      <a:endParaRPr lang="en-US" sz="1900" cap="none" spc="0" dirty="0">
                        <a:solidFill>
                          <a:schemeClr val="tx1"/>
                        </a:solidFill>
                      </a:endParaRPr>
                    </a:p>
                  </a:txBody>
                  <a:tcPr marL="200468" marR="200468" marT="200468" marB="200468"/>
                </a:tc>
                <a:tc>
                  <a:txBody>
                    <a:bodyPr/>
                    <a:lstStyle/>
                    <a:p>
                      <a:pPr algn="ctr"/>
                      <a:r>
                        <a:rPr lang="en-US" sz="2800" cap="none" spc="0" dirty="0"/>
                        <a:t>Active</a:t>
                      </a:r>
                      <a:endParaRPr lang="en-US" sz="2800" cap="none" spc="0" dirty="0">
                        <a:solidFill>
                          <a:schemeClr val="tx1"/>
                        </a:solidFill>
                      </a:endParaRPr>
                    </a:p>
                  </a:txBody>
                  <a:tcPr marL="200468" marR="200468" marT="200468" marB="200468"/>
                </a:tc>
                <a:tc>
                  <a:txBody>
                    <a:bodyPr/>
                    <a:lstStyle/>
                    <a:p>
                      <a:pPr algn="ctr"/>
                      <a:r>
                        <a:rPr lang="en-US" sz="2800" cap="none" spc="0" dirty="0"/>
                        <a:t>Sensing</a:t>
                      </a:r>
                      <a:endParaRPr lang="en-US" sz="2800" cap="none" spc="0" dirty="0">
                        <a:solidFill>
                          <a:schemeClr val="tx1"/>
                        </a:solidFill>
                      </a:endParaRPr>
                    </a:p>
                  </a:txBody>
                  <a:tcPr marL="200468" marR="200468" marT="200468" marB="200468"/>
                </a:tc>
                <a:tc>
                  <a:txBody>
                    <a:bodyPr/>
                    <a:lstStyle/>
                    <a:p>
                      <a:pPr algn="ctr"/>
                      <a:r>
                        <a:rPr lang="en-US" sz="2800" cap="none" spc="0" dirty="0"/>
                        <a:t>Visual</a:t>
                      </a:r>
                      <a:endParaRPr lang="en-US" sz="2800" cap="none" spc="0" dirty="0">
                        <a:solidFill>
                          <a:schemeClr val="tx1"/>
                        </a:solidFill>
                      </a:endParaRPr>
                    </a:p>
                  </a:txBody>
                  <a:tcPr marL="200468" marR="200468" marT="200468" marB="200468"/>
                </a:tc>
                <a:tc>
                  <a:txBody>
                    <a:bodyPr/>
                    <a:lstStyle/>
                    <a:p>
                      <a:pPr algn="ctr"/>
                      <a:r>
                        <a:rPr lang="en-US" sz="2800" cap="none" spc="0" dirty="0"/>
                        <a:t>Sequential</a:t>
                      </a:r>
                      <a:endParaRPr lang="en-US" sz="2800" cap="none" spc="0" dirty="0">
                        <a:solidFill>
                          <a:schemeClr val="tx1"/>
                        </a:solidFill>
                      </a:endParaRPr>
                    </a:p>
                  </a:txBody>
                  <a:tcPr marL="200468" marR="200468" marT="200468" marB="200468"/>
                </a:tc>
                <a:extLst>
                  <a:ext uri="{0D108BD9-81ED-4DB2-BD59-A6C34878D82A}">
                    <a16:rowId xmlns:a16="http://schemas.microsoft.com/office/drawing/2014/main" val="3284593650"/>
                  </a:ext>
                </a:extLst>
              </a:tr>
              <a:tr h="743958">
                <a:tc>
                  <a:txBody>
                    <a:bodyPr/>
                    <a:lstStyle/>
                    <a:p>
                      <a:pPr algn="ctr"/>
                      <a:r>
                        <a:rPr lang="en-US" sz="1900" cap="none" spc="0"/>
                        <a:t>Mean</a:t>
                      </a:r>
                      <a:endParaRPr lang="en-US" sz="1900" cap="none" spc="0">
                        <a:solidFill>
                          <a:schemeClr val="tx1"/>
                        </a:solidFill>
                      </a:endParaRPr>
                    </a:p>
                  </a:txBody>
                  <a:tcPr marL="200468" marR="200468" marT="200468" marB="200468"/>
                </a:tc>
                <a:tc>
                  <a:txBody>
                    <a:bodyPr/>
                    <a:lstStyle/>
                    <a:p>
                      <a:pPr algn="ctr"/>
                      <a:r>
                        <a:rPr lang="en-US" sz="1900" cap="none" spc="0"/>
                        <a:t>60%</a:t>
                      </a:r>
                      <a:endParaRPr lang="en-US" sz="1900" cap="none" spc="0">
                        <a:solidFill>
                          <a:schemeClr val="tx1"/>
                        </a:solidFill>
                      </a:endParaRPr>
                    </a:p>
                  </a:txBody>
                  <a:tcPr marL="200468" marR="200468" marT="200468" marB="200468"/>
                </a:tc>
                <a:tc>
                  <a:txBody>
                    <a:bodyPr/>
                    <a:lstStyle/>
                    <a:p>
                      <a:pPr algn="ctr"/>
                      <a:r>
                        <a:rPr lang="en-US" sz="1900" cap="none" spc="0" dirty="0"/>
                        <a:t>65%</a:t>
                      </a:r>
                      <a:endParaRPr lang="en-US" sz="1900" cap="none" spc="0" dirty="0">
                        <a:solidFill>
                          <a:schemeClr val="tx1"/>
                        </a:solidFill>
                      </a:endParaRPr>
                    </a:p>
                  </a:txBody>
                  <a:tcPr marL="200468" marR="200468" marT="200468" marB="200468"/>
                </a:tc>
                <a:tc>
                  <a:txBody>
                    <a:bodyPr/>
                    <a:lstStyle/>
                    <a:p>
                      <a:pPr algn="ctr"/>
                      <a:r>
                        <a:rPr lang="en-US" sz="1900" cap="none" spc="0" dirty="0"/>
                        <a:t>78%</a:t>
                      </a:r>
                      <a:endParaRPr lang="en-US" sz="1900" cap="none" spc="0" dirty="0">
                        <a:solidFill>
                          <a:schemeClr val="tx1"/>
                        </a:solidFill>
                      </a:endParaRPr>
                    </a:p>
                  </a:txBody>
                  <a:tcPr marL="200468" marR="200468" marT="200468" marB="200468"/>
                </a:tc>
                <a:tc>
                  <a:txBody>
                    <a:bodyPr/>
                    <a:lstStyle/>
                    <a:p>
                      <a:pPr algn="ctr"/>
                      <a:r>
                        <a:rPr lang="en-US" sz="1900" cap="none" spc="0"/>
                        <a:t>60%</a:t>
                      </a:r>
                      <a:endParaRPr lang="en-US" sz="1900" cap="none" spc="0">
                        <a:solidFill>
                          <a:schemeClr val="tx1"/>
                        </a:solidFill>
                      </a:endParaRPr>
                    </a:p>
                  </a:txBody>
                  <a:tcPr marL="200468" marR="200468" marT="200468" marB="200468"/>
                </a:tc>
                <a:extLst>
                  <a:ext uri="{0D108BD9-81ED-4DB2-BD59-A6C34878D82A}">
                    <a16:rowId xmlns:a16="http://schemas.microsoft.com/office/drawing/2014/main" val="1862401564"/>
                  </a:ext>
                </a:extLst>
              </a:tr>
              <a:tr h="743958">
                <a:tc>
                  <a:txBody>
                    <a:bodyPr/>
                    <a:lstStyle/>
                    <a:p>
                      <a:pPr algn="ctr"/>
                      <a:r>
                        <a:rPr lang="en-US" sz="1900" cap="none" spc="0"/>
                        <a:t>S.D.</a:t>
                      </a:r>
                      <a:endParaRPr lang="en-US" sz="1900" cap="none" spc="0">
                        <a:solidFill>
                          <a:schemeClr val="tx1"/>
                        </a:solidFill>
                      </a:endParaRPr>
                    </a:p>
                  </a:txBody>
                  <a:tcPr marL="200468" marR="200468" marT="200468" marB="200468"/>
                </a:tc>
                <a:tc>
                  <a:txBody>
                    <a:bodyPr/>
                    <a:lstStyle/>
                    <a:p>
                      <a:pPr algn="ctr"/>
                      <a:r>
                        <a:rPr lang="en-US" sz="1900" cap="none" spc="0"/>
                        <a:t>9</a:t>
                      </a:r>
                      <a:endParaRPr lang="en-US" sz="1900" cap="none" spc="0">
                        <a:solidFill>
                          <a:schemeClr val="tx1"/>
                        </a:solidFill>
                      </a:endParaRPr>
                    </a:p>
                  </a:txBody>
                  <a:tcPr marL="200468" marR="200468" marT="200468" marB="200468"/>
                </a:tc>
                <a:tc>
                  <a:txBody>
                    <a:bodyPr/>
                    <a:lstStyle/>
                    <a:p>
                      <a:pPr algn="ctr"/>
                      <a:r>
                        <a:rPr lang="en-US" sz="1900" cap="none" spc="0"/>
                        <a:t>11</a:t>
                      </a:r>
                      <a:endParaRPr lang="en-US" sz="1900" cap="none" spc="0">
                        <a:solidFill>
                          <a:schemeClr val="tx1"/>
                        </a:solidFill>
                      </a:endParaRPr>
                    </a:p>
                  </a:txBody>
                  <a:tcPr marL="200468" marR="200468" marT="200468" marB="200468"/>
                </a:tc>
                <a:tc>
                  <a:txBody>
                    <a:bodyPr/>
                    <a:lstStyle/>
                    <a:p>
                      <a:pPr algn="ctr"/>
                      <a:r>
                        <a:rPr lang="en-US" sz="1900" cap="none" spc="0" dirty="0"/>
                        <a:t>12</a:t>
                      </a:r>
                      <a:endParaRPr lang="en-US" sz="1900" cap="none" spc="0" dirty="0">
                        <a:solidFill>
                          <a:schemeClr val="tx1"/>
                        </a:solidFill>
                      </a:endParaRPr>
                    </a:p>
                  </a:txBody>
                  <a:tcPr marL="200468" marR="200468" marT="200468" marB="200468"/>
                </a:tc>
                <a:tc>
                  <a:txBody>
                    <a:bodyPr/>
                    <a:lstStyle/>
                    <a:p>
                      <a:pPr algn="ctr"/>
                      <a:r>
                        <a:rPr lang="en-US" sz="1900" cap="none" spc="0" dirty="0"/>
                        <a:t>11</a:t>
                      </a:r>
                      <a:endParaRPr lang="en-US" sz="1900" cap="none" spc="0" dirty="0">
                        <a:solidFill>
                          <a:schemeClr val="tx1"/>
                        </a:solidFill>
                      </a:endParaRPr>
                    </a:p>
                  </a:txBody>
                  <a:tcPr marL="200468" marR="200468" marT="200468" marB="200468"/>
                </a:tc>
                <a:extLst>
                  <a:ext uri="{0D108BD9-81ED-4DB2-BD59-A6C34878D82A}">
                    <a16:rowId xmlns:a16="http://schemas.microsoft.com/office/drawing/2014/main" val="3340338634"/>
                  </a:ext>
                </a:extLst>
              </a:tr>
              <a:tr h="743958">
                <a:tc>
                  <a:txBody>
                    <a:bodyPr/>
                    <a:lstStyle/>
                    <a:p>
                      <a:pPr algn="ctr"/>
                      <a:r>
                        <a:rPr lang="en-US" sz="1900" cap="none" spc="0" dirty="0"/>
                        <a:t>Range</a:t>
                      </a:r>
                      <a:endParaRPr lang="en-US" sz="1900" cap="none" spc="0" dirty="0">
                        <a:solidFill>
                          <a:schemeClr val="tx1"/>
                        </a:solidFill>
                      </a:endParaRPr>
                    </a:p>
                  </a:txBody>
                  <a:tcPr marL="200468" marR="200468" marT="200468" marB="200468"/>
                </a:tc>
                <a:tc>
                  <a:txBody>
                    <a:bodyPr/>
                    <a:lstStyle/>
                    <a:p>
                      <a:pPr algn="ctr"/>
                      <a:r>
                        <a:rPr lang="en-US" sz="1900" cap="none" spc="0" dirty="0"/>
                        <a:t>35-85</a:t>
                      </a:r>
                      <a:endParaRPr lang="en-US" sz="1900" cap="none" spc="0" dirty="0">
                        <a:solidFill>
                          <a:schemeClr val="tx1"/>
                        </a:solidFill>
                      </a:endParaRPr>
                    </a:p>
                  </a:txBody>
                  <a:tcPr marL="200468" marR="200468" marT="200468" marB="200468"/>
                </a:tc>
                <a:tc>
                  <a:txBody>
                    <a:bodyPr/>
                    <a:lstStyle/>
                    <a:p>
                      <a:pPr algn="ctr"/>
                      <a:r>
                        <a:rPr lang="en-US" sz="1900" cap="none" spc="0" dirty="0"/>
                        <a:t>40-86</a:t>
                      </a:r>
                      <a:endParaRPr lang="en-US" sz="1900" cap="none" spc="0" dirty="0">
                        <a:solidFill>
                          <a:schemeClr val="tx1"/>
                        </a:solidFill>
                      </a:endParaRPr>
                    </a:p>
                  </a:txBody>
                  <a:tcPr marL="200468" marR="200468" marT="200468" marB="200468"/>
                </a:tc>
                <a:tc>
                  <a:txBody>
                    <a:bodyPr/>
                    <a:lstStyle/>
                    <a:p>
                      <a:pPr algn="ctr"/>
                      <a:r>
                        <a:rPr lang="en-US" sz="1900" cap="none" spc="0" dirty="0"/>
                        <a:t>39-94</a:t>
                      </a:r>
                      <a:endParaRPr lang="en-US" sz="1900" cap="none" spc="0" dirty="0">
                        <a:solidFill>
                          <a:schemeClr val="tx1"/>
                        </a:solidFill>
                      </a:endParaRPr>
                    </a:p>
                  </a:txBody>
                  <a:tcPr marL="200468" marR="200468" marT="200468" marB="200468"/>
                </a:tc>
                <a:tc>
                  <a:txBody>
                    <a:bodyPr/>
                    <a:lstStyle/>
                    <a:p>
                      <a:pPr algn="ctr"/>
                      <a:r>
                        <a:rPr lang="en-US" sz="1900" cap="none" spc="0" dirty="0"/>
                        <a:t>35-85</a:t>
                      </a:r>
                      <a:endParaRPr lang="en-US" sz="1900" cap="none" spc="0" dirty="0">
                        <a:solidFill>
                          <a:schemeClr val="tx1"/>
                        </a:solidFill>
                      </a:endParaRPr>
                    </a:p>
                  </a:txBody>
                  <a:tcPr marL="200468" marR="200468" marT="200468" marB="200468"/>
                </a:tc>
                <a:extLst>
                  <a:ext uri="{0D108BD9-81ED-4DB2-BD59-A6C34878D82A}">
                    <a16:rowId xmlns:a16="http://schemas.microsoft.com/office/drawing/2014/main" val="904699558"/>
                  </a:ext>
                </a:extLst>
              </a:tr>
            </a:tbl>
          </a:graphicData>
        </a:graphic>
      </p:graphicFrame>
      <p:pic>
        <p:nvPicPr>
          <p:cNvPr id="5" name="Picture 4">
            <a:extLst>
              <a:ext uri="{FF2B5EF4-FFF2-40B4-BE49-F238E27FC236}">
                <a16:creationId xmlns:a16="http://schemas.microsoft.com/office/drawing/2014/main" id="{1C40298F-0CE0-44BC-B052-3C178C3A6398}"/>
              </a:ext>
            </a:extLst>
          </p:cNvPr>
          <p:cNvPicPr>
            <a:picLocks noChangeAspect="1"/>
          </p:cNvPicPr>
          <p:nvPr/>
        </p:nvPicPr>
        <p:blipFill rotWithShape="1">
          <a:blip r:embed="rId3">
            <a:extLst>
              <a:ext uri="{28A0092B-C50C-407E-A947-70E740481C1C}">
                <a14:useLocalDpi xmlns:a14="http://schemas.microsoft.com/office/drawing/2010/main" val="0"/>
              </a:ext>
            </a:extLst>
          </a:blip>
          <a:srcRect l="5462" t="31373" r="70071" b="31616"/>
          <a:stretch/>
        </p:blipFill>
        <p:spPr>
          <a:xfrm>
            <a:off x="10907486" y="5617680"/>
            <a:ext cx="1027930" cy="1084572"/>
          </a:xfrm>
          <a:prstGeom prst="rect">
            <a:avLst/>
          </a:prstGeom>
        </p:spPr>
      </p:pic>
    </p:spTree>
    <p:extLst>
      <p:ext uri="{BB962C8B-B14F-4D97-AF65-F5344CB8AC3E}">
        <p14:creationId xmlns:p14="http://schemas.microsoft.com/office/powerpoint/2010/main" val="3702884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54161C-D8A7-458B-8B05-024DB8C7E0F5}"/>
              </a:ext>
            </a:extLst>
          </p:cNvPr>
          <p:cNvSpPr/>
          <p:nvPr/>
        </p:nvSpPr>
        <p:spPr>
          <a:xfrm>
            <a:off x="3048000" y="1522362"/>
            <a:ext cx="6096000" cy="3170099"/>
          </a:xfrm>
          <a:prstGeom prst="rect">
            <a:avLst/>
          </a:prstGeom>
        </p:spPr>
        <p:txBody>
          <a:bodyPr>
            <a:spAutoFit/>
          </a:bodyPr>
          <a:lstStyle/>
          <a:p>
            <a:r>
              <a:rPr lang="en-US" sz="4000" dirty="0"/>
              <a:t>In fact, the American Psychiatric Association disagrees that there is any such thing as learning styles</a:t>
            </a:r>
          </a:p>
        </p:txBody>
      </p:sp>
      <p:sp>
        <p:nvSpPr>
          <p:cNvPr id="5" name="Rectangle 4">
            <a:extLst>
              <a:ext uri="{FF2B5EF4-FFF2-40B4-BE49-F238E27FC236}">
                <a16:creationId xmlns:a16="http://schemas.microsoft.com/office/drawing/2014/main" id="{0E6892F8-1503-4AC3-A3A2-6EBA9DBE159E}"/>
              </a:ext>
            </a:extLst>
          </p:cNvPr>
          <p:cNvSpPr/>
          <p:nvPr/>
        </p:nvSpPr>
        <p:spPr>
          <a:xfrm>
            <a:off x="1471961" y="5513635"/>
            <a:ext cx="8051180" cy="369332"/>
          </a:xfrm>
          <a:prstGeom prst="rect">
            <a:avLst/>
          </a:prstGeom>
        </p:spPr>
        <p:txBody>
          <a:bodyPr wrap="square">
            <a:spAutoFit/>
          </a:bodyPr>
          <a:lstStyle/>
          <a:p>
            <a:r>
              <a:rPr lang="en-US" dirty="0"/>
              <a:t>https://www.psychologicalscience.org/journals/pspi/PSPI_9_3.pdf</a:t>
            </a:r>
          </a:p>
        </p:txBody>
      </p:sp>
    </p:spTree>
    <p:extLst>
      <p:ext uri="{BB962C8B-B14F-4D97-AF65-F5344CB8AC3E}">
        <p14:creationId xmlns:p14="http://schemas.microsoft.com/office/powerpoint/2010/main" val="3381631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24604-CCF0-4788-9AD7-9AD3FF3E595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144768"/>
          </a:xfrm>
          <a:prstGeom prst="rect">
            <a:avLst/>
          </a:prstGeom>
        </p:spPr>
      </p:pic>
      <p:sp>
        <p:nvSpPr>
          <p:cNvPr id="4" name="TextBox 3">
            <a:extLst>
              <a:ext uri="{FF2B5EF4-FFF2-40B4-BE49-F238E27FC236}">
                <a16:creationId xmlns:a16="http://schemas.microsoft.com/office/drawing/2014/main" id="{40A47C12-4830-4387-BAD4-1603966B5734}"/>
              </a:ext>
            </a:extLst>
          </p:cNvPr>
          <p:cNvSpPr txBox="1"/>
          <p:nvPr/>
        </p:nvSpPr>
        <p:spPr>
          <a:xfrm>
            <a:off x="256032" y="6140196"/>
            <a:ext cx="4381500" cy="230832"/>
          </a:xfrm>
          <a:prstGeom prst="rect">
            <a:avLst/>
          </a:prstGeom>
          <a:noFill/>
        </p:spPr>
        <p:txBody>
          <a:bodyPr wrap="square" rtlCol="0">
            <a:spAutoFit/>
          </a:bodyPr>
          <a:lstStyle/>
          <a:p>
            <a:r>
              <a:rPr lang="en-US" sz="900">
                <a:hlinkClick r:id="rId4" tooltip="http://www.mediafactory.org.au/chee-wei-henry-heng/2013/08/09/week-3s/university-lecture/"/>
              </a:rPr>
              <a:t>This Photo</a:t>
            </a:r>
            <a:r>
              <a:rPr lang="en-US" sz="900"/>
              <a:t> by Unknown Author is licensed under </a:t>
            </a:r>
            <a:r>
              <a:rPr lang="en-US" sz="900">
                <a:hlinkClick r:id="rId5" tooltip="https://creativecommons.org/licenses/by-nc-sa/3.0/"/>
              </a:rPr>
              <a:t>CC BY-SA-NC</a:t>
            </a:r>
            <a:endParaRPr lang="en-US" sz="900"/>
          </a:p>
        </p:txBody>
      </p:sp>
      <p:pic>
        <p:nvPicPr>
          <p:cNvPr id="5" name="Picture 4">
            <a:extLst>
              <a:ext uri="{FF2B5EF4-FFF2-40B4-BE49-F238E27FC236}">
                <a16:creationId xmlns:a16="http://schemas.microsoft.com/office/drawing/2014/main" id="{60298D80-8D5F-4015-B7B9-A58F146C008A}"/>
              </a:ext>
            </a:extLst>
          </p:cNvPr>
          <p:cNvPicPr>
            <a:picLocks noChangeAspect="1"/>
          </p:cNvPicPr>
          <p:nvPr/>
        </p:nvPicPr>
        <p:blipFill rotWithShape="1">
          <a:blip r:embed="rId6">
            <a:extLst>
              <a:ext uri="{28A0092B-C50C-407E-A947-70E740481C1C}">
                <a14:useLocalDpi xmlns:a14="http://schemas.microsoft.com/office/drawing/2010/main" val="0"/>
              </a:ext>
            </a:extLst>
          </a:blip>
          <a:srcRect l="5462" t="31373" r="70071" b="31616"/>
          <a:stretch/>
        </p:blipFill>
        <p:spPr>
          <a:xfrm>
            <a:off x="10907486" y="5617680"/>
            <a:ext cx="1027930" cy="1084572"/>
          </a:xfrm>
          <a:prstGeom prst="rect">
            <a:avLst/>
          </a:prstGeom>
        </p:spPr>
      </p:pic>
    </p:spTree>
    <p:extLst>
      <p:ext uri="{BB962C8B-B14F-4D97-AF65-F5344CB8AC3E}">
        <p14:creationId xmlns:p14="http://schemas.microsoft.com/office/powerpoint/2010/main" val="2648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014DE1B-FD50-40B1-A8A5-304666E7C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B41FE9-4F8F-4675-8668-D3330B371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mage result for mckinsey quarterly logo">
            <a:extLst>
              <a:ext uri="{FF2B5EF4-FFF2-40B4-BE49-F238E27FC236}">
                <a16:creationId xmlns:a16="http://schemas.microsoft.com/office/drawing/2014/main" id="{A3E8E631-5ED3-4F5E-B04C-A06107E6A5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879" b="40788"/>
          <a:stretch/>
        </p:blipFill>
        <p:spPr bwMode="auto">
          <a:xfrm>
            <a:off x="798745" y="2890448"/>
            <a:ext cx="5136388" cy="109574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E230929C-760C-4746-B0AE-0D09A78A8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38225"/>
            <a:ext cx="0" cy="476250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4DC5830A-10BA-46D2-B1F9-DA8B9674223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37300" y="1038225"/>
            <a:ext cx="5136388" cy="4919057"/>
          </a:xfrm>
          <a:prstGeom prst="rect">
            <a:avLst/>
          </a:prstGeom>
        </p:spPr>
      </p:pic>
      <p:pic>
        <p:nvPicPr>
          <p:cNvPr id="8" name="Picture 7">
            <a:extLst>
              <a:ext uri="{FF2B5EF4-FFF2-40B4-BE49-F238E27FC236}">
                <a16:creationId xmlns:a16="http://schemas.microsoft.com/office/drawing/2014/main" id="{0C7A0D41-D3AE-4AA3-BE58-22B070D6D81A}"/>
              </a:ext>
            </a:extLst>
          </p:cNvPr>
          <p:cNvPicPr>
            <a:picLocks noChangeAspect="1"/>
          </p:cNvPicPr>
          <p:nvPr/>
        </p:nvPicPr>
        <p:blipFill rotWithShape="1">
          <a:blip r:embed="rId5">
            <a:extLst>
              <a:ext uri="{28A0092B-C50C-407E-A947-70E740481C1C}">
                <a14:useLocalDpi xmlns:a14="http://schemas.microsoft.com/office/drawing/2010/main" val="0"/>
              </a:ext>
            </a:extLst>
          </a:blip>
          <a:srcRect l="5462" t="31373" r="70071" b="31616"/>
          <a:stretch/>
        </p:blipFill>
        <p:spPr>
          <a:xfrm>
            <a:off x="10907486" y="5617680"/>
            <a:ext cx="1027930" cy="1084572"/>
          </a:xfrm>
          <a:prstGeom prst="rect">
            <a:avLst/>
          </a:prstGeom>
        </p:spPr>
      </p:pic>
    </p:spTree>
    <p:extLst>
      <p:ext uri="{BB962C8B-B14F-4D97-AF65-F5344CB8AC3E}">
        <p14:creationId xmlns:p14="http://schemas.microsoft.com/office/powerpoint/2010/main" val="11829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014DE1B-FD50-40B1-A8A5-304666E7C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B41FE9-4F8F-4675-8668-D3330B371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mage result for mckinsey quarterly logo">
            <a:extLst>
              <a:ext uri="{FF2B5EF4-FFF2-40B4-BE49-F238E27FC236}">
                <a16:creationId xmlns:a16="http://schemas.microsoft.com/office/drawing/2014/main" id="{A3E8E631-5ED3-4F5E-B04C-A06107E6A5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879" b="40788"/>
          <a:stretch/>
        </p:blipFill>
        <p:spPr bwMode="auto">
          <a:xfrm>
            <a:off x="798745" y="2890448"/>
            <a:ext cx="5136388" cy="109574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E230929C-760C-4746-B0AE-0D09A78A8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38225"/>
            <a:ext cx="0" cy="476250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05989A63-E504-44C9-A0EF-A170226A1D89}"/>
              </a:ext>
            </a:extLst>
          </p:cNvPr>
          <p:cNvPicPr>
            <a:picLocks noGrp="1" noChangeAspect="1"/>
          </p:cNvPicPr>
          <p:nvPr>
            <p:ph idx="1"/>
          </p:nvPr>
        </p:nvPicPr>
        <p:blipFill>
          <a:blip r:embed="rId4"/>
          <a:stretch>
            <a:fillRect/>
          </a:stretch>
        </p:blipFill>
        <p:spPr>
          <a:xfrm>
            <a:off x="6348643" y="1038225"/>
            <a:ext cx="4900992" cy="4762499"/>
          </a:xfrm>
          <a:prstGeom prst="rect">
            <a:avLst/>
          </a:prstGeom>
        </p:spPr>
      </p:pic>
      <p:pic>
        <p:nvPicPr>
          <p:cNvPr id="8" name="Picture 7">
            <a:extLst>
              <a:ext uri="{FF2B5EF4-FFF2-40B4-BE49-F238E27FC236}">
                <a16:creationId xmlns:a16="http://schemas.microsoft.com/office/drawing/2014/main" id="{D677B788-BEDB-4FCD-A8D6-B0C8ED36C1A6}"/>
              </a:ext>
            </a:extLst>
          </p:cNvPr>
          <p:cNvPicPr>
            <a:picLocks noChangeAspect="1"/>
          </p:cNvPicPr>
          <p:nvPr/>
        </p:nvPicPr>
        <p:blipFill rotWithShape="1">
          <a:blip r:embed="rId5">
            <a:extLst>
              <a:ext uri="{28A0092B-C50C-407E-A947-70E740481C1C}">
                <a14:useLocalDpi xmlns:a14="http://schemas.microsoft.com/office/drawing/2010/main" val="0"/>
              </a:ext>
            </a:extLst>
          </a:blip>
          <a:srcRect l="5462" t="31373" r="70071" b="31616"/>
          <a:stretch/>
        </p:blipFill>
        <p:spPr>
          <a:xfrm>
            <a:off x="10907486" y="5617680"/>
            <a:ext cx="1027930" cy="1084572"/>
          </a:xfrm>
          <a:prstGeom prst="rect">
            <a:avLst/>
          </a:prstGeom>
        </p:spPr>
      </p:pic>
    </p:spTree>
    <p:extLst>
      <p:ext uri="{BB962C8B-B14F-4D97-AF65-F5344CB8AC3E}">
        <p14:creationId xmlns:p14="http://schemas.microsoft.com/office/powerpoint/2010/main" val="3230784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87A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oblem-Based Learning Flow">
            <a:extLst>
              <a:ext uri="{FF2B5EF4-FFF2-40B4-BE49-F238E27FC236}">
                <a16:creationId xmlns:a16="http://schemas.microsoft.com/office/drawing/2014/main" id="{AF947046-F068-4FFA-8838-568A3ABBB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12" y="561154"/>
            <a:ext cx="11237975" cy="61410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8AB76C-9029-4A45-97EA-B77D12CAAD4F}"/>
              </a:ext>
            </a:extLst>
          </p:cNvPr>
          <p:cNvPicPr>
            <a:picLocks noChangeAspect="1"/>
          </p:cNvPicPr>
          <p:nvPr/>
        </p:nvPicPr>
        <p:blipFill rotWithShape="1">
          <a:blip r:embed="rId4">
            <a:extLst>
              <a:ext uri="{28A0092B-C50C-407E-A947-70E740481C1C}">
                <a14:useLocalDpi xmlns:a14="http://schemas.microsoft.com/office/drawing/2010/main" val="0"/>
              </a:ext>
            </a:extLst>
          </a:blip>
          <a:srcRect l="5462" t="31373" r="70071" b="31616"/>
          <a:stretch/>
        </p:blipFill>
        <p:spPr>
          <a:xfrm>
            <a:off x="10907486" y="5617680"/>
            <a:ext cx="1027930" cy="1084572"/>
          </a:xfrm>
          <a:prstGeom prst="rect">
            <a:avLst/>
          </a:prstGeom>
        </p:spPr>
      </p:pic>
    </p:spTree>
    <p:extLst>
      <p:ext uri="{BB962C8B-B14F-4D97-AF65-F5344CB8AC3E}">
        <p14:creationId xmlns:p14="http://schemas.microsoft.com/office/powerpoint/2010/main" val="4134336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EFDC0EF4-AB5D-43FD-86B3-9E54CF42724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12880"/>
          <a:stretch/>
        </p:blipFill>
        <p:spPr>
          <a:xfrm>
            <a:off x="-6204" y="10"/>
            <a:ext cx="7556889" cy="6857990"/>
          </a:xfrm>
          <a:prstGeom prst="rect">
            <a:avLst/>
          </a:prstGeom>
        </p:spPr>
      </p:pic>
      <p:sp>
        <p:nvSpPr>
          <p:cNvPr id="20" name="Rectangle 19">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9402305-958E-40BA-A573-4762F165025D}"/>
              </a:ext>
            </a:extLst>
          </p:cNvPr>
          <p:cNvSpPr/>
          <p:nvPr/>
        </p:nvSpPr>
        <p:spPr>
          <a:xfrm>
            <a:off x="8047939" y="640080"/>
            <a:ext cx="3659246" cy="285032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spc="-50" dirty="0">
                <a:solidFill>
                  <a:srgbClr val="FFFFFF"/>
                </a:solidFill>
                <a:latin typeface="+mj-lt"/>
                <a:ea typeface="+mj-ea"/>
                <a:cs typeface="+mj-cs"/>
              </a:rPr>
              <a:t>Intra…, multi…, inter… trans…disciplinary</a:t>
            </a:r>
          </a:p>
        </p:txBody>
      </p:sp>
      <p:cxnSp>
        <p:nvCxnSpPr>
          <p:cNvPr id="22" name="Straight Connector 21">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43045C-DF50-43E9-AD16-538537F653ED}"/>
              </a:ext>
            </a:extLst>
          </p:cNvPr>
          <p:cNvSpPr txBox="1"/>
          <p:nvPr/>
        </p:nvSpPr>
        <p:spPr>
          <a:xfrm>
            <a:off x="5044679" y="6657945"/>
            <a:ext cx="251222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pushih.com/archives/category/%E4%BA%BA%E6%96%87%E8%88%87%E7%A4%BE%E6%9C%8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9" name="Content Placeholder 2">
            <a:extLst>
              <a:ext uri="{FF2B5EF4-FFF2-40B4-BE49-F238E27FC236}">
                <a16:creationId xmlns:a16="http://schemas.microsoft.com/office/drawing/2014/main" id="{219E33BC-D0BC-4E51-A7CE-62DDD94278E8}"/>
              </a:ext>
            </a:extLst>
          </p:cNvPr>
          <p:cNvSpPr txBox="1">
            <a:spLocks/>
          </p:cNvSpPr>
          <p:nvPr/>
        </p:nvSpPr>
        <p:spPr>
          <a:xfrm>
            <a:off x="8445172" y="4076593"/>
            <a:ext cx="2638006" cy="256215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2000" dirty="0">
                <a:solidFill>
                  <a:schemeClr val="tx1"/>
                </a:solidFill>
                <a:latin typeface="Verdana" panose="020B0604030504040204" pitchFamily="34" charset="0"/>
                <a:ea typeface="Verdana" panose="020B0604030504040204" pitchFamily="34" charset="0"/>
              </a:rPr>
              <a:t>Intradisciplinary</a:t>
            </a:r>
          </a:p>
          <a:p>
            <a:r>
              <a:rPr lang="en-US" sz="2000" dirty="0">
                <a:solidFill>
                  <a:schemeClr val="tx1"/>
                </a:solidFill>
                <a:latin typeface="Verdana" panose="020B0604030504040204" pitchFamily="34" charset="0"/>
                <a:ea typeface="Verdana" panose="020B0604030504040204" pitchFamily="34" charset="0"/>
              </a:rPr>
              <a:t>Multidisciplinary</a:t>
            </a:r>
          </a:p>
          <a:p>
            <a:r>
              <a:rPr lang="en-US" sz="2000" dirty="0">
                <a:solidFill>
                  <a:schemeClr val="tx1"/>
                </a:solidFill>
                <a:latin typeface="Verdana" panose="020B0604030504040204" pitchFamily="34" charset="0"/>
                <a:ea typeface="Verdana" panose="020B0604030504040204" pitchFamily="34" charset="0"/>
              </a:rPr>
              <a:t>Interdisciplinary</a:t>
            </a:r>
          </a:p>
          <a:p>
            <a:r>
              <a:rPr lang="en-US" sz="2000" dirty="0">
                <a:solidFill>
                  <a:schemeClr val="tx1"/>
                </a:solidFill>
                <a:latin typeface="Verdana" panose="020B0604030504040204" pitchFamily="34" charset="0"/>
                <a:ea typeface="Verdana" panose="020B0604030504040204" pitchFamily="34" charset="0"/>
              </a:rPr>
              <a:t>Transdisciplinary		</a:t>
            </a:r>
            <a:endParaRPr lang="en-US" dirty="0">
              <a:solidFill>
                <a:schemeClr val="tx1"/>
              </a:solidFill>
            </a:endParaRPr>
          </a:p>
        </p:txBody>
      </p:sp>
    </p:spTree>
    <p:extLst>
      <p:ext uri="{BB962C8B-B14F-4D97-AF65-F5344CB8AC3E}">
        <p14:creationId xmlns:p14="http://schemas.microsoft.com/office/powerpoint/2010/main" val="18534953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Offic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4310</Words>
  <Application>Microsoft Office PowerPoint</Application>
  <PresentationFormat>Widescreen</PresentationFormat>
  <Paragraphs>287</Paragraphs>
  <Slides>25</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Bookman Old Style</vt:lpstr>
      <vt:lpstr>Calibri</vt:lpstr>
      <vt:lpstr>Corbel</vt:lpstr>
      <vt:lpstr>Courier New</vt:lpstr>
      <vt:lpstr>Franklin Gothic Book</vt:lpstr>
      <vt:lpstr>Verdana</vt:lpstr>
      <vt:lpstr>Wingdings</vt:lpstr>
      <vt:lpstr>RetrospectVTI</vt:lpstr>
      <vt:lpstr>Increasing Student Engagement with Challenge-based Learning—Hackathons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Projects vs. Hackathons</vt:lpstr>
      <vt:lpstr>PowerPoint Presentation</vt:lpstr>
      <vt:lpstr>The Timeline of a Hackathon</vt:lpstr>
      <vt:lpstr>Internal – Opensource - Crowdhackathon</vt:lpstr>
      <vt:lpstr>Novel Hackathons</vt:lpstr>
      <vt:lpstr>CCDC 2019</vt:lpstr>
      <vt:lpstr>Ivy Tech IT Challenge 2019</vt:lpstr>
      <vt:lpstr>CCSC - Midwest 2019</vt:lpstr>
      <vt:lpstr>FirstNet Hackathon Indy 2019</vt:lpstr>
      <vt:lpstr>HackIn 2019</vt:lpstr>
      <vt:lpstr>PowerPoint Presentation</vt:lpstr>
      <vt:lpstr>PowerPoint Presentation</vt:lpstr>
      <vt:lpstr>Resources</vt:lpstr>
      <vt:lpstr>Resources</vt:lpstr>
      <vt:lpstr>Resources</vt:lpstr>
      <vt:lpstr>Project Based Example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Increasing Student Engagement with Challenge-based Learning— [Smart] Hackathons</dc:title>
  <dc:creator>Lucy L La Hurreau</dc:creator>
  <cp:lastModifiedBy>Lucy L La Hurreau</cp:lastModifiedBy>
  <cp:revision>8</cp:revision>
  <dcterms:created xsi:type="dcterms:W3CDTF">2020-02-19T21:06:25Z</dcterms:created>
  <dcterms:modified xsi:type="dcterms:W3CDTF">2020-02-19T23:18:53Z</dcterms:modified>
</cp:coreProperties>
</file>