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7" r:id="rId4"/>
  </p:sldMasterIdLst>
  <p:notesMasterIdLst>
    <p:notesMasterId r:id="rId21"/>
  </p:notesMasterIdLst>
  <p:handoutMasterIdLst>
    <p:handoutMasterId r:id="rId22"/>
  </p:handoutMasterIdLst>
  <p:sldIdLst>
    <p:sldId id="268" r:id="rId5"/>
    <p:sldId id="278" r:id="rId6"/>
    <p:sldId id="269" r:id="rId7"/>
    <p:sldId id="288" r:id="rId8"/>
    <p:sldId id="285" r:id="rId9"/>
    <p:sldId id="262" r:id="rId10"/>
    <p:sldId id="289" r:id="rId11"/>
    <p:sldId id="275" r:id="rId12"/>
    <p:sldId id="279" r:id="rId13"/>
    <p:sldId id="272" r:id="rId14"/>
    <p:sldId id="280" r:id="rId15"/>
    <p:sldId id="281" r:id="rId16"/>
    <p:sldId id="283" r:id="rId17"/>
    <p:sldId id="284" r:id="rId18"/>
    <p:sldId id="286" r:id="rId19"/>
    <p:sldId id="25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F954E-4BE5-4684-99A4-AF45E527F70A}" v="17" dt="2019-12-14T13:57:56.12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2"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0AA17F-CB06-445B-ACD3-321E84E51A80}" type="datetimeFigureOut">
              <a:rPr lang="en-US" smtClean="0"/>
              <a:t>2/17/2020</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6141C0-BF72-4A20-AFA7-D05563D549B7}" type="datetimeFigureOut">
              <a:rPr lang="en-US" smtClean="0"/>
              <a:t>2/17/2020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83788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1203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5325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37137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5DFD0543-5785-43B2-B77A-63BCC6788296}"/>
              </a:ext>
              <a:ext uri="{C183D7F6-B498-43B3-948B-1728B52AA6E4}">
                <adec:decorative xmlns=""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84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84B7D2A-0DF8-424B-9572-B79AEBB2D9DC}" type="datetimeFigureOut">
              <a:rPr lang="en-US" noProof="0" smtClean="0"/>
              <a:t>2/17/2020</a:t>
            </a:fld>
            <a:endParaRPr lang="en-US" noProof="0" dirty="0"/>
          </a:p>
        </p:txBody>
      </p:sp>
      <p:sp>
        <p:nvSpPr>
          <p:cNvPr id="5" name="Footer Placeholder 4"/>
          <p:cNvSpPr>
            <a:spLocks noGrp="1"/>
          </p:cNvSpPr>
          <p:nvPr>
            <p:ph type="ftr" sz="quarter" idx="11"/>
          </p:nvPr>
        </p:nvSpPr>
        <p:spPr>
          <a:xfrm>
            <a:off x="2182708" y="6272784"/>
            <a:ext cx="6327648" cy="365125"/>
          </a:xfrm>
        </p:spPr>
        <p:txBody>
          <a:bodyPr/>
          <a:lstStyle/>
          <a:p>
            <a:r>
              <a:rPr lang="en-US" noProof="0"/>
              <a:t>Add a Footer</a:t>
            </a:r>
            <a:endParaRPr lang="en-US" noProof="0"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32879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8" name="Rectangle: Rounded Corners 7">
            <a:extLst>
              <a:ext uri="{FF2B5EF4-FFF2-40B4-BE49-F238E27FC236}">
                <a16:creationId xmlns:a16="http://schemas.microsoft.com/office/drawing/2014/main" id="{69277D24-E587-4D1D-AC9E-40A57CCEF255}"/>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F99788E7-84B5-4798-A914-FEE6C417AFC9}"/>
              </a:ext>
              <a:ext uri="{C183D7F6-B498-43B3-948B-1728B52AA6E4}">
                <adec:decorative xmlns=""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7325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pic>
        <p:nvPicPr>
          <p:cNvPr id="11" name="Picture 10" descr="Celestia-R1---OverlayContentHD.png">
            <a:extLst>
              <a:ext uri="{FF2B5EF4-FFF2-40B4-BE49-F238E27FC236}">
                <a16:creationId xmlns:a16="http://schemas.microsoft.com/office/drawing/2014/main" id="{CD3B905F-9B73-417B-85C1-1B31A15BC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65ADAC87-9E25-490F-938C-ED58CD2606F2}"/>
              </a:ext>
              <a:ext uri="{C183D7F6-B498-43B3-948B-1728B52AA6E4}">
                <adec:decorative xmlns=""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7379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8571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28308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2/17/2020</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1204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2/17/2020</a:t>
            </a:fld>
            <a:endParaRPr lang="en-US" noProof="0"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23590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84B7D2A-0DF8-424B-9572-B79AEBB2D9DC}" type="datetimeFigureOut">
              <a:rPr lang="en-US" noProof="0" smtClean="0"/>
              <a:t>2/17/2020</a:t>
            </a:fld>
            <a:endParaRPr lang="en-US" noProof="0"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noProof="0"/>
              <a:t>Add a Footer</a:t>
            </a:r>
            <a:endParaRPr lang="en-US" noProof="0"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54867517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679" r:id="rId13"/>
    <p:sldLayoutId id="2147483669" r:id="rId14"/>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fif"/><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www.leadershipchallenge.com/about-section-our-approach.aspx"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www.leadershipchallenge.com/about-section-our-approach.aspx"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www.leadershipchallenge.com/about-section-our-approach.aspx"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www.leadershipchallenge.com/about-section-our-approach.aspx"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www.leadershipchallenge.com/about-section-our-approach.aspx"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fif"/><Relationship Id="rId3" Type="http://schemas.microsoft.com/office/2007/relationships/hdphoto" Target="../media/hdphoto1.wdp"/><Relationship Id="rId7" Type="http://schemas.openxmlformats.org/officeDocument/2006/relationships/image" Target="../media/image26.jfif"/><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25.jfif"/><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9.jfif"/><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gQU3EphIpM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extLst/>
          </a:blip>
          <a:tile tx="0" ty="0" sx="100000" sy="100000" flip="none" algn="tl"/>
        </a:blipFill>
        <a:effectLst/>
      </p:bgPr>
    </p:bg>
    <p:spTree>
      <p:nvGrpSpPr>
        <p:cNvPr id="1" name=""/>
        <p:cNvGrpSpPr/>
        <p:nvPr/>
      </p:nvGrpSpPr>
      <p:grpSpPr>
        <a:xfrm>
          <a:off x="0" y="0"/>
          <a:ext cx="0" cy="0"/>
          <a:chOff x="0" y="0"/>
          <a:chExt cx="0" cy="0"/>
        </a:xfrm>
      </p:grpSpPr>
      <p:sp useBgFill="1">
        <p:nvSpPr>
          <p:cNvPr id="1055" name="Rectangle 70">
            <a:extLst>
              <a:ext uri="{FF2B5EF4-FFF2-40B4-BE49-F238E27FC236}">
                <a16:creationId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56" name="Rectangle 72">
            <a:extLst>
              <a:ext uri="{FF2B5EF4-FFF2-40B4-BE49-F238E27FC236}">
                <a16:creationId xmlns:a16="http://schemas.microsoft.com/office/drawing/2014/main" id="{E7320EF0-BBCF-4227-8108-92736B729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5B398-1E7F-44AD-8356-8345134C958C}"/>
              </a:ext>
            </a:extLst>
          </p:cNvPr>
          <p:cNvSpPr>
            <a:spLocks noGrp="1"/>
          </p:cNvSpPr>
          <p:nvPr>
            <p:ph type="title"/>
          </p:nvPr>
        </p:nvSpPr>
        <p:spPr>
          <a:xfrm>
            <a:off x="6688955" y="1296170"/>
            <a:ext cx="4741963" cy="1971964"/>
          </a:xfrm>
        </p:spPr>
        <p:txBody>
          <a:bodyPr>
            <a:normAutofit fontScale="90000"/>
          </a:bodyPr>
          <a:lstStyle/>
          <a:p>
            <a:r>
              <a:rPr lang="en-US" sz="4400" dirty="0">
                <a:solidFill>
                  <a:schemeClr val="tx1"/>
                </a:solidFill>
              </a:rPr>
              <a:t>The Servant </a:t>
            </a:r>
            <a:r>
              <a:rPr lang="en-US" sz="4400" dirty="0" smtClean="0">
                <a:solidFill>
                  <a:schemeClr val="tx1"/>
                </a:solidFill>
              </a:rPr>
              <a:t>Professor: Embracing </a:t>
            </a:r>
            <a:r>
              <a:rPr lang="en-US" sz="4400" smtClean="0">
                <a:solidFill>
                  <a:schemeClr val="tx1"/>
                </a:solidFill>
              </a:rPr>
              <a:t>a student-focused culture </a:t>
            </a:r>
            <a:r>
              <a:rPr lang="en-US" sz="4400" dirty="0" smtClean="0">
                <a:solidFill>
                  <a:schemeClr val="tx1"/>
                </a:solidFill>
              </a:rPr>
              <a:t>in higher </a:t>
            </a:r>
            <a:r>
              <a:rPr lang="en-US" sz="4400" dirty="0" err="1" smtClean="0">
                <a:solidFill>
                  <a:schemeClr val="tx1"/>
                </a:solidFill>
              </a:rPr>
              <a:t>ed</a:t>
            </a:r>
            <a:r>
              <a:rPr lang="en-US" sz="4400" dirty="0" smtClean="0">
                <a:solidFill>
                  <a:schemeClr val="tx1"/>
                </a:solidFill>
              </a:rPr>
              <a:t> </a:t>
            </a:r>
            <a:r>
              <a:rPr lang="en-US" sz="4400" dirty="0">
                <a:solidFill>
                  <a:schemeClr val="tx1"/>
                </a:solidFill>
              </a:rPr>
              <a:t/>
            </a:r>
            <a:br>
              <a:rPr lang="en-US" sz="4400" dirty="0">
                <a:solidFill>
                  <a:schemeClr val="tx1"/>
                </a:solidFill>
              </a:rPr>
            </a:br>
            <a:endParaRPr lang="en-US" sz="4400" dirty="0">
              <a:solidFill>
                <a:schemeClr val="tx1"/>
              </a:solidFill>
            </a:endParaRPr>
          </a:p>
        </p:txBody>
      </p:sp>
      <p:sp>
        <p:nvSpPr>
          <p:cNvPr id="1057" name="Freeform: Shape 74">
            <a:extLst>
              <a:ext uri="{FF2B5EF4-FFF2-40B4-BE49-F238E27FC236}">
                <a16:creationId xmlns:a16="http://schemas.microsoft.com/office/drawing/2014/main" id="{E5821A2D-F010-4C2B-8819-23281D9C7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 name="Picture 8" descr="pillar icon">
            <a:extLst>
              <a:ext uri="{FF2B5EF4-FFF2-40B4-BE49-F238E27FC236}">
                <a16:creationId xmlns:a16="http://schemas.microsoft.com/office/drawing/2014/main" id="{FC7E2CCC-C53E-454B-9DE0-F2484BA0FF9D}"/>
              </a:ext>
              <a:ext uri="{C183D7F6-B498-43B3-948B-1728B52AA6E4}">
                <adec:decorative xmlns="" xmlns:adec="http://schemas.microsoft.com/office/drawing/2017/decorative" val="1"/>
              </a:ext>
            </a:extLst>
          </p:cNvPr>
          <p:cNvPicPr>
            <a:picLocks/>
          </p:cNvPicPr>
          <p:nvPr/>
        </p:nvPicPr>
        <p:blipFill>
          <a:blip r:embed="rId3"/>
          <a:stretch>
            <a:fillRect/>
          </a:stretch>
        </p:blipFill>
        <p:spPr>
          <a:xfrm>
            <a:off x="1242934" y="859809"/>
            <a:ext cx="2408325" cy="2408325"/>
          </a:xfrm>
          <a:prstGeom prst="rect">
            <a:avLst/>
          </a:prstGeom>
        </p:spPr>
      </p:pic>
      <p:sp>
        <p:nvSpPr>
          <p:cNvPr id="3" name="Subtitle 2">
            <a:extLst>
              <a:ext uri="{FF2B5EF4-FFF2-40B4-BE49-F238E27FC236}">
                <a16:creationId xmlns:a16="http://schemas.microsoft.com/office/drawing/2014/main" id="{852A3D91-AB3F-4EDF-B87E-FDDF6C5DC4CF}"/>
              </a:ext>
            </a:extLst>
          </p:cNvPr>
          <p:cNvSpPr>
            <a:spLocks noGrp="1"/>
          </p:cNvSpPr>
          <p:nvPr>
            <p:ph idx="1"/>
          </p:nvPr>
        </p:nvSpPr>
        <p:spPr>
          <a:xfrm>
            <a:off x="6586558" y="4799887"/>
            <a:ext cx="5505434" cy="3715603"/>
          </a:xfrm>
        </p:spPr>
        <p:txBody>
          <a:bodyPr>
            <a:normAutofit/>
          </a:bodyPr>
          <a:lstStyle/>
          <a:p>
            <a:pPr marL="0" indent="0">
              <a:buNone/>
            </a:pPr>
            <a:r>
              <a:rPr lang="en-US" sz="2400" dirty="0"/>
              <a:t>Dr. Scott Liebhauser</a:t>
            </a:r>
          </a:p>
          <a:p>
            <a:pPr marL="0" indent="0">
              <a:buNone/>
            </a:pPr>
            <a:r>
              <a:rPr lang="en-US" sz="2400" dirty="0" smtClean="0"/>
              <a:t>Associate </a:t>
            </a:r>
            <a:r>
              <a:rPr lang="en-US" sz="2400" dirty="0"/>
              <a:t>VP for Academic Affairs</a:t>
            </a:r>
          </a:p>
          <a:p>
            <a:endParaRPr lang="en-US" dirty="0"/>
          </a:p>
          <a:p>
            <a:endParaRPr lang="en-US" dirty="0"/>
          </a:p>
        </p:txBody>
      </p:sp>
      <p:grpSp>
        <p:nvGrpSpPr>
          <p:cNvPr id="1058" name="Group 76">
            <a:extLst>
              <a:ext uri="{FF2B5EF4-FFF2-40B4-BE49-F238E27FC236}">
                <a16:creationId xmlns:a16="http://schemas.microsoft.com/office/drawing/2014/main" id="{D68B9961-F007-40D1-AF51-61B6DE5106C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id="{E9FDF494-C7FB-47DF-BD39-1F65FA5508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59" name="Oval 78">
              <a:extLst>
                <a:ext uri="{FF2B5EF4-FFF2-40B4-BE49-F238E27FC236}">
                  <a16:creationId xmlns:a16="http://schemas.microsoft.com/office/drawing/2014/main" id="{3A822E1C-4C1A-4BEE-B19C-0FFB2D57B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5" name="Picture 4">
            <a:extLst>
              <a:ext uri="{FF2B5EF4-FFF2-40B4-BE49-F238E27FC236}">
                <a16:creationId xmlns:a16="http://schemas.microsoft.com/office/drawing/2014/main" id="{811DB7F1-DBD2-49DE-AFB0-A64E7B0C061B}"/>
              </a:ext>
            </a:extLst>
          </p:cNvPr>
          <p:cNvPicPr>
            <a:picLocks noChangeAspect="1"/>
          </p:cNvPicPr>
          <p:nvPr/>
        </p:nvPicPr>
        <p:blipFill>
          <a:blip r:embed="rId6"/>
          <a:stretch>
            <a:fillRect/>
          </a:stretch>
        </p:blipFill>
        <p:spPr>
          <a:xfrm>
            <a:off x="32062" y="1399644"/>
            <a:ext cx="4830068" cy="3663421"/>
          </a:xfrm>
          <a:prstGeom prst="rect">
            <a:avLst/>
          </a:prstGeom>
        </p:spPr>
      </p:pic>
      <p:pic>
        <p:nvPicPr>
          <p:cNvPr id="1026" name="Picture 2" descr="Indiana Tech - Stats, Info and Facts | Cappex"/>
          <p:cNvPicPr>
            <a:picLocks noChangeAspect="1" noChangeArrowheads="1"/>
          </p:cNvPicPr>
          <p:nvPr/>
        </p:nvPicPr>
        <p:blipFill rotWithShape="1">
          <a:blip r:embed="rId7">
            <a:extLst>
              <a:ext uri="{28A0092B-C50C-407E-A947-70E740481C1C}">
                <a14:useLocalDpi xmlns:a14="http://schemas.microsoft.com/office/drawing/2010/main" val="0"/>
              </a:ext>
            </a:extLst>
          </a:blip>
          <a:srcRect l="1893" t="40009" b="41057"/>
          <a:stretch/>
        </p:blipFill>
        <p:spPr bwMode="auto">
          <a:xfrm>
            <a:off x="6662760" y="5795202"/>
            <a:ext cx="3015152" cy="58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49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8" name="Rectangle 76">
            <a:extLst>
              <a:ext uri="{FF2B5EF4-FFF2-40B4-BE49-F238E27FC236}">
                <a16:creationId xmlns:a16="http://schemas.microsoft.com/office/drawing/2014/main" id="{7049A7D3-684C-4C59-A4B6-7B308A6AD3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Rectangle 78">
            <a:extLst>
              <a:ext uri="{FF2B5EF4-FFF2-40B4-BE49-F238E27FC236}">
                <a16:creationId xmlns:a16="http://schemas.microsoft.com/office/drawing/2014/main" id="{D7B1087B-C592-40E7-B532-60B453A2FE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Rectangle 80">
            <a:extLst>
              <a:ext uri="{FF2B5EF4-FFF2-40B4-BE49-F238E27FC236}">
                <a16:creationId xmlns:a16="http://schemas.microsoft.com/office/drawing/2014/main" id="{14AE7447-E8F8-4A0F-9E3D-94842BFF88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1" name="Group 82">
            <a:extLst>
              <a:ext uri="{FF2B5EF4-FFF2-40B4-BE49-F238E27FC236}">
                <a16:creationId xmlns:a16="http://schemas.microsoft.com/office/drawing/2014/main" id="{85981F80-69EE-4E2B-82A8-47FDFD7720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4" name="Oval 83">
              <a:extLst>
                <a:ext uri="{FF2B5EF4-FFF2-40B4-BE49-F238E27FC236}">
                  <a16:creationId xmlns:a16="http://schemas.microsoft.com/office/drawing/2014/main" id="{46CE0473-0B07-47EE-A016-EBD87F2C8C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EDD0D1E4-DFCA-4DF0-9D37-571A5F529F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112" name="Rectangle 86">
            <a:extLst>
              <a:ext uri="{FF2B5EF4-FFF2-40B4-BE49-F238E27FC236}">
                <a16:creationId xmlns:a16="http://schemas.microsoft.com/office/drawing/2014/main" id="{B558F58E-93BA-44A3-BCDA-585AFF2E4F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655320" y="2822646"/>
            <a:ext cx="5191759" cy="3170497"/>
          </a:xfrm>
        </p:spPr>
        <p:txBody>
          <a:bodyPr vert="horz" lIns="91440" tIns="45720" rIns="91440" bIns="45720" rtlCol="0" anchor="t">
            <a:normAutofit/>
          </a:bodyPr>
          <a:lstStyle/>
          <a:p>
            <a:pPr>
              <a:lnSpc>
                <a:spcPct val="80000"/>
              </a:lnSpc>
            </a:pPr>
            <a:r>
              <a:rPr lang="en-US" sz="4000">
                <a:blipFill dpi="0" rotWithShape="1">
                  <a:blip r:embed="rId4">
                    <a:extLst/>
                  </a:blip>
                  <a:srcRect/>
                  <a:tile tx="6350" ty="-127000" sx="65000" sy="64000" flip="none" algn="tl"/>
                </a:blipFill>
              </a:rPr>
              <a:t>Integrating Kouzes and Posner’s leadership model into the classroom</a:t>
            </a:r>
            <a:br>
              <a:rPr lang="en-US" sz="4000">
                <a:blipFill dpi="0" rotWithShape="1">
                  <a:blip r:embed="rId4">
                    <a:extLst/>
                  </a:blip>
                  <a:srcRect/>
                  <a:tile tx="6350" ty="-127000" sx="65000" sy="64000" flip="none" algn="tl"/>
                </a:blipFill>
              </a:rPr>
            </a:br>
            <a:r>
              <a:rPr lang="en-US" sz="4000">
                <a:blipFill dpi="0" rotWithShape="1">
                  <a:blip r:embed="rId4">
                    <a:extLst/>
                  </a:blip>
                  <a:srcRect/>
                  <a:tile tx="6350" ty="-127000" sx="65000" sy="64000" flip="none" algn="tl"/>
                </a:blipFill>
              </a:rPr>
              <a:t/>
            </a:r>
            <a:br>
              <a:rPr lang="en-US" sz="4000">
                <a:blipFill dpi="0" rotWithShape="1">
                  <a:blip r:embed="rId4">
                    <a:extLst/>
                  </a:blip>
                  <a:srcRect/>
                  <a:tile tx="6350" ty="-127000" sx="65000" sy="64000" flip="none" algn="tl"/>
                </a:blipFill>
              </a:rPr>
            </a:br>
            <a:endParaRPr lang="en-US" sz="4000">
              <a:blipFill dpi="0" rotWithShape="1">
                <a:blip r:embed="rId4">
                  <a:extLst/>
                </a:blip>
                <a:srcRect/>
                <a:tile tx="6350" ty="-127000" sx="65000" sy="64000" flip="none" algn="tl"/>
              </a:blipFill>
            </a:endParaRPr>
          </a:p>
        </p:txBody>
      </p:sp>
      <p:sp>
        <p:nvSpPr>
          <p:cNvPr id="3113" name="Rectangle 88">
            <a:extLst>
              <a:ext uri="{FF2B5EF4-FFF2-40B4-BE49-F238E27FC236}">
                <a16:creationId xmlns:a16="http://schemas.microsoft.com/office/drawing/2014/main" id="{34DBF680-FBD0-4394-A076-AD549E2DB4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2631257"/>
            <a:ext cx="4846320" cy="548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14" name="Freeform: Shape 90">
            <a:extLst>
              <a:ext uri="{FF2B5EF4-FFF2-40B4-BE49-F238E27FC236}">
                <a16:creationId xmlns:a16="http://schemas.microsoft.com/office/drawing/2014/main" id="{34B67542-0D25-46E7-A3B7-1FE5B7DB6D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80" name="Picture 8" descr="Leading Volunteers: A Model That May Make a Difference ..."/>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69642" y="1025791"/>
            <a:ext cx="3757693" cy="3757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01644" y="6547304"/>
            <a:ext cx="3213023" cy="338554"/>
          </a:xfrm>
          <a:prstGeom prst="rect">
            <a:avLst/>
          </a:prstGeom>
        </p:spPr>
        <p:txBody>
          <a:bodyPr wrap="square">
            <a:spAutoFit/>
          </a:bodyPr>
          <a:lstStyle/>
          <a:p>
            <a:pPr>
              <a:spcAft>
                <a:spcPts val="600"/>
              </a:spcAft>
            </a:pPr>
            <a:r>
              <a:rPr lang="en-US" sz="800">
                <a:hlinkClick r:id="rId7"/>
              </a:rPr>
              <a:t>http://www.leadershipchallenge.com/about-section-our-approach.aspx</a:t>
            </a:r>
            <a:endParaRPr lang="en-US" sz="800"/>
          </a:p>
        </p:txBody>
      </p:sp>
    </p:spTree>
    <p:extLst>
      <p:ext uri="{BB962C8B-B14F-4D97-AF65-F5344CB8AC3E}">
        <p14:creationId xmlns:p14="http://schemas.microsoft.com/office/powerpoint/2010/main" val="1943867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72" name="Group 70">
            <a:extLst>
              <a:ext uri="{FF2B5EF4-FFF2-40B4-BE49-F238E27FC236}">
                <a16:creationId xmlns:a16="http://schemas.microsoft.com/office/drawing/2014/main" id="{16DBFAD4-B5FC-442B-A283-381B01B195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9B649DC7-8769-4383-A6F2-8F366BA7A1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0C67FD53-2686-4E0E-BA49-976F78F9AA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1069848" y="798394"/>
            <a:ext cx="4730451" cy="1637730"/>
          </a:xfrm>
        </p:spPr>
        <p:txBody>
          <a:bodyPr vert="horz" lIns="91440" tIns="45720" rIns="91440" bIns="45720" rtlCol="0" anchor="ctr">
            <a:normAutofit/>
          </a:bodyPr>
          <a:lstStyle/>
          <a:p>
            <a:r>
              <a:rPr lang="en-US" sz="4400"/>
              <a:t>Do we practice what we (profess) Preach?</a:t>
            </a:r>
          </a:p>
        </p:txBody>
      </p:sp>
      <p:sp>
        <p:nvSpPr>
          <p:cNvPr id="6" name="TextBox 5"/>
          <p:cNvSpPr txBox="1"/>
          <p:nvPr/>
        </p:nvSpPr>
        <p:spPr>
          <a:xfrm>
            <a:off x="1069847" y="2864689"/>
            <a:ext cx="4730451" cy="359359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We are being watched!</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Speak well of colleagues and students</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Emulate those we most highly revere</a:t>
            </a:r>
          </a:p>
        </p:txBody>
      </p:sp>
      <p:pic>
        <p:nvPicPr>
          <p:cNvPr id="11266" name="Picture 2" descr="Free Resources for Leaders from The Leadership Challenge"/>
          <p:cNvPicPr>
            <a:picLocks noChangeAspect="1" noChangeArrowheads="1"/>
          </p:cNvPicPr>
          <p:nvPr/>
        </p:nvPicPr>
        <p:blipFill rotWithShape="1">
          <a:blip r:embed="rId4">
            <a:extLst>
              <a:ext uri="{28A0092B-C50C-407E-A947-70E740481C1C}">
                <a14:useLocalDpi xmlns:a14="http://schemas.microsoft.com/office/drawing/2010/main" val="0"/>
              </a:ext>
            </a:extLst>
          </a:blip>
          <a:srcRect t="4137" r="-1" b="12306"/>
          <a:stretch/>
        </p:blipFill>
        <p:spPr bwMode="auto">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11273" name="Freeform: Shape 74">
            <a:extLst>
              <a:ext uri="{FF2B5EF4-FFF2-40B4-BE49-F238E27FC236}">
                <a16:creationId xmlns:a16="http://schemas.microsoft.com/office/drawing/2014/main" id="{484E34F7-E155-426C-A88E-8AEA6CF3F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8301644" y="6547304"/>
            <a:ext cx="3213023" cy="338554"/>
          </a:xfrm>
          <a:prstGeom prst="rect">
            <a:avLst/>
          </a:prstGeom>
        </p:spPr>
        <p:txBody>
          <a:bodyPr wrap="square">
            <a:spAutoFit/>
          </a:bodyPr>
          <a:lstStyle/>
          <a:p>
            <a:pPr>
              <a:spcAft>
                <a:spcPts val="600"/>
              </a:spcAft>
            </a:pPr>
            <a:r>
              <a:rPr lang="en-US" sz="800">
                <a:hlinkClick r:id="rId7"/>
              </a:rPr>
              <a:t>http://www.leadershipchallenge.com/about-section-our-approach.aspx</a:t>
            </a:r>
            <a:endParaRPr lang="en-US" sz="800"/>
          </a:p>
        </p:txBody>
      </p:sp>
    </p:spTree>
    <p:extLst>
      <p:ext uri="{BB962C8B-B14F-4D97-AF65-F5344CB8AC3E}">
        <p14:creationId xmlns:p14="http://schemas.microsoft.com/office/powerpoint/2010/main" val="959342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C78E3E1-BBBA-4058-AAEB-714F04B025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86860FA5-CE2B-4019-8FD1-031D7D84E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id="{392DF474-2C37-4DC7-B889-E88EAADEA6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1069848" y="798394"/>
            <a:ext cx="4730451" cy="1637730"/>
          </a:xfrm>
        </p:spPr>
        <p:txBody>
          <a:bodyPr vert="horz" lIns="91440" tIns="45720" rIns="91440" bIns="45720" rtlCol="0" anchor="ctr">
            <a:normAutofit/>
          </a:bodyPr>
          <a:lstStyle/>
          <a:p>
            <a:r>
              <a:rPr lang="en-US" sz="3400"/>
              <a:t>Are we just teaching stuff or leading our students to something greater?</a:t>
            </a:r>
          </a:p>
        </p:txBody>
      </p:sp>
      <p:sp>
        <p:nvSpPr>
          <p:cNvPr id="6" name="TextBox 5"/>
          <p:cNvSpPr txBox="1"/>
          <p:nvPr/>
        </p:nvSpPr>
        <p:spPr>
          <a:xfrm>
            <a:off x="984123" y="2864689"/>
            <a:ext cx="4730451" cy="359359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Point them to something </a:t>
            </a:r>
            <a:r>
              <a:rPr lang="en-US" dirty="0" smtClean="0"/>
              <a:t>grander!</a:t>
            </a: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Lead them to serve others</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Be passionate, it’s contagious!</a:t>
            </a:r>
          </a:p>
        </p:txBody>
      </p:sp>
      <p:sp>
        <p:nvSpPr>
          <p:cNvPr id="75" name="Freeform: Shape 74">
            <a:extLst>
              <a:ext uri="{FF2B5EF4-FFF2-40B4-BE49-F238E27FC236}">
                <a16:creationId xmlns:a16="http://schemas.microsoft.com/office/drawing/2014/main" id="{B16070FD-9EB8-4AC8-A8E2-267228385B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One in a Billion Consulting: Are You Up for the Challenge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92000" y="847514"/>
            <a:ext cx="2776786" cy="3613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01644" y="6547304"/>
            <a:ext cx="3213023" cy="338554"/>
          </a:xfrm>
          <a:prstGeom prst="rect">
            <a:avLst/>
          </a:prstGeom>
        </p:spPr>
        <p:txBody>
          <a:bodyPr wrap="square">
            <a:spAutoFit/>
          </a:bodyPr>
          <a:lstStyle/>
          <a:p>
            <a:pPr>
              <a:spcAft>
                <a:spcPts val="600"/>
              </a:spcAft>
            </a:pPr>
            <a:r>
              <a:rPr lang="en-US" sz="800" dirty="0">
                <a:hlinkClick r:id="rId5"/>
              </a:rPr>
              <a:t>http://www.leadershipchallenge.com/about-section-our-approach.aspx</a:t>
            </a:r>
            <a:endParaRPr lang="en-US" sz="800"/>
          </a:p>
        </p:txBody>
      </p:sp>
    </p:spTree>
    <p:extLst>
      <p:ext uri="{BB962C8B-B14F-4D97-AF65-F5344CB8AC3E}">
        <p14:creationId xmlns:p14="http://schemas.microsoft.com/office/powerpoint/2010/main" val="4066145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C78E3E1-BBBA-4058-AAEB-714F04B025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86860FA5-CE2B-4019-8FD1-031D7D84E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id="{392DF474-2C37-4DC7-B889-E88EAADEA6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1069848" y="798394"/>
            <a:ext cx="4730451" cy="1637730"/>
          </a:xfrm>
        </p:spPr>
        <p:txBody>
          <a:bodyPr vert="horz" lIns="91440" tIns="45720" rIns="91440" bIns="45720" rtlCol="0" anchor="ctr">
            <a:normAutofit/>
          </a:bodyPr>
          <a:lstStyle/>
          <a:p>
            <a:r>
              <a:rPr lang="en-US" sz="4400"/>
              <a:t>transformational leadership</a:t>
            </a:r>
          </a:p>
        </p:txBody>
      </p:sp>
      <p:sp>
        <p:nvSpPr>
          <p:cNvPr id="6" name="TextBox 5"/>
          <p:cNvSpPr txBox="1"/>
          <p:nvPr/>
        </p:nvSpPr>
        <p:spPr>
          <a:xfrm>
            <a:off x="1069848" y="2578608"/>
            <a:ext cx="4730451" cy="359359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Create learning </a:t>
            </a:r>
            <a:r>
              <a:rPr lang="en-US" dirty="0" err="1"/>
              <a:t>opps</a:t>
            </a:r>
            <a:r>
              <a:rPr lang="en-US" dirty="0"/>
              <a:t> not landmines</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Don’t be quick to pounce</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Lead them to personal responsibility</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102870" defTabSz="914400">
              <a:lnSpc>
                <a:spcPct val="90000"/>
              </a:lnSpc>
              <a:spcAft>
                <a:spcPts val="600"/>
              </a:spcAft>
              <a:buClr>
                <a:schemeClr val="accent1">
                  <a:lumMod val="75000"/>
                </a:schemeClr>
              </a:buClr>
              <a:buSzPct val="85000"/>
            </a:pPr>
            <a:endParaRPr lang="en-US" dirty="0"/>
          </a:p>
        </p:txBody>
      </p:sp>
      <p:sp>
        <p:nvSpPr>
          <p:cNvPr id="75" name="Freeform: Shape 74">
            <a:extLst>
              <a:ext uri="{FF2B5EF4-FFF2-40B4-BE49-F238E27FC236}">
                <a16:creationId xmlns:a16="http://schemas.microsoft.com/office/drawing/2014/main" id="{B16070FD-9EB8-4AC8-A8E2-267228385B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http://www.l2lconsultingteam.com/wp-content/uploads/2014/12/enable_other_to_act.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92000" y="847514"/>
            <a:ext cx="2776786" cy="3613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01644" y="6547304"/>
            <a:ext cx="3213023" cy="338554"/>
          </a:xfrm>
          <a:prstGeom prst="rect">
            <a:avLst/>
          </a:prstGeom>
        </p:spPr>
        <p:txBody>
          <a:bodyPr wrap="square">
            <a:spAutoFit/>
          </a:bodyPr>
          <a:lstStyle/>
          <a:p>
            <a:pPr>
              <a:spcAft>
                <a:spcPts val="600"/>
              </a:spcAft>
            </a:pPr>
            <a:r>
              <a:rPr lang="en-US" sz="800" dirty="0">
                <a:hlinkClick r:id="rId5"/>
              </a:rPr>
              <a:t>http://www.leadershipchallenge.com/about-section-our-approach.aspx</a:t>
            </a:r>
            <a:endParaRPr lang="en-US" sz="800"/>
          </a:p>
        </p:txBody>
      </p:sp>
    </p:spTree>
    <p:extLst>
      <p:ext uri="{BB962C8B-B14F-4D97-AF65-F5344CB8AC3E}">
        <p14:creationId xmlns:p14="http://schemas.microsoft.com/office/powerpoint/2010/main" val="542885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2" name="Group 70">
            <a:extLst>
              <a:ext uri="{FF2B5EF4-FFF2-40B4-BE49-F238E27FC236}">
                <a16:creationId xmlns:a16="http://schemas.microsoft.com/office/drawing/2014/main" id="{EC78E3E1-BBBA-4058-AAEB-714F04B025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86860FA5-CE2B-4019-8FD1-031D7D84E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3" name="Oval 72">
              <a:extLst>
                <a:ext uri="{FF2B5EF4-FFF2-40B4-BE49-F238E27FC236}">
                  <a16:creationId xmlns:a16="http://schemas.microsoft.com/office/drawing/2014/main" id="{392DF474-2C37-4DC7-B889-E88EAADEA6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1069848" y="798394"/>
            <a:ext cx="4730451" cy="1637730"/>
          </a:xfrm>
        </p:spPr>
        <p:txBody>
          <a:bodyPr vert="horz" lIns="91440" tIns="45720" rIns="91440" bIns="45720" rtlCol="0" anchor="ctr">
            <a:normAutofit/>
          </a:bodyPr>
          <a:lstStyle/>
          <a:p>
            <a:r>
              <a:rPr lang="en-US" sz="4400"/>
              <a:t>How well do we know our students?</a:t>
            </a:r>
          </a:p>
        </p:txBody>
      </p:sp>
      <p:sp>
        <p:nvSpPr>
          <p:cNvPr id="6" name="TextBox 5"/>
          <p:cNvSpPr txBox="1"/>
          <p:nvPr/>
        </p:nvSpPr>
        <p:spPr>
          <a:xfrm>
            <a:off x="1069848" y="2578608"/>
            <a:ext cx="4730451" cy="359359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Each student has a unique story-find it!</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Don’t quickly cast off unruly students, consider them your mission</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Be there for them outside of the four walls</a:t>
            </a:r>
          </a:p>
        </p:txBody>
      </p:sp>
      <p:sp>
        <p:nvSpPr>
          <p:cNvPr id="12293" name="Freeform: Shape 74">
            <a:extLst>
              <a:ext uri="{FF2B5EF4-FFF2-40B4-BE49-F238E27FC236}">
                <a16:creationId xmlns:a16="http://schemas.microsoft.com/office/drawing/2014/main" id="{B16070FD-9EB8-4AC8-A8E2-267228385B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Resourc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73809" y="847514"/>
            <a:ext cx="3613168" cy="3613168"/>
          </a:xfrm>
          <a:prstGeom prst="rect">
            <a:avLst/>
          </a:prstGeom>
          <a:extLst>
            <a:ext uri="{909E8E84-426E-40DD-AFC4-6F175D3DCCD1}">
              <a14:hiddenFill xmlns:a14="http://schemas.microsoft.com/office/drawing/2010/main">
                <a:solidFill>
                  <a:srgbClr val="FFFFFF"/>
                </a:solidFill>
              </a14:hiddenFill>
            </a:ext>
          </a:extLst>
        </p:spPr>
      </p:pic>
      <p:sp>
        <p:nvSpPr>
          <p:cNvPr id="5" name="Rectangle 4"/>
          <p:cNvSpPr/>
          <p:nvPr/>
        </p:nvSpPr>
        <p:spPr>
          <a:xfrm>
            <a:off x="8301644" y="6547304"/>
            <a:ext cx="3213023" cy="338554"/>
          </a:xfrm>
          <a:prstGeom prst="rect">
            <a:avLst/>
          </a:prstGeom>
        </p:spPr>
        <p:txBody>
          <a:bodyPr wrap="square">
            <a:spAutoFit/>
          </a:bodyPr>
          <a:lstStyle/>
          <a:p>
            <a:pPr>
              <a:spcAft>
                <a:spcPts val="600"/>
              </a:spcAft>
            </a:pPr>
            <a:r>
              <a:rPr lang="en-US" sz="800">
                <a:hlinkClick r:id="rId5"/>
              </a:rPr>
              <a:t>http://www.leadershipchallenge.com/about-section-our-approach.aspx</a:t>
            </a:r>
            <a:endParaRPr lang="en-US" sz="800"/>
          </a:p>
        </p:txBody>
      </p:sp>
    </p:spTree>
    <p:extLst>
      <p:ext uri="{BB962C8B-B14F-4D97-AF65-F5344CB8AC3E}">
        <p14:creationId xmlns:p14="http://schemas.microsoft.com/office/powerpoint/2010/main" val="4166136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17">
            <a:extLst>
              <a:ext uri="{FF2B5EF4-FFF2-40B4-BE49-F238E27FC236}">
                <a16:creationId xmlns:a16="http://schemas.microsoft.com/office/drawing/2014/main" id="{E8F29087-ACE2-44C3-956E-8BBD2CCF2FF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794FE430-BE16-43A5-82D1-EAB0A12FB2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69B6F182-333D-4D86-8BC6-081C5A95F5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65" name="Rectangle 21">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6" name="Rectangle 23">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25">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456" y="4162031"/>
            <a:ext cx="4543683" cy="1767141"/>
          </a:xfrm>
        </p:spPr>
        <p:txBody>
          <a:bodyPr vert="horz" lIns="91440" tIns="45720" rIns="91440" bIns="45720" rtlCol="0" anchor="ctr">
            <a:normAutofit/>
          </a:bodyPr>
          <a:lstStyle/>
          <a:p>
            <a:pPr algn="r"/>
            <a:r>
              <a:rPr lang="en-US" sz="3800"/>
              <a:t>What is the goal of the servant professor?</a:t>
            </a:r>
          </a:p>
        </p:txBody>
      </p:sp>
      <p:pic>
        <p:nvPicPr>
          <p:cNvPr id="9" name="Picture 8">
            <a:extLst>
              <a:ext uri="{FF2B5EF4-FFF2-40B4-BE49-F238E27FC236}">
                <a16:creationId xmlns:a16="http://schemas.microsoft.com/office/drawing/2014/main" id="{4D4CD0DF-1F55-4370-9DC6-80FECC386499}"/>
              </a:ext>
            </a:extLst>
          </p:cNvPr>
          <p:cNvPicPr>
            <a:picLocks noChangeAspect="1"/>
          </p:cNvPicPr>
          <p:nvPr/>
        </p:nvPicPr>
        <p:blipFill rotWithShape="1">
          <a:blip r:embed="rId6"/>
          <a:srcRect l="36441" t="19585" r="17343" b="22267"/>
          <a:stretch/>
        </p:blipFill>
        <p:spPr>
          <a:xfrm>
            <a:off x="3633399" y="1263869"/>
            <a:ext cx="2353958" cy="1665956"/>
          </a:xfrm>
          <a:prstGeom prst="rect">
            <a:avLst/>
          </a:prstGeom>
        </p:spPr>
      </p:pic>
      <p:pic>
        <p:nvPicPr>
          <p:cNvPr id="5" name="Picture 4">
            <a:extLst>
              <a:ext uri="{FF2B5EF4-FFF2-40B4-BE49-F238E27FC236}">
                <a16:creationId xmlns:a16="http://schemas.microsoft.com/office/drawing/2014/main" id="{463093E4-C1D6-472C-BB58-CA369EB03C6F}"/>
              </a:ext>
            </a:extLst>
          </p:cNvPr>
          <p:cNvPicPr>
            <a:picLocks noChangeAspect="1"/>
          </p:cNvPicPr>
          <p:nvPr/>
        </p:nvPicPr>
        <p:blipFill>
          <a:blip r:embed="rId7"/>
          <a:stretch>
            <a:fillRect/>
          </a:stretch>
        </p:blipFill>
        <p:spPr>
          <a:xfrm>
            <a:off x="6295700" y="1266775"/>
            <a:ext cx="2313791" cy="1660145"/>
          </a:xfrm>
          <a:prstGeom prst="rect">
            <a:avLst/>
          </a:prstGeom>
        </p:spPr>
      </p:pic>
      <p:pic>
        <p:nvPicPr>
          <p:cNvPr id="13" name="Picture 12">
            <a:extLst>
              <a:ext uri="{FF2B5EF4-FFF2-40B4-BE49-F238E27FC236}">
                <a16:creationId xmlns:a16="http://schemas.microsoft.com/office/drawing/2014/main" id="{F7CBEF4F-D2B4-43A3-BD96-27530FC850D0}"/>
              </a:ext>
            </a:extLst>
          </p:cNvPr>
          <p:cNvPicPr>
            <a:picLocks noChangeAspect="1"/>
          </p:cNvPicPr>
          <p:nvPr/>
        </p:nvPicPr>
        <p:blipFill rotWithShape="1">
          <a:blip r:embed="rId8"/>
          <a:srcRect l="564" b="8818"/>
          <a:stretch/>
        </p:blipFill>
        <p:spPr>
          <a:xfrm>
            <a:off x="8917834" y="1429329"/>
            <a:ext cx="2320141" cy="1335037"/>
          </a:xfrm>
          <a:prstGeom prst="rect">
            <a:avLst/>
          </a:prstGeom>
        </p:spPr>
      </p:pic>
      <p:sp>
        <p:nvSpPr>
          <p:cNvPr id="4" name="Text Placeholder 3"/>
          <p:cNvSpPr>
            <a:spLocks noGrp="1"/>
          </p:cNvSpPr>
          <p:nvPr>
            <p:ph type="body" sz="half" idx="2"/>
          </p:nvPr>
        </p:nvSpPr>
        <p:spPr>
          <a:xfrm>
            <a:off x="6217920" y="4170410"/>
            <a:ext cx="4699221" cy="1767141"/>
          </a:xfrm>
        </p:spPr>
        <p:txBody>
          <a:bodyPr vert="horz" lIns="91440" tIns="45720" rIns="91440" bIns="45720" rtlCol="0" anchor="ctr">
            <a:normAutofit/>
          </a:bodyPr>
          <a:lstStyle/>
          <a:p>
            <a:pPr indent="-182880">
              <a:buFont typeface="Wingdings" pitchFamily="2" charset="2"/>
              <a:buChar char="§"/>
            </a:pPr>
            <a:r>
              <a:rPr lang="en-US" dirty="0"/>
              <a:t>Your Ideas?</a:t>
            </a:r>
          </a:p>
        </p:txBody>
      </p:sp>
      <p:sp>
        <p:nvSpPr>
          <p:cNvPr id="68" name="Rectangle 27">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Oval 29">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0" name="Oval 31">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8" name="Picture 4" descr="File:Defense.gov News Photo 070517-A-7662C-157.jpg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11" y="1189247"/>
            <a:ext cx="2623545" cy="173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80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C78E3E1-BBBA-4058-AAEB-714F04B025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7" name="Oval 76">
              <a:extLst>
                <a:ext uri="{FF2B5EF4-FFF2-40B4-BE49-F238E27FC236}">
                  <a16:creationId xmlns:a16="http://schemas.microsoft.com/office/drawing/2014/main" id="{86860FA5-CE2B-4019-8FD1-031D7D84E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8" name="Oval 77">
              <a:extLst>
                <a:ext uri="{FF2B5EF4-FFF2-40B4-BE49-F238E27FC236}">
                  <a16:creationId xmlns:a16="http://schemas.microsoft.com/office/drawing/2014/main" id="{392DF474-2C37-4DC7-B889-E88EAADEA6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0" name="Rectangle 79">
            <a:extLst>
              <a:ext uri="{FF2B5EF4-FFF2-40B4-BE49-F238E27FC236}">
                <a16:creationId xmlns:a16="http://schemas.microsoft.com/office/drawing/2014/main" id="{F3AF35CD-DA30-4E34-B0F3-32C27766DA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endParaRPr lang="en-US" sz="3200"/>
          </a:p>
        </p:txBody>
      </p:sp>
      <p:pic>
        <p:nvPicPr>
          <p:cNvPr id="6" name="Picture 5">
            <a:extLst>
              <a:ext uri="{FF2B5EF4-FFF2-40B4-BE49-F238E27FC236}">
                <a16:creationId xmlns:a16="http://schemas.microsoft.com/office/drawing/2014/main" id="{ED395604-C4EB-48C1-BA99-F91CE1021281}"/>
              </a:ext>
            </a:extLst>
          </p:cNvPr>
          <p:cNvPicPr>
            <a:picLocks noChangeAspect="1"/>
          </p:cNvPicPr>
          <p:nvPr/>
        </p:nvPicPr>
        <p:blipFill rotWithShape="1">
          <a:blip r:embed="rId6"/>
          <a:srcRect t="-342" r="2493" b="653"/>
          <a:stretch/>
        </p:blipFill>
        <p:spPr>
          <a:xfrm>
            <a:off x="542559" y="1190624"/>
            <a:ext cx="6710697" cy="4476750"/>
          </a:xfrm>
          <a:prstGeom prst="rect">
            <a:avLst/>
          </a:prstGeom>
        </p:spPr>
      </p:pic>
      <p:sp>
        <p:nvSpPr>
          <p:cNvPr id="2" name="TextBox 1"/>
          <p:cNvSpPr txBox="1"/>
          <p:nvPr/>
        </p:nvSpPr>
        <p:spPr>
          <a:xfrm>
            <a:off x="8156351" y="2121408"/>
            <a:ext cx="3544034" cy="4050792"/>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600"/>
              <a:t>Contact Information:</a:t>
            </a:r>
          </a:p>
          <a:p>
            <a:pPr indent="-182880" defTabSz="914400">
              <a:lnSpc>
                <a:spcPct val="90000"/>
              </a:lnSpc>
              <a:spcAft>
                <a:spcPts val="600"/>
              </a:spcAft>
              <a:buClr>
                <a:schemeClr val="accent1">
                  <a:lumMod val="75000"/>
                </a:schemeClr>
              </a:buClr>
              <a:buSzPct val="85000"/>
              <a:buFont typeface="Wingdings" pitchFamily="2" charset="2"/>
              <a:buChar char="§"/>
            </a:pPr>
            <a:endParaRPr lang="en-US" sz="1600"/>
          </a:p>
          <a:p>
            <a:pPr indent="-182880" defTabSz="914400">
              <a:lnSpc>
                <a:spcPct val="90000"/>
              </a:lnSpc>
              <a:spcAft>
                <a:spcPts val="600"/>
              </a:spcAft>
              <a:buClr>
                <a:schemeClr val="accent1">
                  <a:lumMod val="75000"/>
                </a:schemeClr>
              </a:buClr>
              <a:buSzPct val="85000"/>
              <a:buFont typeface="Wingdings" pitchFamily="2" charset="2"/>
              <a:buChar char="§"/>
            </a:pPr>
            <a:r>
              <a:rPr lang="en-US" sz="1600"/>
              <a:t>Dr. Scott Liebhauser</a:t>
            </a:r>
          </a:p>
          <a:p>
            <a:pPr indent="-182880" defTabSz="914400">
              <a:lnSpc>
                <a:spcPct val="90000"/>
              </a:lnSpc>
              <a:spcAft>
                <a:spcPts val="600"/>
              </a:spcAft>
              <a:buClr>
                <a:schemeClr val="accent1">
                  <a:lumMod val="75000"/>
                </a:schemeClr>
              </a:buClr>
              <a:buSzPct val="85000"/>
              <a:buFont typeface="Wingdings" pitchFamily="2" charset="2"/>
              <a:buChar char="§"/>
            </a:pPr>
            <a:r>
              <a:rPr lang="en-US" sz="1600"/>
              <a:t>260.422.5561 Ext. 3449</a:t>
            </a:r>
          </a:p>
          <a:p>
            <a:pPr indent="-182880" defTabSz="914400">
              <a:lnSpc>
                <a:spcPct val="90000"/>
              </a:lnSpc>
              <a:spcAft>
                <a:spcPts val="600"/>
              </a:spcAft>
              <a:buClr>
                <a:schemeClr val="accent1">
                  <a:lumMod val="75000"/>
                </a:schemeClr>
              </a:buClr>
              <a:buSzPct val="85000"/>
              <a:buFont typeface="Wingdings" pitchFamily="2" charset="2"/>
              <a:buChar char="§"/>
            </a:pPr>
            <a:r>
              <a:rPr lang="en-US" sz="1600"/>
              <a:t>sdl01@indianatech.edu</a:t>
            </a:r>
          </a:p>
        </p:txBody>
      </p:sp>
      <p:grpSp>
        <p:nvGrpSpPr>
          <p:cNvPr id="82" name="Group 81">
            <a:extLst>
              <a:ext uri="{FF2B5EF4-FFF2-40B4-BE49-F238E27FC236}">
                <a16:creationId xmlns:a16="http://schemas.microsoft.com/office/drawing/2014/main" id="{BCFC42DC-2C46-47C4-BC61-530557385DB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3" name="Oval 82">
              <a:extLst>
                <a:ext uri="{FF2B5EF4-FFF2-40B4-BE49-F238E27FC236}">
                  <a16:creationId xmlns:a16="http://schemas.microsoft.com/office/drawing/2014/main" id="{54B91A37-AA1F-4966-8ACF-93023547DA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17B17AC5-0931-432F-9A4A-DDCFAA010A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Rectangle 2"/>
          <p:cNvSpPr/>
          <p:nvPr/>
        </p:nvSpPr>
        <p:spPr>
          <a:xfrm>
            <a:off x="8354291" y="4064925"/>
            <a:ext cx="3837708" cy="2031325"/>
          </a:xfrm>
          <a:prstGeom prst="rect">
            <a:avLst/>
          </a:prstGeom>
        </p:spPr>
        <p:txBody>
          <a:bodyPr wrap="square">
            <a:spAutoFit/>
          </a:bodyPr>
          <a:lstStyle/>
          <a:p>
            <a:r>
              <a:rPr lang="en-US" dirty="0"/>
              <a:t>"We must be silent before we can listen. We must listen before we can learn. We must learn before we can prepare. We must prepare before we can serve. We must serve before we can lead</a:t>
            </a:r>
            <a:r>
              <a:rPr lang="en-US" dirty="0" smtClean="0"/>
              <a:t>.“</a:t>
            </a:r>
          </a:p>
          <a:p>
            <a:r>
              <a:rPr lang="en-US" dirty="0"/>
              <a:t> -William Arthur Ward</a:t>
            </a:r>
          </a:p>
        </p:txBody>
      </p:sp>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70">
            <a:extLst>
              <a:ext uri="{FF2B5EF4-FFF2-40B4-BE49-F238E27FC236}">
                <a16:creationId xmlns:a16="http://schemas.microsoft.com/office/drawing/2014/main" id="{0E2D3DCD-4716-40AA-90C0-6F2F9F116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ow to Specify a LED Ticker Display | Rise Ticker"/>
          <p:cNvPicPr>
            <a:picLocks noChangeAspect="1" noChangeArrowheads="1"/>
          </p:cNvPicPr>
          <p:nvPr/>
        </p:nvPicPr>
        <p:blipFill rotWithShape="1">
          <a:blip r:embed="rId2">
            <a:extLst>
              <a:ext uri="{28A0092B-C50C-407E-A947-70E740481C1C}">
                <a14:useLocalDpi xmlns:a14="http://schemas.microsoft.com/office/drawing/2010/main" val="0"/>
              </a:ext>
            </a:extLst>
          </a:blip>
          <a:srcRect l="11576" t="9091" r="1958" b="-1"/>
          <a:stretch/>
        </p:blipFill>
        <p:spPr bwMode="auto">
          <a:xfrm>
            <a:off x="20" y="10"/>
            <a:ext cx="12191980" cy="6857989"/>
          </a:xfrm>
          <a:prstGeom prst="rect">
            <a:avLst/>
          </a:prstGeom>
          <a:extLst>
            <a:ext uri="{909E8E84-426E-40DD-AFC4-6F175D3DCCD1}">
              <a14:hiddenFill xmlns:a14="http://schemas.microsoft.com/office/drawing/2010/main">
                <a:solidFill>
                  <a:srgbClr val="FFFFFF"/>
                </a:solidFill>
              </a14:hiddenFill>
            </a:ext>
          </a:extLst>
        </p:spPr>
      </p:pic>
      <p:sp>
        <p:nvSpPr>
          <p:cNvPr id="2064" name="Rectangle 72">
            <a:extLst>
              <a:ext uri="{FF2B5EF4-FFF2-40B4-BE49-F238E27FC236}">
                <a16:creationId xmlns:a16="http://schemas.microsoft.com/office/drawing/2014/main" id="{037BACED-9574-4AAE-9D04-5100308350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1560" y="4355692"/>
            <a:ext cx="9085940" cy="1472224"/>
          </a:xfrm>
        </p:spPr>
        <p:txBody>
          <a:bodyPr anchor="b">
            <a:normAutofit/>
          </a:bodyPr>
          <a:lstStyle/>
          <a:p>
            <a:r>
              <a:rPr lang="en-US" sz="7400"/>
              <a:t>Why are we professors?</a:t>
            </a:r>
          </a:p>
        </p:txBody>
      </p:sp>
      <p:grpSp>
        <p:nvGrpSpPr>
          <p:cNvPr id="2065" name="Group 74">
            <a:extLst>
              <a:ext uri="{FF2B5EF4-FFF2-40B4-BE49-F238E27FC236}">
                <a16:creationId xmlns:a16="http://schemas.microsoft.com/office/drawing/2014/main" id="{FA08BC01-A289-44B6-9133-2814052F97D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76" name="Oval 75">
              <a:extLst>
                <a:ext uri="{FF2B5EF4-FFF2-40B4-BE49-F238E27FC236}">
                  <a16:creationId xmlns:a16="http://schemas.microsoft.com/office/drawing/2014/main" id="{A9CD65F9-B9FF-4981-AB43-F25748584E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782EC907-6C80-4890-9ECB-3019DBC4DF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0623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 name="Group 14">
            <a:extLst>
              <a:ext uri="{FF2B5EF4-FFF2-40B4-BE49-F238E27FC236}">
                <a16:creationId xmlns:a16="http://schemas.microsoft.com/office/drawing/2014/main" id="{EC78E3E1-BBBA-4058-AAEB-714F04B025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86860FA5-CE2B-4019-8FD1-031D7D84E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392DF474-2C37-4DC7-B889-E88EAADEA6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88" name="Rectangle 18">
            <a:extLst>
              <a:ext uri="{FF2B5EF4-FFF2-40B4-BE49-F238E27FC236}">
                <a16:creationId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6277053" y="455440"/>
            <a:ext cx="5216412" cy="1971964"/>
          </a:xfrm>
        </p:spPr>
        <p:txBody>
          <a:bodyPr vert="horz" lIns="91440" tIns="45720" rIns="91440" bIns="45720" rtlCol="0" anchor="ctr">
            <a:normAutofit/>
          </a:bodyPr>
          <a:lstStyle/>
          <a:p>
            <a:r>
              <a:rPr lang="en-US" sz="3700" dirty="0" smtClean="0"/>
              <a:t>A very brief history of servant leadership</a:t>
            </a:r>
            <a:endParaRPr lang="en-US" sz="3700" dirty="0"/>
          </a:p>
        </p:txBody>
      </p:sp>
      <p:sp>
        <p:nvSpPr>
          <p:cNvPr id="89" name="Freeform: Shape 20">
            <a:extLst>
              <a:ext uri="{FF2B5EF4-FFF2-40B4-BE49-F238E27FC236}">
                <a16:creationId xmlns:a16="http://schemas.microsoft.com/office/drawing/2014/main" id="{E5821A2D-F010-4C2B-8819-23281D9C7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curled page">
            <a:extLst>
              <a:ext uri="{FF2B5EF4-FFF2-40B4-BE49-F238E27FC236}">
                <a16:creationId xmlns:a16="http://schemas.microsoft.com/office/drawing/2014/main" id="{F54CE4C8-2431-43FB-87C3-391A3BFF806C}"/>
              </a:ex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823396" y="1687625"/>
            <a:ext cx="3573675" cy="3573675"/>
          </a:xfrm>
          <a:prstGeom prst="rect">
            <a:avLst/>
          </a:prstGeom>
        </p:spPr>
      </p:pic>
      <p:sp>
        <p:nvSpPr>
          <p:cNvPr id="5" name="Content Placeholder 4"/>
          <p:cNvSpPr>
            <a:spLocks noGrp="1"/>
          </p:cNvSpPr>
          <p:nvPr>
            <p:ph idx="1"/>
          </p:nvPr>
        </p:nvSpPr>
        <p:spPr>
          <a:xfrm>
            <a:off x="6124890" y="2456596"/>
            <a:ext cx="5853750" cy="4201093"/>
          </a:xfrm>
        </p:spPr>
        <p:txBody>
          <a:bodyPr vert="horz" lIns="91440" tIns="45720" rIns="91440" bIns="45720" rtlCol="0">
            <a:normAutofit/>
          </a:bodyPr>
          <a:lstStyle/>
          <a:p>
            <a:pPr marL="0"/>
            <a:r>
              <a:rPr lang="en-US" sz="1800" dirty="0"/>
              <a:t>Plato, Sophocles, Xenophon, </a:t>
            </a:r>
            <a:r>
              <a:rPr lang="en-US" sz="1800" dirty="0" smtClean="0"/>
              <a:t>Cicero…</a:t>
            </a:r>
          </a:p>
          <a:p>
            <a:pPr marL="0"/>
            <a:endParaRPr lang="en-US" sz="1800" dirty="0" smtClean="0"/>
          </a:p>
          <a:p>
            <a:pPr marL="0"/>
            <a:r>
              <a:rPr lang="en-US" sz="1800" dirty="0"/>
              <a:t>“Whoever wants to become great among you must be your servant…” -Jesus </a:t>
            </a:r>
            <a:r>
              <a:rPr lang="en-US" sz="1800" dirty="0" smtClean="0"/>
              <a:t>Christ</a:t>
            </a:r>
          </a:p>
          <a:p>
            <a:pPr marL="0"/>
            <a:endParaRPr lang="en-US" sz="1800" dirty="0"/>
          </a:p>
          <a:p>
            <a:pPr marL="0"/>
            <a:r>
              <a:rPr lang="en-US" sz="1800" dirty="0" smtClean="0"/>
              <a:t>“</a:t>
            </a:r>
            <a:r>
              <a:rPr lang="en-US" sz="1800" dirty="0"/>
              <a:t>The servant-leader is servant first… It begins with the natural feeling that one wants to serve, to serve first.”  -Robert K. </a:t>
            </a:r>
            <a:r>
              <a:rPr lang="en-US" sz="1800" dirty="0" smtClean="0"/>
              <a:t>Greenleaf</a:t>
            </a:r>
          </a:p>
          <a:p>
            <a:pPr marL="0"/>
            <a:endParaRPr lang="en-US" sz="1800" dirty="0" smtClean="0"/>
          </a:p>
          <a:p>
            <a:pPr marL="0"/>
            <a:r>
              <a:rPr lang="en-US" sz="1800" dirty="0" smtClean="0"/>
              <a:t>At least 37 published academic models</a:t>
            </a:r>
          </a:p>
        </p:txBody>
      </p:sp>
      <p:grpSp>
        <p:nvGrpSpPr>
          <p:cNvPr id="90" name="Group 22">
            <a:extLst>
              <a:ext uri="{FF2B5EF4-FFF2-40B4-BE49-F238E27FC236}">
                <a16:creationId xmlns:a16="http://schemas.microsoft.com/office/drawing/2014/main" id="{D68B9961-F007-40D1-AF51-61B6DE5106C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E9FDF494-C7FB-47DF-BD39-1F65FA5508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1" name="Oval 24">
              <a:extLst>
                <a:ext uri="{FF2B5EF4-FFF2-40B4-BE49-F238E27FC236}">
                  <a16:creationId xmlns:a16="http://schemas.microsoft.com/office/drawing/2014/main" id="{3A822E1C-4C1A-4BEE-B19C-0FFB2D57B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4" name="Picture 3">
            <a:extLst>
              <a:ext uri="{FF2B5EF4-FFF2-40B4-BE49-F238E27FC236}">
                <a16:creationId xmlns:a16="http://schemas.microsoft.com/office/drawing/2014/main" id="{F285D0E9-DE50-418B-99AD-00795869C7C1}"/>
              </a:ext>
            </a:extLst>
          </p:cNvPr>
          <p:cNvPicPr>
            <a:picLocks noChangeAspect="1"/>
          </p:cNvPicPr>
          <p:nvPr/>
        </p:nvPicPr>
        <p:blipFill rotWithShape="1">
          <a:blip r:embed="rId5"/>
          <a:srcRect r="33700" b="2420"/>
          <a:stretch/>
        </p:blipFill>
        <p:spPr>
          <a:xfrm>
            <a:off x="181358" y="1502570"/>
            <a:ext cx="4857750" cy="3667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4296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 name="Group 14">
            <a:extLst>
              <a:ext uri="{FF2B5EF4-FFF2-40B4-BE49-F238E27FC236}">
                <a16:creationId xmlns:a16="http://schemas.microsoft.com/office/drawing/2014/main" id="{EC78E3E1-BBBA-4058-AAEB-714F04B025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86860FA5-CE2B-4019-8FD1-031D7D84E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392DF474-2C37-4DC7-B889-E88EAADEA6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88" name="Rectangle 18">
            <a:extLst>
              <a:ext uri="{FF2B5EF4-FFF2-40B4-BE49-F238E27FC236}">
                <a16:creationId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6386284" y="484632"/>
            <a:ext cx="5605419" cy="1971964"/>
          </a:xfrm>
        </p:spPr>
        <p:txBody>
          <a:bodyPr vert="horz" lIns="91440" tIns="45720" rIns="91440" bIns="45720" rtlCol="0" anchor="ctr">
            <a:normAutofit/>
          </a:bodyPr>
          <a:lstStyle/>
          <a:p>
            <a:r>
              <a:rPr lang="en-US" sz="3700" dirty="0"/>
              <a:t>the servant leader construct as a basis for </a:t>
            </a:r>
            <a:r>
              <a:rPr lang="en-US" sz="3700" dirty="0" smtClean="0"/>
              <a:t>pedagogy (&amp; Andragogy)</a:t>
            </a:r>
            <a:endParaRPr lang="en-US" sz="3700" dirty="0"/>
          </a:p>
        </p:txBody>
      </p:sp>
      <p:sp>
        <p:nvSpPr>
          <p:cNvPr id="89" name="Freeform: Shape 20">
            <a:extLst>
              <a:ext uri="{FF2B5EF4-FFF2-40B4-BE49-F238E27FC236}">
                <a16:creationId xmlns:a16="http://schemas.microsoft.com/office/drawing/2014/main" id="{E5821A2D-F010-4C2B-8819-23281D9C7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curled page">
            <a:extLst>
              <a:ext uri="{FF2B5EF4-FFF2-40B4-BE49-F238E27FC236}">
                <a16:creationId xmlns:a16="http://schemas.microsoft.com/office/drawing/2014/main" id="{F54CE4C8-2431-43FB-87C3-391A3BFF806C}"/>
              </a:ex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823396" y="1687625"/>
            <a:ext cx="3573675" cy="3573675"/>
          </a:xfrm>
          <a:prstGeom prst="rect">
            <a:avLst/>
          </a:prstGeom>
        </p:spPr>
      </p:pic>
      <p:sp>
        <p:nvSpPr>
          <p:cNvPr id="5" name="Content Placeholder 4"/>
          <p:cNvSpPr>
            <a:spLocks noGrp="1"/>
          </p:cNvSpPr>
          <p:nvPr>
            <p:ph idx="1"/>
          </p:nvPr>
        </p:nvSpPr>
        <p:spPr>
          <a:xfrm>
            <a:off x="6659762" y="2734961"/>
            <a:ext cx="4741962" cy="3715603"/>
          </a:xfrm>
        </p:spPr>
        <p:txBody>
          <a:bodyPr vert="horz" lIns="91440" tIns="45720" rIns="91440" bIns="45720" rtlCol="0">
            <a:normAutofit/>
          </a:bodyPr>
          <a:lstStyle/>
          <a:p>
            <a:pPr marL="0"/>
            <a:r>
              <a:rPr lang="en-US" sz="2400" dirty="0" smtClean="0"/>
              <a:t>It’s all Greek to me!</a:t>
            </a:r>
          </a:p>
          <a:p>
            <a:pPr marL="0"/>
            <a:endParaRPr lang="en-US" sz="2400" dirty="0" smtClean="0"/>
          </a:p>
          <a:p>
            <a:pPr marL="548640" lvl="2"/>
            <a:r>
              <a:rPr lang="en-US" sz="1800" dirty="0" smtClean="0"/>
              <a:t> </a:t>
            </a:r>
            <a:r>
              <a:rPr lang="en-US" sz="2000" dirty="0" smtClean="0"/>
              <a:t>“</a:t>
            </a:r>
            <a:r>
              <a:rPr lang="en-US" sz="2000" dirty="0" err="1" smtClean="0"/>
              <a:t>paidos</a:t>
            </a:r>
            <a:r>
              <a:rPr lang="en-US" sz="2000" dirty="0" smtClean="0"/>
              <a:t>” = child</a:t>
            </a:r>
          </a:p>
          <a:p>
            <a:pPr marL="548640" lvl="2"/>
            <a:r>
              <a:rPr lang="en-US" sz="2000" dirty="0" smtClean="0"/>
              <a:t>“</a:t>
            </a:r>
            <a:r>
              <a:rPr lang="en-US" sz="2000" dirty="0" err="1" smtClean="0"/>
              <a:t>andr</a:t>
            </a:r>
            <a:r>
              <a:rPr lang="en-US" sz="2000" dirty="0" smtClean="0"/>
              <a:t>” = adult</a:t>
            </a:r>
          </a:p>
          <a:p>
            <a:pPr marL="548640" lvl="2"/>
            <a:r>
              <a:rPr lang="en-US" sz="2000" dirty="0" smtClean="0"/>
              <a:t>“</a:t>
            </a:r>
            <a:r>
              <a:rPr lang="en-US" sz="2000" dirty="0" err="1" smtClean="0"/>
              <a:t>agagos</a:t>
            </a:r>
            <a:r>
              <a:rPr lang="en-US" sz="2000" dirty="0" smtClean="0"/>
              <a:t>” = leader of</a:t>
            </a:r>
          </a:p>
          <a:p>
            <a:pPr marL="548640" lvl="2"/>
            <a:endParaRPr lang="en-US" sz="1200" dirty="0"/>
          </a:p>
          <a:p>
            <a:pPr marL="0"/>
            <a:endParaRPr lang="en-US" sz="1600" dirty="0"/>
          </a:p>
        </p:txBody>
      </p:sp>
      <p:grpSp>
        <p:nvGrpSpPr>
          <p:cNvPr id="90" name="Group 22">
            <a:extLst>
              <a:ext uri="{FF2B5EF4-FFF2-40B4-BE49-F238E27FC236}">
                <a16:creationId xmlns:a16="http://schemas.microsoft.com/office/drawing/2014/main" id="{D68B9961-F007-40D1-AF51-61B6DE5106C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E9FDF494-C7FB-47DF-BD39-1F65FA5508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1" name="Oval 24">
              <a:extLst>
                <a:ext uri="{FF2B5EF4-FFF2-40B4-BE49-F238E27FC236}">
                  <a16:creationId xmlns:a16="http://schemas.microsoft.com/office/drawing/2014/main" id="{3A822E1C-4C1A-4BEE-B19C-0FFB2D57B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028" name="Picture 4" descr="Decreto formazione e reclutamento insegnanti: ecco i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738" y="1972656"/>
            <a:ext cx="4660917" cy="3108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0375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18" name="Group 196">
            <a:extLst>
              <a:ext uri="{FF2B5EF4-FFF2-40B4-BE49-F238E27FC236}">
                <a16:creationId xmlns:a16="http://schemas.microsoft.com/office/drawing/2014/main" id="{240B56E4-373D-4EC3-816C-0EAC1C8680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8" name="Oval 197">
              <a:extLst>
                <a:ext uri="{FF2B5EF4-FFF2-40B4-BE49-F238E27FC236}">
                  <a16:creationId xmlns:a16="http://schemas.microsoft.com/office/drawing/2014/main" id="{1E90CEEA-DB88-4D63-9114-2E1FFD1576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9" name="Oval 198">
              <a:extLst>
                <a:ext uri="{FF2B5EF4-FFF2-40B4-BE49-F238E27FC236}">
                  <a16:creationId xmlns:a16="http://schemas.microsoft.com/office/drawing/2014/main" id="{D2A175AA-4B16-4687-A52A-897C3A13F9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2" name="Picture 4" descr="Indiana Tech"/>
          <p:cNvPicPr>
            <a:picLocks noChangeAspect="1" noChangeArrowheads="1"/>
          </p:cNvPicPr>
          <p:nvPr/>
        </p:nvPicPr>
        <p:blipFill rotWithShape="1">
          <a:blip r:embed="rId4">
            <a:extLst>
              <a:ext uri="{28A0092B-C50C-407E-A947-70E740481C1C}">
                <a14:useLocalDpi xmlns:a14="http://schemas.microsoft.com/office/drawing/2010/main" val="0"/>
              </a:ext>
            </a:extLst>
          </a:blip>
          <a:srcRect l="28319" t="-1" r="184" b="3"/>
          <a:stretch/>
        </p:blipFill>
        <p:spPr bwMode="auto">
          <a:xfrm>
            <a:off x="3344" y="3509433"/>
            <a:ext cx="4475150" cy="3348566"/>
          </a:xfrm>
          <a:prstGeom prst="rect">
            <a:avLst/>
          </a:prstGeom>
          <a:extLst>
            <a:ext uri="{909E8E84-426E-40DD-AFC4-6F175D3DCCD1}">
              <a14:hiddenFill xmlns:a14="http://schemas.microsoft.com/office/drawing/2010/main">
                <a:solidFill>
                  <a:srgbClr val="FFFFFF"/>
                </a:solidFill>
              </a14:hiddenFill>
            </a:ext>
          </a:extLst>
        </p:spPr>
      </p:pic>
      <p:sp>
        <p:nvSpPr>
          <p:cNvPr id="2119" name="Rectangle 200">
            <a:extLst>
              <a:ext uri="{FF2B5EF4-FFF2-40B4-BE49-F238E27FC236}">
                <a16:creationId xmlns:a16="http://schemas.microsoft.com/office/drawing/2014/main" id="{881BB01C-2DAE-48BD-8E81-DAE2E1BC4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970109" y="484632"/>
            <a:ext cx="6730277" cy="1609344"/>
          </a:xfrm>
          <a:ln>
            <a:noFill/>
          </a:ln>
        </p:spPr>
        <p:txBody>
          <a:bodyPr vert="horz" lIns="91440" tIns="45720" rIns="91440" bIns="45720" rtlCol="0" anchor="ctr">
            <a:normAutofit/>
          </a:bodyPr>
          <a:lstStyle/>
          <a:p>
            <a:pPr>
              <a:lnSpc>
                <a:spcPct val="90000"/>
              </a:lnSpc>
            </a:pPr>
            <a:r>
              <a:rPr lang="en-US" sz="4800">
                <a:blipFill>
                  <a:blip r:embed="rId7">
                    <a:extLst>
                      <a:ext uri="{28A0092B-C50C-407E-A947-70E740481C1C}">
                        <a14:useLocalDpi xmlns:a14="http://schemas.microsoft.com/office/drawing/2010/main" val="0"/>
                      </a:ext>
                    </a:extLst>
                  </a:blip>
                  <a:tile tx="6350" ty="-127000" sx="65000" sy="64000" flip="none" algn="tl"/>
                </a:blipFill>
              </a:rPr>
              <a:t>The value of a servant professor</a:t>
            </a:r>
          </a:p>
        </p:txBody>
      </p:sp>
      <p:pic>
        <p:nvPicPr>
          <p:cNvPr id="2050" name="Picture 2" descr="Indiana Tech"/>
          <p:cNvPicPr>
            <a:picLocks noChangeAspect="1" noChangeArrowheads="1"/>
          </p:cNvPicPr>
          <p:nvPr/>
        </p:nvPicPr>
        <p:blipFill rotWithShape="1">
          <a:blip r:embed="rId8">
            <a:extLst>
              <a:ext uri="{28A0092B-C50C-407E-A947-70E740481C1C}">
                <a14:useLocalDpi xmlns:a14="http://schemas.microsoft.com/office/drawing/2010/main" val="0"/>
              </a:ext>
            </a:extLst>
          </a:blip>
          <a:srcRect l="14280" r="14218" b="-3"/>
          <a:stretch/>
        </p:blipFill>
        <p:spPr bwMode="auto">
          <a:xfrm>
            <a:off x="3344" y="10"/>
            <a:ext cx="4475150" cy="3348557"/>
          </a:xfrm>
          <a:prstGeom prst="rect">
            <a:avLst/>
          </a:prstGeom>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970109" y="2407489"/>
            <a:ext cx="6730276" cy="4050792"/>
          </a:xfrm>
        </p:spPr>
        <p:txBody>
          <a:bodyPr vert="horz" lIns="91440" tIns="45720" rIns="91440" bIns="45720" rtlCol="0">
            <a:normAutofit/>
          </a:bodyPr>
          <a:lstStyle/>
          <a:p>
            <a:pPr marL="285750" indent="-182880">
              <a:buFont typeface="Wingdings" pitchFamily="2" charset="2"/>
              <a:buChar char="§"/>
            </a:pPr>
            <a:r>
              <a:rPr lang="en-US" sz="1800" dirty="0"/>
              <a:t>Support for weaker students</a:t>
            </a:r>
          </a:p>
          <a:p>
            <a:pPr marL="285750" indent="-182880">
              <a:buFont typeface="Wingdings" pitchFamily="2" charset="2"/>
              <a:buChar char="§"/>
            </a:pPr>
            <a:r>
              <a:rPr lang="en-US" sz="1800" dirty="0"/>
              <a:t>Stability during a time of instability</a:t>
            </a:r>
          </a:p>
          <a:p>
            <a:pPr marL="285750" indent="-182880">
              <a:buFont typeface="Wingdings" pitchFamily="2" charset="2"/>
              <a:buChar char="§"/>
            </a:pPr>
            <a:r>
              <a:rPr lang="en-US" sz="1800" dirty="0"/>
              <a:t>Honest and empathetic feedback</a:t>
            </a:r>
          </a:p>
          <a:p>
            <a:pPr marL="285750" indent="-182880">
              <a:buFont typeface="Wingdings" pitchFamily="2" charset="2"/>
              <a:buChar char="§"/>
            </a:pPr>
            <a:r>
              <a:rPr lang="en-US" sz="1800" dirty="0"/>
              <a:t>Encouragement</a:t>
            </a:r>
          </a:p>
          <a:p>
            <a:pPr marL="285750" indent="-182880">
              <a:buFont typeface="Wingdings" pitchFamily="2" charset="2"/>
              <a:buChar char="§"/>
            </a:pPr>
            <a:r>
              <a:rPr lang="en-US" sz="1800" dirty="0"/>
              <a:t>Guidance toward ‘the next step’</a:t>
            </a:r>
          </a:p>
          <a:p>
            <a:pPr marL="285750" indent="-182880">
              <a:buFont typeface="Wingdings" pitchFamily="2" charset="2"/>
              <a:buChar char="§"/>
            </a:pPr>
            <a:r>
              <a:rPr lang="en-US" sz="1800" dirty="0"/>
              <a:t>Seeing each student as an individual</a:t>
            </a:r>
          </a:p>
          <a:p>
            <a:pPr marL="285750" indent="-182880">
              <a:buFont typeface="Wingdings" pitchFamily="2" charset="2"/>
              <a:buChar char="§"/>
            </a:pPr>
            <a:r>
              <a:rPr lang="en-US" sz="1800" dirty="0" smtClean="0"/>
              <a:t>Providing </a:t>
            </a:r>
            <a:r>
              <a:rPr lang="en-US" sz="1800" dirty="0"/>
              <a:t>a model of lifelong learning</a:t>
            </a:r>
          </a:p>
          <a:p>
            <a:pPr marL="285750" indent="-182880">
              <a:buFont typeface="Wingdings" pitchFamily="2" charset="2"/>
              <a:buChar char="§"/>
            </a:pPr>
            <a:r>
              <a:rPr lang="en-US" sz="1800" dirty="0"/>
              <a:t>Being “that one” that cared enough to…</a:t>
            </a:r>
          </a:p>
          <a:p>
            <a:pPr marL="285750" indent="-182880">
              <a:buFont typeface="Wingdings" pitchFamily="2" charset="2"/>
              <a:buChar char="§"/>
            </a:pPr>
            <a:endParaRPr lang="en-US" sz="1800" dirty="0"/>
          </a:p>
          <a:p>
            <a:pPr indent="-182880">
              <a:buFont typeface="Wingdings" pitchFamily="2" charset="2"/>
              <a:buChar char="§"/>
            </a:pPr>
            <a:endParaRPr lang="en-US" sz="1800" dirty="0"/>
          </a:p>
        </p:txBody>
      </p:sp>
      <p:grpSp>
        <p:nvGrpSpPr>
          <p:cNvPr id="2120" name="Group 202">
            <a:extLst>
              <a:ext uri="{FF2B5EF4-FFF2-40B4-BE49-F238E27FC236}">
                <a16:creationId xmlns:a16="http://schemas.microsoft.com/office/drawing/2014/main" id="{AD55FF18-1979-4730-A345-E74E328F077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4" name="Oval 203">
              <a:extLst>
                <a:ext uri="{FF2B5EF4-FFF2-40B4-BE49-F238E27FC236}">
                  <a16:creationId xmlns:a16="http://schemas.microsoft.com/office/drawing/2014/main" id="{6F8381C4-0751-4A6E-BFF7-48DF67BFA0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21" name="Oval 204">
              <a:extLst>
                <a:ext uri="{FF2B5EF4-FFF2-40B4-BE49-F238E27FC236}">
                  <a16:creationId xmlns:a16="http://schemas.microsoft.com/office/drawing/2014/main" id="{F7320C1D-D7A9-4392-B3B6-ACEF193A8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5834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Rectangle 72">
            <a:extLst>
              <a:ext uri="{FF2B5EF4-FFF2-40B4-BE49-F238E27FC236}">
                <a16:creationId xmlns:a16="http://schemas.microsoft.com/office/drawing/2014/main" id="{2550AE69-AC86-4188-83E5-A856C4F1D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151" name="Rectangle 74">
            <a:extLst>
              <a:ext uri="{FF2B5EF4-FFF2-40B4-BE49-F238E27FC236}">
                <a16:creationId xmlns:a16="http://schemas.microsoft.com/office/drawing/2014/main" id="{EC4CA156-2C9D-4F0C-B229-88D8B5E17B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152" name="Rectangle 76">
            <a:extLst>
              <a:ext uri="{FF2B5EF4-FFF2-40B4-BE49-F238E27FC236}">
                <a16:creationId xmlns:a16="http://schemas.microsoft.com/office/drawing/2014/main" id="{D7361ED3-EBE5-4EFC-8DA3-D0CE4BF2F4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153" name="Group 78">
            <a:extLst>
              <a:ext uri="{FF2B5EF4-FFF2-40B4-BE49-F238E27FC236}">
                <a16:creationId xmlns:a16="http://schemas.microsoft.com/office/drawing/2014/main" id="{85105087-7F16-4C94-837C-C4544511666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0" name="Oval 79">
              <a:extLst>
                <a:ext uri="{FF2B5EF4-FFF2-40B4-BE49-F238E27FC236}">
                  <a16:creationId xmlns:a16="http://schemas.microsoft.com/office/drawing/2014/main" id="{4F2F3467-E50F-4A91-B27D-E324936A66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81" name="Oval 80">
              <a:extLst>
                <a:ext uri="{FF2B5EF4-FFF2-40B4-BE49-F238E27FC236}">
                  <a16:creationId xmlns:a16="http://schemas.microsoft.com/office/drawing/2014/main" id="{D678BE03-AC84-4940-A7FD-5B143FE2D6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154" name="Rectangle 82">
            <a:extLst>
              <a:ext uri="{FF2B5EF4-FFF2-40B4-BE49-F238E27FC236}">
                <a16:creationId xmlns:a16="http://schemas.microsoft.com/office/drawing/2014/main" id="{5C28659E-412C-4600-B45E-BAE370BC24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Pictures from Dead Poets Society"/>
          <p:cNvPicPr>
            <a:picLocks noChangeAspect="1" noChangeArrowheads="1"/>
          </p:cNvPicPr>
          <p:nvPr/>
        </p:nvPicPr>
        <p:blipFill rotWithShape="1">
          <a:blip r:embed="rId6">
            <a:extLst>
              <a:ext uri="{28A0092B-C50C-407E-A947-70E740481C1C}">
                <a14:useLocalDpi xmlns:a14="http://schemas.microsoft.com/office/drawing/2010/main" val="0"/>
              </a:ext>
            </a:extLst>
          </a:blip>
          <a:srcRect l="2509" r="2824"/>
          <a:stretch/>
        </p:blipFill>
        <p:spPr bwMode="auto">
          <a:xfrm>
            <a:off x="20" y="10"/>
            <a:ext cx="12191980" cy="6857989"/>
          </a:xfrm>
          <a:prstGeom prst="rect">
            <a:avLst/>
          </a:prstGeom>
          <a:extLst>
            <a:ext uri="{909E8E84-426E-40DD-AFC4-6F175D3DCCD1}">
              <a14:hiddenFill xmlns:a14="http://schemas.microsoft.com/office/drawing/2010/main">
                <a:solidFill>
                  <a:srgbClr val="FFFFFF"/>
                </a:solidFill>
              </a14:hiddenFill>
            </a:ext>
          </a:extLst>
        </p:spPr>
      </p:pic>
      <p:sp>
        <p:nvSpPr>
          <p:cNvPr id="6155" name="Rectangle 84">
            <a:extLst>
              <a:ext uri="{FF2B5EF4-FFF2-40B4-BE49-F238E27FC236}">
                <a16:creationId xmlns:a16="http://schemas.microsoft.com/office/drawing/2014/main" id="{AE95896B-6905-4618-A7DF-DED8A61FB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86">
            <a:extLst>
              <a:ext uri="{FF2B5EF4-FFF2-40B4-BE49-F238E27FC236}">
                <a16:creationId xmlns:a16="http://schemas.microsoft.com/office/drawing/2014/main" id="{7748BD8C-4984-4138-94CA-2DC5F39DC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1051560" y="1432223"/>
            <a:ext cx="9966960" cy="3035808"/>
          </a:xfrm>
        </p:spPr>
        <p:txBody>
          <a:bodyPr vert="horz" lIns="91440" tIns="45720" rIns="91440" bIns="45720" rtlCol="0" anchor="b">
            <a:normAutofit/>
          </a:bodyPr>
          <a:lstStyle/>
          <a:p>
            <a:pPr>
              <a:lnSpc>
                <a:spcPct val="80000"/>
              </a:lnSpc>
            </a:pPr>
            <a:r>
              <a:rPr lang="en-US" sz="6000">
                <a:solidFill>
                  <a:srgbClr val="FFFFFF"/>
                </a:solidFill>
              </a:rPr>
              <a:t>Which teacher or professor made the most positive impact on you?</a:t>
            </a:r>
          </a:p>
        </p:txBody>
      </p:sp>
    </p:spTree>
    <p:extLst>
      <p:ext uri="{BB962C8B-B14F-4D97-AF65-F5344CB8AC3E}">
        <p14:creationId xmlns:p14="http://schemas.microsoft.com/office/powerpoint/2010/main" val="173389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QU3EphIpMY"/>
          <p:cNvPicPr>
            <a:picLocks noGrp="1" noRot="1" noChangeAspect="1"/>
          </p:cNvPicPr>
          <p:nvPr>
            <p:ph idx="1"/>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30181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069848" y="484632"/>
            <a:ext cx="10058400" cy="1609344"/>
          </a:xfrm>
        </p:spPr>
        <p:txBody>
          <a:bodyPr>
            <a:normAutofit/>
          </a:bodyPr>
          <a:lstStyle/>
          <a:p>
            <a:r>
              <a:rPr lang="en-US"/>
              <a:t>Are we Listening?</a:t>
            </a:r>
            <a:endParaRPr lang="en-US"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24196" y="2121408"/>
            <a:ext cx="5505104" cy="4050792"/>
          </a:xfrm>
        </p:spPr>
        <p:txBody>
          <a:bodyPr>
            <a:normAutofit/>
          </a:bodyPr>
          <a:lstStyle/>
          <a:p>
            <a:r>
              <a:rPr lang="en-US" dirty="0"/>
              <a:t>Do we take time to </a:t>
            </a:r>
            <a:r>
              <a:rPr lang="en-US" dirty="0" smtClean="0"/>
              <a:t>listen to </a:t>
            </a:r>
            <a:r>
              <a:rPr lang="en-US" dirty="0"/>
              <a:t>(hear) </a:t>
            </a:r>
            <a:r>
              <a:rPr lang="en-US" dirty="0" smtClean="0"/>
              <a:t>our </a:t>
            </a:r>
            <a:r>
              <a:rPr lang="en-US" dirty="0"/>
              <a:t>students?</a:t>
            </a:r>
          </a:p>
          <a:p>
            <a:endParaRPr lang="en-US" dirty="0"/>
          </a:p>
          <a:p>
            <a:r>
              <a:rPr lang="en-US" dirty="0"/>
              <a:t>Are we interested in knowing their “story”?</a:t>
            </a:r>
          </a:p>
          <a:p>
            <a:pPr marL="0" indent="0">
              <a:buNone/>
            </a:pPr>
            <a:endParaRPr lang="en-US" dirty="0"/>
          </a:p>
          <a:p>
            <a:r>
              <a:rPr lang="en-US" dirty="0" smtClean="0"/>
              <a:t>Do </a:t>
            </a:r>
            <a:r>
              <a:rPr lang="en-US" dirty="0"/>
              <a:t>we see the individual or just a classroom full of “cookie cutter” students?</a:t>
            </a:r>
          </a:p>
        </p:txBody>
      </p:sp>
      <p:pic>
        <p:nvPicPr>
          <p:cNvPr id="8194" name="Picture 2" descr="Wednesday ~ âGetting Over The Hump Dayâ Humor | From the ..."/>
          <p:cNvPicPr>
            <a:picLocks noChangeAspect="1" noChangeArrowheads="1"/>
          </p:cNvPicPr>
          <p:nvPr/>
        </p:nvPicPr>
        <p:blipFill rotWithShape="1">
          <a:blip r:embed="rId2">
            <a:extLst>
              <a:ext uri="{28A0092B-C50C-407E-A947-70E740481C1C}">
                <a14:useLocalDpi xmlns:a14="http://schemas.microsoft.com/office/drawing/2010/main" val="0"/>
              </a:ext>
            </a:extLst>
          </a:blip>
          <a:srcRect t="1088" r="3" b="3056"/>
          <a:stretch/>
        </p:blipFill>
        <p:spPr bwMode="auto">
          <a:xfrm>
            <a:off x="6687685" y="1422328"/>
            <a:ext cx="4773168" cy="398068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7762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069848" y="484632"/>
            <a:ext cx="10058400" cy="1609344"/>
          </a:xfrm>
        </p:spPr>
        <p:txBody>
          <a:bodyPr>
            <a:normAutofit/>
          </a:bodyPr>
          <a:lstStyle/>
          <a:p>
            <a:r>
              <a:rPr lang="en-US"/>
              <a:t>Empathy-Do we care?</a:t>
            </a:r>
            <a:endParaRPr lang="en-US" dirty="0"/>
          </a:p>
        </p:txBody>
      </p:sp>
      <p:pic>
        <p:nvPicPr>
          <p:cNvPr id="1026" name="Picture 2" descr="Michael Scott"/>
          <p:cNvPicPr>
            <a:picLocks noChangeAspect="1" noChangeArrowheads="1"/>
          </p:cNvPicPr>
          <p:nvPr/>
        </p:nvPicPr>
        <p:blipFill rotWithShape="1">
          <a:blip r:embed="rId2">
            <a:extLst>
              <a:ext uri="{28A0092B-C50C-407E-A947-70E740481C1C}">
                <a14:useLocalDpi xmlns:a14="http://schemas.microsoft.com/office/drawing/2010/main" val="0"/>
              </a:ext>
            </a:extLst>
          </a:blip>
          <a:srcRect l="11356" r="8606"/>
          <a:stretch/>
        </p:blipFill>
        <p:spPr bwMode="auto">
          <a:xfrm>
            <a:off x="1063942" y="2193036"/>
            <a:ext cx="4773168" cy="3980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355079" y="2121408"/>
            <a:ext cx="5640185" cy="4050792"/>
          </a:xfrm>
        </p:spPr>
        <p:txBody>
          <a:bodyPr>
            <a:normAutofit/>
          </a:bodyPr>
          <a:lstStyle/>
          <a:p>
            <a:r>
              <a:rPr lang="en-US" dirty="0"/>
              <a:t>What does empathy look like in the classroom?</a:t>
            </a:r>
          </a:p>
          <a:p>
            <a:r>
              <a:rPr lang="en-US" dirty="0"/>
              <a:t>But we’ve been burnt before!</a:t>
            </a:r>
          </a:p>
          <a:p>
            <a:r>
              <a:rPr lang="en-US" dirty="0"/>
              <a:t>How can we empathize with a failing student? (Accountability vs. Mercy)</a:t>
            </a:r>
          </a:p>
          <a:p>
            <a:r>
              <a:rPr lang="en-US" dirty="0"/>
              <a:t>Seeing a loved one when dealing with a challenging </a:t>
            </a:r>
            <a:r>
              <a:rPr lang="en-US" dirty="0" smtClean="0"/>
              <a:t>student.</a:t>
            </a:r>
            <a:endParaRPr lang="en-US" dirty="0"/>
          </a:p>
        </p:txBody>
      </p:sp>
    </p:spTree>
    <p:extLst>
      <p:ext uri="{BB962C8B-B14F-4D97-AF65-F5344CB8AC3E}">
        <p14:creationId xmlns:p14="http://schemas.microsoft.com/office/powerpoint/2010/main" val="444787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CFBDEB95F1EB44B853703581E6B0AE" ma:contentTypeVersion="10" ma:contentTypeDescription="Create a new document." ma:contentTypeScope="" ma:versionID="84298e95764c477d5f3ce08bbd6f1e4b">
  <xsd:schema xmlns:xsd="http://www.w3.org/2001/XMLSchema" xmlns:xs="http://www.w3.org/2001/XMLSchema" xmlns:p="http://schemas.microsoft.com/office/2006/metadata/properties" xmlns:ns3="3ba36660-5a23-4e0f-933f-32a9e9a449f8" targetNamespace="http://schemas.microsoft.com/office/2006/metadata/properties" ma:root="true" ma:fieldsID="c5e079627ffd8fbb9222c48c9f586349" ns3:_="">
    <xsd:import namespace="3ba36660-5a23-4e0f-933f-32a9e9a449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36660-5a23-4e0f-933f-32a9e9a44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3ba36660-5a23-4e0f-933f-32a9e9a449f8" xsi:nil="true"/>
  </documentManagement>
</p:properties>
</file>

<file path=customXml/itemProps1.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2.xml><?xml version="1.0" encoding="utf-8"?>
<ds:datastoreItem xmlns:ds="http://schemas.openxmlformats.org/officeDocument/2006/customXml" ds:itemID="{F823A851-5A7A-4DE1-B118-EBCB06904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a36660-5a23-4e0f-933f-32a9e9a44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C94942-C689-461B-8649-1FD863C6BA2B}">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3ba36660-5a23-4e0f-933f-32a9e9a449f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Widescreen</PresentationFormat>
  <Paragraphs>78</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Rockwell</vt:lpstr>
      <vt:lpstr>Rockwell Condensed</vt:lpstr>
      <vt:lpstr>Rockwell Extra Bold</vt:lpstr>
      <vt:lpstr>Wingdings</vt:lpstr>
      <vt:lpstr>Wood Type</vt:lpstr>
      <vt:lpstr>The Servant Professor: Embracing a student-focused culture in higher ed  </vt:lpstr>
      <vt:lpstr>Why are we professors?</vt:lpstr>
      <vt:lpstr>A very brief history of servant leadership</vt:lpstr>
      <vt:lpstr>the servant leader construct as a basis for pedagogy (&amp; Andragogy)</vt:lpstr>
      <vt:lpstr>The value of a servant professor</vt:lpstr>
      <vt:lpstr>Which teacher or professor made the most positive impact on you?</vt:lpstr>
      <vt:lpstr>PowerPoint Presentation</vt:lpstr>
      <vt:lpstr>Are we Listening?</vt:lpstr>
      <vt:lpstr>Empathy-Do we care?</vt:lpstr>
      <vt:lpstr>Integrating Kouzes and Posner’s leadership model into the classroom  </vt:lpstr>
      <vt:lpstr>Do we practice what we (profess) Preach?</vt:lpstr>
      <vt:lpstr>Are we just teaching stuff or leading our students to something greater?</vt:lpstr>
      <vt:lpstr>transformational leadership</vt:lpstr>
      <vt:lpstr>How well do we know our students?</vt:lpstr>
      <vt:lpstr>What is the goal of the servant professor?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2019-12-14T13:53:27Z</dcterms:created>
  <dcterms:modified xsi:type="dcterms:W3CDTF">2020-02-17T20:30:39Z</dcterms:modified>
</cp:coreProperties>
</file>