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8"/>
  </p:notesMasterIdLst>
  <p:sldIdLst>
    <p:sldId id="289" r:id="rId2"/>
    <p:sldId id="298" r:id="rId3"/>
    <p:sldId id="297" r:id="rId4"/>
    <p:sldId id="262" r:id="rId5"/>
    <p:sldId id="263" r:id="rId6"/>
    <p:sldId id="275" r:id="rId7"/>
    <p:sldId id="276" r:id="rId8"/>
    <p:sldId id="291" r:id="rId9"/>
    <p:sldId id="290" r:id="rId10"/>
    <p:sldId id="292" r:id="rId11"/>
    <p:sldId id="271" r:id="rId12"/>
    <p:sldId id="282" r:id="rId13"/>
    <p:sldId id="283" r:id="rId14"/>
    <p:sldId id="286" r:id="rId15"/>
    <p:sldId id="287" r:id="rId16"/>
    <p:sldId id="293" r:id="rId17"/>
    <p:sldId id="294" r:id="rId18"/>
    <p:sldId id="295" r:id="rId19"/>
    <p:sldId id="296" r:id="rId20"/>
    <p:sldId id="278" r:id="rId21"/>
    <p:sldId id="279" r:id="rId22"/>
    <p:sldId id="281" r:id="rId23"/>
    <p:sldId id="284" r:id="rId24"/>
    <p:sldId id="288" r:id="rId25"/>
    <p:sldId id="272" r:id="rId26"/>
    <p:sldId id="26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D9E"/>
    <a:srgbClr val="F98866"/>
    <a:srgbClr val="89DA59"/>
    <a:srgbClr val="F65422"/>
    <a:srgbClr val="FF420E"/>
    <a:srgbClr val="FA4032"/>
    <a:srgbClr val="FA812F"/>
    <a:srgbClr val="F78B2D"/>
    <a:srgbClr val="B8D20B"/>
    <a:srgbClr val="9BC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30" d="100"/>
          <a:sy n="130" d="100"/>
        </p:scale>
        <p:origin x="1260" y="-21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EF8F70-049D-40C7-B103-0E8D88D2C328}" type="doc">
      <dgm:prSet loTypeId="urn:microsoft.com/office/officeart/2011/layout/HexagonRadial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AE6F073-C927-457B-B177-92AD881265C9}">
      <dgm:prSet phldrT="[Text]" custT="1"/>
      <dgm:spPr/>
      <dgm:t>
        <a:bodyPr/>
        <a:lstStyle/>
        <a:p>
          <a:r>
            <a:rPr lang="en-US" sz="3200" dirty="0" smtClean="0"/>
            <a:t>Create an Audience</a:t>
          </a:r>
          <a:endParaRPr lang="en-US" sz="3200" dirty="0"/>
        </a:p>
      </dgm:t>
    </dgm:pt>
    <dgm:pt modelId="{DDC6A708-FB65-4A91-9528-C55F99697DA9}" type="parTrans" cxnId="{5B041DE7-29A6-499F-BF63-FB186A31A1B4}">
      <dgm:prSet/>
      <dgm:spPr/>
      <dgm:t>
        <a:bodyPr/>
        <a:lstStyle/>
        <a:p>
          <a:endParaRPr lang="en-US"/>
        </a:p>
      </dgm:t>
    </dgm:pt>
    <dgm:pt modelId="{DE2BCAB6-760C-4AA7-B69E-08AF70C49936}" type="sibTrans" cxnId="{5B041DE7-29A6-499F-BF63-FB186A31A1B4}">
      <dgm:prSet/>
      <dgm:spPr/>
      <dgm:t>
        <a:bodyPr/>
        <a:lstStyle/>
        <a:p>
          <a:endParaRPr lang="en-US"/>
        </a:p>
      </dgm:t>
    </dgm:pt>
    <dgm:pt modelId="{A03246DC-0FBE-43DB-A936-0993A2230278}">
      <dgm:prSet phldrT="[Text]"/>
      <dgm:spPr/>
      <dgm:t>
        <a:bodyPr/>
        <a:lstStyle/>
        <a:p>
          <a:r>
            <a:rPr lang="en-US" dirty="0" smtClean="0"/>
            <a:t>Age </a:t>
          </a:r>
          <a:endParaRPr lang="en-US" dirty="0"/>
        </a:p>
      </dgm:t>
    </dgm:pt>
    <dgm:pt modelId="{EAA7E4E7-66A2-47BA-8EDD-52320E096B13}" type="parTrans" cxnId="{FFFBB287-7B03-48EC-BE76-D2608AFF12F0}">
      <dgm:prSet/>
      <dgm:spPr/>
      <dgm:t>
        <a:bodyPr/>
        <a:lstStyle/>
        <a:p>
          <a:endParaRPr lang="en-US"/>
        </a:p>
      </dgm:t>
    </dgm:pt>
    <dgm:pt modelId="{865A9D1D-AF82-4CB4-901A-7EB9E11EDF08}" type="sibTrans" cxnId="{FFFBB287-7B03-48EC-BE76-D2608AFF12F0}">
      <dgm:prSet/>
      <dgm:spPr/>
      <dgm:t>
        <a:bodyPr/>
        <a:lstStyle/>
        <a:p>
          <a:endParaRPr lang="en-US"/>
        </a:p>
      </dgm:t>
    </dgm:pt>
    <dgm:pt modelId="{9D4F5E2B-B47D-486A-85A9-EDB37B54A401}">
      <dgm:prSet phldrT="[Text]"/>
      <dgm:spPr/>
      <dgm:t>
        <a:bodyPr/>
        <a:lstStyle/>
        <a:p>
          <a:r>
            <a:rPr lang="en-US" dirty="0" smtClean="0"/>
            <a:t>Gender</a:t>
          </a:r>
          <a:endParaRPr lang="en-US" dirty="0"/>
        </a:p>
      </dgm:t>
    </dgm:pt>
    <dgm:pt modelId="{7168D9F2-821C-44F0-AC62-6D4B319C9E93}" type="parTrans" cxnId="{000164B3-91B1-4300-BCE8-C42AF5CEFD4A}">
      <dgm:prSet/>
      <dgm:spPr/>
      <dgm:t>
        <a:bodyPr/>
        <a:lstStyle/>
        <a:p>
          <a:endParaRPr lang="en-US"/>
        </a:p>
      </dgm:t>
    </dgm:pt>
    <dgm:pt modelId="{C7607F33-FBA0-4644-B591-82853CDAE019}" type="sibTrans" cxnId="{000164B3-91B1-4300-BCE8-C42AF5CEFD4A}">
      <dgm:prSet/>
      <dgm:spPr/>
      <dgm:t>
        <a:bodyPr/>
        <a:lstStyle/>
        <a:p>
          <a:endParaRPr lang="en-US"/>
        </a:p>
      </dgm:t>
    </dgm:pt>
    <dgm:pt modelId="{502C2DCA-9748-4E44-80AD-4C386F2C0E21}">
      <dgm:prSet phldrT="[Text]"/>
      <dgm:spPr/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A00491F6-DAD9-4153-9C6D-8F3C2D17FBD9}" type="parTrans" cxnId="{F9ABCED8-E3C5-42FA-BACF-8D8A7AD71901}">
      <dgm:prSet/>
      <dgm:spPr/>
      <dgm:t>
        <a:bodyPr/>
        <a:lstStyle/>
        <a:p>
          <a:endParaRPr lang="en-US"/>
        </a:p>
      </dgm:t>
    </dgm:pt>
    <dgm:pt modelId="{24795CC4-0335-4F8D-8B56-FF3B9DD9AA88}" type="sibTrans" cxnId="{F9ABCED8-E3C5-42FA-BACF-8D8A7AD71901}">
      <dgm:prSet/>
      <dgm:spPr/>
      <dgm:t>
        <a:bodyPr/>
        <a:lstStyle/>
        <a:p>
          <a:endParaRPr lang="en-US"/>
        </a:p>
      </dgm:t>
    </dgm:pt>
    <dgm:pt modelId="{C3184281-00D4-4E62-9C88-AD3A6213609D}">
      <dgm:prSet phldrT="[Text]"/>
      <dgm:spPr/>
      <dgm:t>
        <a:bodyPr/>
        <a:lstStyle/>
        <a:p>
          <a:r>
            <a:rPr lang="en-US" dirty="0" smtClean="0"/>
            <a:t>Ethnic Background</a:t>
          </a:r>
          <a:endParaRPr lang="en-US" dirty="0"/>
        </a:p>
      </dgm:t>
    </dgm:pt>
    <dgm:pt modelId="{A5A5907C-4F9D-48C7-9B5F-AC2D899D220B}" type="parTrans" cxnId="{387BE5C4-1DE7-4452-B315-93A2CC1535D0}">
      <dgm:prSet/>
      <dgm:spPr/>
      <dgm:t>
        <a:bodyPr/>
        <a:lstStyle/>
        <a:p>
          <a:endParaRPr lang="en-US"/>
        </a:p>
      </dgm:t>
    </dgm:pt>
    <dgm:pt modelId="{F985C336-CB11-4C2D-A097-4D13D8466A7E}" type="sibTrans" cxnId="{387BE5C4-1DE7-4452-B315-93A2CC1535D0}">
      <dgm:prSet/>
      <dgm:spPr/>
      <dgm:t>
        <a:bodyPr/>
        <a:lstStyle/>
        <a:p>
          <a:endParaRPr lang="en-US"/>
        </a:p>
      </dgm:t>
    </dgm:pt>
    <dgm:pt modelId="{6080F15E-2537-4C19-A0A6-F06A14A30A3E}">
      <dgm:prSet phldrT="[Text]"/>
      <dgm:spPr/>
      <dgm:t>
        <a:bodyPr/>
        <a:lstStyle/>
        <a:p>
          <a:r>
            <a:rPr lang="en-US" dirty="0" smtClean="0"/>
            <a:t>Socio-Econ</a:t>
          </a:r>
        </a:p>
        <a:p>
          <a:r>
            <a:rPr lang="en-US" dirty="0" smtClean="0"/>
            <a:t>Status</a:t>
          </a:r>
          <a:endParaRPr lang="en-US" dirty="0"/>
        </a:p>
      </dgm:t>
    </dgm:pt>
    <dgm:pt modelId="{EAE27BAC-B150-495E-8004-C7B629B9FF62}" type="parTrans" cxnId="{2C0CA5AE-807E-47B3-AB18-B7EBC69BECC2}">
      <dgm:prSet/>
      <dgm:spPr/>
      <dgm:t>
        <a:bodyPr/>
        <a:lstStyle/>
        <a:p>
          <a:endParaRPr lang="en-US"/>
        </a:p>
      </dgm:t>
    </dgm:pt>
    <dgm:pt modelId="{45AF04A2-1BC0-400C-8462-41703B7A95A0}" type="sibTrans" cxnId="{2C0CA5AE-807E-47B3-AB18-B7EBC69BECC2}">
      <dgm:prSet/>
      <dgm:spPr/>
      <dgm:t>
        <a:bodyPr/>
        <a:lstStyle/>
        <a:p>
          <a:endParaRPr lang="en-US"/>
        </a:p>
      </dgm:t>
    </dgm:pt>
    <dgm:pt modelId="{5CBDE1EC-F561-47A3-AA45-1227CBEF32DF}">
      <dgm:prSet phldrT="[Text]"/>
      <dgm:spPr/>
      <dgm:t>
        <a:bodyPr/>
        <a:lstStyle/>
        <a:p>
          <a:r>
            <a:rPr lang="en-US" dirty="0" smtClean="0"/>
            <a:t>Occupation</a:t>
          </a:r>
          <a:endParaRPr lang="en-US" dirty="0"/>
        </a:p>
      </dgm:t>
    </dgm:pt>
    <dgm:pt modelId="{B28B24A8-CFD9-4479-8B1D-B41D033F6C3A}" type="parTrans" cxnId="{7DD73F02-82F2-4ACB-93C8-D69997258F31}">
      <dgm:prSet/>
      <dgm:spPr/>
      <dgm:t>
        <a:bodyPr/>
        <a:lstStyle/>
        <a:p>
          <a:endParaRPr lang="en-US"/>
        </a:p>
      </dgm:t>
    </dgm:pt>
    <dgm:pt modelId="{01F85BA2-1A08-4F57-8A8E-830E9969F807}" type="sibTrans" cxnId="{7DD73F02-82F2-4ACB-93C8-D69997258F31}">
      <dgm:prSet/>
      <dgm:spPr/>
      <dgm:t>
        <a:bodyPr/>
        <a:lstStyle/>
        <a:p>
          <a:endParaRPr lang="en-US"/>
        </a:p>
      </dgm:t>
    </dgm:pt>
    <dgm:pt modelId="{753564D4-C568-4EDD-9EE3-D6527FF3B7DE}" type="pres">
      <dgm:prSet presAssocID="{48EF8F70-049D-40C7-B103-0E8D88D2C32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5B3D2C2-A30A-40BC-8C33-C20AEEF0D98F}" type="pres">
      <dgm:prSet presAssocID="{EAE6F073-C927-457B-B177-92AD881265C9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59605092-7DDD-4902-A650-E12FE7E17B3F}" type="pres">
      <dgm:prSet presAssocID="{A03246DC-0FBE-43DB-A936-0993A2230278}" presName="Accent1" presStyleCnt="0"/>
      <dgm:spPr/>
    </dgm:pt>
    <dgm:pt modelId="{B3B5BCEA-C3E8-4FA5-A819-62E93086982C}" type="pres">
      <dgm:prSet presAssocID="{A03246DC-0FBE-43DB-A936-0993A2230278}" presName="Accent" presStyleLbl="bgShp" presStyleIdx="0" presStyleCnt="6"/>
      <dgm:spPr/>
    </dgm:pt>
    <dgm:pt modelId="{1A22DB06-D530-47AA-AA60-E8305143D827}" type="pres">
      <dgm:prSet presAssocID="{A03246DC-0FBE-43DB-A936-0993A2230278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F3840-5803-476D-A5EA-D83A323338B6}" type="pres">
      <dgm:prSet presAssocID="{9D4F5E2B-B47D-486A-85A9-EDB37B54A401}" presName="Accent2" presStyleCnt="0"/>
      <dgm:spPr/>
    </dgm:pt>
    <dgm:pt modelId="{19A62450-981C-499E-9F34-D501FF42AEF4}" type="pres">
      <dgm:prSet presAssocID="{9D4F5E2B-B47D-486A-85A9-EDB37B54A401}" presName="Accent" presStyleLbl="bgShp" presStyleIdx="1" presStyleCnt="6"/>
      <dgm:spPr/>
    </dgm:pt>
    <dgm:pt modelId="{2201B1DF-DC02-4349-8B55-4F19D9F775F1}" type="pres">
      <dgm:prSet presAssocID="{9D4F5E2B-B47D-486A-85A9-EDB37B54A401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4BF43-44B6-49FA-9DF0-87368F30004E}" type="pres">
      <dgm:prSet presAssocID="{502C2DCA-9748-4E44-80AD-4C386F2C0E21}" presName="Accent3" presStyleCnt="0"/>
      <dgm:spPr/>
    </dgm:pt>
    <dgm:pt modelId="{CF351260-E661-42E3-9B16-A1FDDF71AD73}" type="pres">
      <dgm:prSet presAssocID="{502C2DCA-9748-4E44-80AD-4C386F2C0E21}" presName="Accent" presStyleLbl="bgShp" presStyleIdx="2" presStyleCnt="6"/>
      <dgm:spPr/>
    </dgm:pt>
    <dgm:pt modelId="{0602D730-C141-4AC5-9296-7C9B7C1B968A}" type="pres">
      <dgm:prSet presAssocID="{502C2DCA-9748-4E44-80AD-4C386F2C0E2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195E3-04EF-4DBE-B9A5-AE55FD9C1F27}" type="pres">
      <dgm:prSet presAssocID="{C3184281-00D4-4E62-9C88-AD3A6213609D}" presName="Accent4" presStyleCnt="0"/>
      <dgm:spPr/>
    </dgm:pt>
    <dgm:pt modelId="{79F82B05-CF62-43BE-9027-8BA144032FFE}" type="pres">
      <dgm:prSet presAssocID="{C3184281-00D4-4E62-9C88-AD3A6213609D}" presName="Accent" presStyleLbl="bgShp" presStyleIdx="3" presStyleCnt="6"/>
      <dgm:spPr/>
    </dgm:pt>
    <dgm:pt modelId="{38BB961C-9BB2-4B40-A9B1-8247F8C48701}" type="pres">
      <dgm:prSet presAssocID="{C3184281-00D4-4E62-9C88-AD3A6213609D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4EE74-B9CB-4758-A3A9-00DC4CD23773}" type="pres">
      <dgm:prSet presAssocID="{6080F15E-2537-4C19-A0A6-F06A14A30A3E}" presName="Accent5" presStyleCnt="0"/>
      <dgm:spPr/>
    </dgm:pt>
    <dgm:pt modelId="{6FA2C10A-CC61-46DD-BFB7-F2C8B62E2245}" type="pres">
      <dgm:prSet presAssocID="{6080F15E-2537-4C19-A0A6-F06A14A30A3E}" presName="Accent" presStyleLbl="bgShp" presStyleIdx="4" presStyleCnt="6"/>
      <dgm:spPr/>
    </dgm:pt>
    <dgm:pt modelId="{B26F43F0-D8B6-48AB-8F15-BE0011FB2DE6}" type="pres">
      <dgm:prSet presAssocID="{6080F15E-2537-4C19-A0A6-F06A14A30A3E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F916F-E287-4B34-A7A5-2EA4A25AAA05}" type="pres">
      <dgm:prSet presAssocID="{5CBDE1EC-F561-47A3-AA45-1227CBEF32DF}" presName="Accent6" presStyleCnt="0"/>
      <dgm:spPr/>
    </dgm:pt>
    <dgm:pt modelId="{58CC999D-12AE-4425-AA1B-CF66335E4024}" type="pres">
      <dgm:prSet presAssocID="{5CBDE1EC-F561-47A3-AA45-1227CBEF32DF}" presName="Accent" presStyleLbl="bgShp" presStyleIdx="5" presStyleCnt="6"/>
      <dgm:spPr/>
    </dgm:pt>
    <dgm:pt modelId="{5C06A87D-219E-483C-9A6B-BAAB158F6EE7}" type="pres">
      <dgm:prSet presAssocID="{5CBDE1EC-F561-47A3-AA45-1227CBEF32DF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E49B4F-1246-4B91-8C65-3AFCAEF825C0}" type="presOf" srcId="{EAE6F073-C927-457B-B177-92AD881265C9}" destId="{85B3D2C2-A30A-40BC-8C33-C20AEEF0D98F}" srcOrd="0" destOrd="0" presId="urn:microsoft.com/office/officeart/2011/layout/HexagonRadial"/>
    <dgm:cxn modelId="{9DA260E6-AA2A-4502-8CE7-3B9B5094F1D1}" type="presOf" srcId="{C3184281-00D4-4E62-9C88-AD3A6213609D}" destId="{38BB961C-9BB2-4B40-A9B1-8247F8C48701}" srcOrd="0" destOrd="0" presId="urn:microsoft.com/office/officeart/2011/layout/HexagonRadial"/>
    <dgm:cxn modelId="{7E646274-C686-47EA-ABFF-7ED8C5157270}" type="presOf" srcId="{502C2DCA-9748-4E44-80AD-4C386F2C0E21}" destId="{0602D730-C141-4AC5-9296-7C9B7C1B968A}" srcOrd="0" destOrd="0" presId="urn:microsoft.com/office/officeart/2011/layout/HexagonRadial"/>
    <dgm:cxn modelId="{2C0CA5AE-807E-47B3-AB18-B7EBC69BECC2}" srcId="{EAE6F073-C927-457B-B177-92AD881265C9}" destId="{6080F15E-2537-4C19-A0A6-F06A14A30A3E}" srcOrd="4" destOrd="0" parTransId="{EAE27BAC-B150-495E-8004-C7B629B9FF62}" sibTransId="{45AF04A2-1BC0-400C-8462-41703B7A95A0}"/>
    <dgm:cxn modelId="{A8412CE6-1CE4-46EE-A1DF-C9FC79E64F44}" type="presOf" srcId="{48EF8F70-049D-40C7-B103-0E8D88D2C328}" destId="{753564D4-C568-4EDD-9EE3-D6527FF3B7DE}" srcOrd="0" destOrd="0" presId="urn:microsoft.com/office/officeart/2011/layout/HexagonRadial"/>
    <dgm:cxn modelId="{FFFBB287-7B03-48EC-BE76-D2608AFF12F0}" srcId="{EAE6F073-C927-457B-B177-92AD881265C9}" destId="{A03246DC-0FBE-43DB-A936-0993A2230278}" srcOrd="0" destOrd="0" parTransId="{EAA7E4E7-66A2-47BA-8EDD-52320E096B13}" sibTransId="{865A9D1D-AF82-4CB4-901A-7EB9E11EDF08}"/>
    <dgm:cxn modelId="{F42F83A2-1963-4AD8-8E32-D3A0079FBFD5}" type="presOf" srcId="{6080F15E-2537-4C19-A0A6-F06A14A30A3E}" destId="{B26F43F0-D8B6-48AB-8F15-BE0011FB2DE6}" srcOrd="0" destOrd="0" presId="urn:microsoft.com/office/officeart/2011/layout/HexagonRadial"/>
    <dgm:cxn modelId="{F9ABCED8-E3C5-42FA-BACF-8D8A7AD71901}" srcId="{EAE6F073-C927-457B-B177-92AD881265C9}" destId="{502C2DCA-9748-4E44-80AD-4C386F2C0E21}" srcOrd="2" destOrd="0" parTransId="{A00491F6-DAD9-4153-9C6D-8F3C2D17FBD9}" sibTransId="{24795CC4-0335-4F8D-8B56-FF3B9DD9AA88}"/>
    <dgm:cxn modelId="{387BE5C4-1DE7-4452-B315-93A2CC1535D0}" srcId="{EAE6F073-C927-457B-B177-92AD881265C9}" destId="{C3184281-00D4-4E62-9C88-AD3A6213609D}" srcOrd="3" destOrd="0" parTransId="{A5A5907C-4F9D-48C7-9B5F-AC2D899D220B}" sibTransId="{F985C336-CB11-4C2D-A097-4D13D8466A7E}"/>
    <dgm:cxn modelId="{7DD73F02-82F2-4ACB-93C8-D69997258F31}" srcId="{EAE6F073-C927-457B-B177-92AD881265C9}" destId="{5CBDE1EC-F561-47A3-AA45-1227CBEF32DF}" srcOrd="5" destOrd="0" parTransId="{B28B24A8-CFD9-4479-8B1D-B41D033F6C3A}" sibTransId="{01F85BA2-1A08-4F57-8A8E-830E9969F807}"/>
    <dgm:cxn modelId="{A5C52B20-EF75-4E6B-8BD8-933DFBCC072D}" type="presOf" srcId="{5CBDE1EC-F561-47A3-AA45-1227CBEF32DF}" destId="{5C06A87D-219E-483C-9A6B-BAAB158F6EE7}" srcOrd="0" destOrd="0" presId="urn:microsoft.com/office/officeart/2011/layout/HexagonRadial"/>
    <dgm:cxn modelId="{B3E571DD-1A0A-40DE-AA75-715AEC7634E8}" type="presOf" srcId="{A03246DC-0FBE-43DB-A936-0993A2230278}" destId="{1A22DB06-D530-47AA-AA60-E8305143D827}" srcOrd="0" destOrd="0" presId="urn:microsoft.com/office/officeart/2011/layout/HexagonRadial"/>
    <dgm:cxn modelId="{5B041DE7-29A6-499F-BF63-FB186A31A1B4}" srcId="{48EF8F70-049D-40C7-B103-0E8D88D2C328}" destId="{EAE6F073-C927-457B-B177-92AD881265C9}" srcOrd="0" destOrd="0" parTransId="{DDC6A708-FB65-4A91-9528-C55F99697DA9}" sibTransId="{DE2BCAB6-760C-4AA7-B69E-08AF70C49936}"/>
    <dgm:cxn modelId="{000164B3-91B1-4300-BCE8-C42AF5CEFD4A}" srcId="{EAE6F073-C927-457B-B177-92AD881265C9}" destId="{9D4F5E2B-B47D-486A-85A9-EDB37B54A401}" srcOrd="1" destOrd="0" parTransId="{7168D9F2-821C-44F0-AC62-6D4B319C9E93}" sibTransId="{C7607F33-FBA0-4644-B591-82853CDAE019}"/>
    <dgm:cxn modelId="{C753FEB7-0610-4573-A88D-092B29A5D837}" type="presOf" srcId="{9D4F5E2B-B47D-486A-85A9-EDB37B54A401}" destId="{2201B1DF-DC02-4349-8B55-4F19D9F775F1}" srcOrd="0" destOrd="0" presId="urn:microsoft.com/office/officeart/2011/layout/HexagonRadial"/>
    <dgm:cxn modelId="{DDB4C7D5-D9E8-4956-AA3C-0CC77D2356AA}" type="presParOf" srcId="{753564D4-C568-4EDD-9EE3-D6527FF3B7DE}" destId="{85B3D2C2-A30A-40BC-8C33-C20AEEF0D98F}" srcOrd="0" destOrd="0" presId="urn:microsoft.com/office/officeart/2011/layout/HexagonRadial"/>
    <dgm:cxn modelId="{50694B1F-A20A-460B-A9E5-15CA3D6425BD}" type="presParOf" srcId="{753564D4-C568-4EDD-9EE3-D6527FF3B7DE}" destId="{59605092-7DDD-4902-A650-E12FE7E17B3F}" srcOrd="1" destOrd="0" presId="urn:microsoft.com/office/officeart/2011/layout/HexagonRadial"/>
    <dgm:cxn modelId="{B837ED14-430F-4D5A-AD83-DC8221C18263}" type="presParOf" srcId="{59605092-7DDD-4902-A650-E12FE7E17B3F}" destId="{B3B5BCEA-C3E8-4FA5-A819-62E93086982C}" srcOrd="0" destOrd="0" presId="urn:microsoft.com/office/officeart/2011/layout/HexagonRadial"/>
    <dgm:cxn modelId="{029F87D6-94AE-445A-AE08-2FEBD8400ADC}" type="presParOf" srcId="{753564D4-C568-4EDD-9EE3-D6527FF3B7DE}" destId="{1A22DB06-D530-47AA-AA60-E8305143D827}" srcOrd="2" destOrd="0" presId="urn:microsoft.com/office/officeart/2011/layout/HexagonRadial"/>
    <dgm:cxn modelId="{D3352E42-311F-4690-8A89-00467C697540}" type="presParOf" srcId="{753564D4-C568-4EDD-9EE3-D6527FF3B7DE}" destId="{5F5F3840-5803-476D-A5EA-D83A323338B6}" srcOrd="3" destOrd="0" presId="urn:microsoft.com/office/officeart/2011/layout/HexagonRadial"/>
    <dgm:cxn modelId="{654942C9-5436-4F1B-87C2-FAE5359D5F50}" type="presParOf" srcId="{5F5F3840-5803-476D-A5EA-D83A323338B6}" destId="{19A62450-981C-499E-9F34-D501FF42AEF4}" srcOrd="0" destOrd="0" presId="urn:microsoft.com/office/officeart/2011/layout/HexagonRadial"/>
    <dgm:cxn modelId="{1FD83CF9-2F15-4196-827D-793DC25F288D}" type="presParOf" srcId="{753564D4-C568-4EDD-9EE3-D6527FF3B7DE}" destId="{2201B1DF-DC02-4349-8B55-4F19D9F775F1}" srcOrd="4" destOrd="0" presId="urn:microsoft.com/office/officeart/2011/layout/HexagonRadial"/>
    <dgm:cxn modelId="{BD34860A-DC08-4C86-861B-DF0DF0A15227}" type="presParOf" srcId="{753564D4-C568-4EDD-9EE3-D6527FF3B7DE}" destId="{7184BF43-44B6-49FA-9DF0-87368F30004E}" srcOrd="5" destOrd="0" presId="urn:microsoft.com/office/officeart/2011/layout/HexagonRadial"/>
    <dgm:cxn modelId="{252F73AF-11DE-42DC-9330-97D411E34EB1}" type="presParOf" srcId="{7184BF43-44B6-49FA-9DF0-87368F30004E}" destId="{CF351260-E661-42E3-9B16-A1FDDF71AD73}" srcOrd="0" destOrd="0" presId="urn:microsoft.com/office/officeart/2011/layout/HexagonRadial"/>
    <dgm:cxn modelId="{E8E8E2E6-13C5-425D-B528-CCA33EF9B741}" type="presParOf" srcId="{753564D4-C568-4EDD-9EE3-D6527FF3B7DE}" destId="{0602D730-C141-4AC5-9296-7C9B7C1B968A}" srcOrd="6" destOrd="0" presId="urn:microsoft.com/office/officeart/2011/layout/HexagonRadial"/>
    <dgm:cxn modelId="{690D2A85-B24C-41C6-8963-DEF306C8DFEE}" type="presParOf" srcId="{753564D4-C568-4EDD-9EE3-D6527FF3B7DE}" destId="{AE4195E3-04EF-4DBE-B9A5-AE55FD9C1F27}" srcOrd="7" destOrd="0" presId="urn:microsoft.com/office/officeart/2011/layout/HexagonRadial"/>
    <dgm:cxn modelId="{884E76B4-DCB8-4951-9097-A968B9504F97}" type="presParOf" srcId="{AE4195E3-04EF-4DBE-B9A5-AE55FD9C1F27}" destId="{79F82B05-CF62-43BE-9027-8BA144032FFE}" srcOrd="0" destOrd="0" presId="urn:microsoft.com/office/officeart/2011/layout/HexagonRadial"/>
    <dgm:cxn modelId="{56411928-3A0B-4660-9F35-F4C2DCF4D74A}" type="presParOf" srcId="{753564D4-C568-4EDD-9EE3-D6527FF3B7DE}" destId="{38BB961C-9BB2-4B40-A9B1-8247F8C48701}" srcOrd="8" destOrd="0" presId="urn:microsoft.com/office/officeart/2011/layout/HexagonRadial"/>
    <dgm:cxn modelId="{22F53946-1F6A-4DD4-BF14-FDC6AACEA398}" type="presParOf" srcId="{753564D4-C568-4EDD-9EE3-D6527FF3B7DE}" destId="{5D64EE74-B9CB-4758-A3A9-00DC4CD23773}" srcOrd="9" destOrd="0" presId="urn:microsoft.com/office/officeart/2011/layout/HexagonRadial"/>
    <dgm:cxn modelId="{D938423C-AA77-40E3-9CB5-2B9F6E2740FA}" type="presParOf" srcId="{5D64EE74-B9CB-4758-A3A9-00DC4CD23773}" destId="{6FA2C10A-CC61-46DD-BFB7-F2C8B62E2245}" srcOrd="0" destOrd="0" presId="urn:microsoft.com/office/officeart/2011/layout/HexagonRadial"/>
    <dgm:cxn modelId="{059BA00A-89E7-4586-B10D-B25961E334A8}" type="presParOf" srcId="{753564D4-C568-4EDD-9EE3-D6527FF3B7DE}" destId="{B26F43F0-D8B6-48AB-8F15-BE0011FB2DE6}" srcOrd="10" destOrd="0" presId="urn:microsoft.com/office/officeart/2011/layout/HexagonRadial"/>
    <dgm:cxn modelId="{1DA39D6F-B18C-47DE-BC6C-B4BF4E505897}" type="presParOf" srcId="{753564D4-C568-4EDD-9EE3-D6527FF3B7DE}" destId="{18EF916F-E287-4B34-A7A5-2EA4A25AAA05}" srcOrd="11" destOrd="0" presId="urn:microsoft.com/office/officeart/2011/layout/HexagonRadial"/>
    <dgm:cxn modelId="{86DA5C74-CAD2-4B3E-A35C-E7B85F432D2F}" type="presParOf" srcId="{18EF916F-E287-4B34-A7A5-2EA4A25AAA05}" destId="{58CC999D-12AE-4425-AA1B-CF66335E4024}" srcOrd="0" destOrd="0" presId="urn:microsoft.com/office/officeart/2011/layout/HexagonRadial"/>
    <dgm:cxn modelId="{18ACD669-4335-4504-B700-CA8D4DB18960}" type="presParOf" srcId="{753564D4-C568-4EDD-9EE3-D6527FF3B7DE}" destId="{5C06A87D-219E-483C-9A6B-BAAB158F6EE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3D2C2-A30A-40BC-8C33-C20AEEF0D98F}">
      <dsp:nvSpPr>
        <dsp:cNvPr id="0" name=""/>
        <dsp:cNvSpPr/>
      </dsp:nvSpPr>
      <dsp:spPr>
        <a:xfrm>
          <a:off x="4191343" y="2124491"/>
          <a:ext cx="2700320" cy="233588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Create an Audience</a:t>
          </a:r>
          <a:endParaRPr lang="en-US" sz="3200" kern="1200" dirty="0"/>
        </a:p>
      </dsp:txBody>
      <dsp:txXfrm>
        <a:off x="4638824" y="2511580"/>
        <a:ext cx="1805358" cy="1561708"/>
      </dsp:txXfrm>
    </dsp:sp>
    <dsp:sp modelId="{19A62450-981C-499E-9F34-D501FF42AEF4}">
      <dsp:nvSpPr>
        <dsp:cNvPr id="0" name=""/>
        <dsp:cNvSpPr/>
      </dsp:nvSpPr>
      <dsp:spPr>
        <a:xfrm>
          <a:off x="5882263" y="1006927"/>
          <a:ext cx="1018822" cy="877850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22DB06-D530-47AA-AA60-E8305143D827}">
      <dsp:nvSpPr>
        <dsp:cNvPr id="0" name=""/>
        <dsp:cNvSpPr/>
      </dsp:nvSpPr>
      <dsp:spPr>
        <a:xfrm>
          <a:off x="4440082" y="0"/>
          <a:ext cx="2212893" cy="1914412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Age </a:t>
          </a:r>
          <a:endParaRPr lang="en-US" sz="2300" kern="1200" dirty="0"/>
        </a:p>
      </dsp:txBody>
      <dsp:txXfrm>
        <a:off x="4806806" y="317259"/>
        <a:ext cx="1479445" cy="1279894"/>
      </dsp:txXfrm>
    </dsp:sp>
    <dsp:sp modelId="{CF351260-E661-42E3-9B16-A1FDDF71AD73}">
      <dsp:nvSpPr>
        <dsp:cNvPr id="0" name=""/>
        <dsp:cNvSpPr/>
      </dsp:nvSpPr>
      <dsp:spPr>
        <a:xfrm>
          <a:off x="7071308" y="2648040"/>
          <a:ext cx="1018822" cy="877850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1B1DF-DC02-4349-8B55-4F19D9F775F1}">
      <dsp:nvSpPr>
        <dsp:cNvPr id="0" name=""/>
        <dsp:cNvSpPr/>
      </dsp:nvSpPr>
      <dsp:spPr>
        <a:xfrm>
          <a:off x="6469562" y="1177492"/>
          <a:ext cx="2212893" cy="1914412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Gender</a:t>
          </a:r>
          <a:endParaRPr lang="en-US" sz="2300" kern="1200" dirty="0"/>
        </a:p>
      </dsp:txBody>
      <dsp:txXfrm>
        <a:off x="6836286" y="1494751"/>
        <a:ext cx="1479445" cy="1279894"/>
      </dsp:txXfrm>
    </dsp:sp>
    <dsp:sp modelId="{79F82B05-CF62-43BE-9027-8BA144032FFE}">
      <dsp:nvSpPr>
        <dsp:cNvPr id="0" name=""/>
        <dsp:cNvSpPr/>
      </dsp:nvSpPr>
      <dsp:spPr>
        <a:xfrm>
          <a:off x="6245320" y="4500549"/>
          <a:ext cx="1018822" cy="877850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02D730-C141-4AC5-9296-7C9B7C1B968A}">
      <dsp:nvSpPr>
        <dsp:cNvPr id="0" name=""/>
        <dsp:cNvSpPr/>
      </dsp:nvSpPr>
      <dsp:spPr>
        <a:xfrm>
          <a:off x="6469562" y="3492304"/>
          <a:ext cx="2212893" cy="1914412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Education</a:t>
          </a:r>
          <a:endParaRPr lang="en-US" sz="2300" kern="1200" dirty="0"/>
        </a:p>
      </dsp:txBody>
      <dsp:txXfrm>
        <a:off x="6836286" y="3809563"/>
        <a:ext cx="1479445" cy="1279894"/>
      </dsp:txXfrm>
    </dsp:sp>
    <dsp:sp modelId="{6FA2C10A-CC61-46DD-BFB7-F2C8B62E2245}">
      <dsp:nvSpPr>
        <dsp:cNvPr id="0" name=""/>
        <dsp:cNvSpPr/>
      </dsp:nvSpPr>
      <dsp:spPr>
        <a:xfrm>
          <a:off x="4196368" y="4692846"/>
          <a:ext cx="1018822" cy="877850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B961C-9BB2-4B40-A9B1-8247F8C48701}">
      <dsp:nvSpPr>
        <dsp:cNvPr id="0" name=""/>
        <dsp:cNvSpPr/>
      </dsp:nvSpPr>
      <dsp:spPr>
        <a:xfrm>
          <a:off x="4440082" y="4671114"/>
          <a:ext cx="2212893" cy="1914412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Ethnic Background</a:t>
          </a:r>
          <a:endParaRPr lang="en-US" sz="2300" kern="1200" dirty="0"/>
        </a:p>
      </dsp:txBody>
      <dsp:txXfrm>
        <a:off x="4806806" y="4988373"/>
        <a:ext cx="1479445" cy="1279894"/>
      </dsp:txXfrm>
    </dsp:sp>
    <dsp:sp modelId="{58CC999D-12AE-4425-AA1B-CF66335E4024}">
      <dsp:nvSpPr>
        <dsp:cNvPr id="0" name=""/>
        <dsp:cNvSpPr/>
      </dsp:nvSpPr>
      <dsp:spPr>
        <a:xfrm>
          <a:off x="2987851" y="3052391"/>
          <a:ext cx="1018822" cy="877850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F43F0-D8B6-48AB-8F15-BE0011FB2DE6}">
      <dsp:nvSpPr>
        <dsp:cNvPr id="0" name=""/>
        <dsp:cNvSpPr/>
      </dsp:nvSpPr>
      <dsp:spPr>
        <a:xfrm>
          <a:off x="2401180" y="3493622"/>
          <a:ext cx="2212893" cy="1914412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Socio-Econ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Status</a:t>
          </a:r>
          <a:endParaRPr lang="en-US" sz="2300" kern="1200" dirty="0"/>
        </a:p>
      </dsp:txBody>
      <dsp:txXfrm>
        <a:off x="2767904" y="3810881"/>
        <a:ext cx="1479445" cy="1279894"/>
      </dsp:txXfrm>
    </dsp:sp>
    <dsp:sp modelId="{5C06A87D-219E-483C-9A6B-BAAB158F6EE7}">
      <dsp:nvSpPr>
        <dsp:cNvPr id="0" name=""/>
        <dsp:cNvSpPr/>
      </dsp:nvSpPr>
      <dsp:spPr>
        <a:xfrm>
          <a:off x="2401180" y="1174858"/>
          <a:ext cx="2212893" cy="1914412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Occupation</a:t>
          </a:r>
          <a:endParaRPr lang="en-US" sz="2300" kern="1200" dirty="0"/>
        </a:p>
      </dsp:txBody>
      <dsp:txXfrm>
        <a:off x="2767904" y="1492117"/>
        <a:ext cx="1479445" cy="1279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0D8A3-EB10-41DE-8F8C-321D326FBEC4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A1FCD-01DA-4181-8E9E-3D1976AD2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51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heducation.com/learning-science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heducation.com/learning-science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heducation.com/learning-science.html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08426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Research-based, data-informed praxis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A1FCD-01DA-4181-8E9E-3D1976AD2F74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50132" y="3935333"/>
            <a:ext cx="30344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3"/>
              </a:rPr>
              <a:t>https://www.mheducation.com/learning-science.html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33544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08426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Research-based, data-informed praxis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A1FCD-01DA-4181-8E9E-3D1976AD2F74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50132" y="3935333"/>
            <a:ext cx="30344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3"/>
              </a:rPr>
              <a:t>https://www.mheducation.com/learning-science.html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18971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08426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Research-based, data-informed praxis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A1FCD-01DA-4181-8E9E-3D1976AD2F74}" type="slidenum">
              <a:rPr lang="en-US" smtClean="0"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50132" y="3935333"/>
            <a:ext cx="30344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3"/>
              </a:rPr>
              <a:t>https://www.mheducation.com/learning-science.html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56155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B200-4490-4D1F-9365-6E23CE320074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981F-DFC6-4D42-B1D2-A18B14FF5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44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B200-4490-4D1F-9365-6E23CE320074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981F-DFC6-4D42-B1D2-A18B14FF5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9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B200-4490-4D1F-9365-6E23CE320074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981F-DFC6-4D42-B1D2-A18B14FF5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9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B200-4490-4D1F-9365-6E23CE320074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981F-DFC6-4D42-B1D2-A18B14FF5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6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B200-4490-4D1F-9365-6E23CE320074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981F-DFC6-4D42-B1D2-A18B14FF5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9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B200-4490-4D1F-9365-6E23CE320074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981F-DFC6-4D42-B1D2-A18B14FF5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9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B200-4490-4D1F-9365-6E23CE320074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981F-DFC6-4D42-B1D2-A18B14FF5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0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B200-4490-4D1F-9365-6E23CE320074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981F-DFC6-4D42-B1D2-A18B14FF5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5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B200-4490-4D1F-9365-6E23CE320074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981F-DFC6-4D42-B1D2-A18B14FF5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4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B200-4490-4D1F-9365-6E23CE320074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981F-DFC6-4D42-B1D2-A18B14FF5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1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B200-4490-4D1F-9365-6E23CE320074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981F-DFC6-4D42-B1D2-A18B14FF5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7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9B200-4490-4D1F-9365-6E23CE320074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7981F-DFC6-4D42-B1D2-A18B14FF5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9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BVV8pch1dM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5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76900" y="119777"/>
            <a:ext cx="6172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After creating a </a:t>
            </a:r>
            <a:r>
              <a:rPr lang="en-US" sz="6000" dirty="0" smtClean="0">
                <a:solidFill>
                  <a:srgbClr val="80BD9E"/>
                </a:solidFill>
              </a:rPr>
              <a:t>name plate</a:t>
            </a:r>
            <a:r>
              <a:rPr lang="en-US" sz="6000" dirty="0" smtClean="0">
                <a:solidFill>
                  <a:schemeClr val="bg1"/>
                </a:solidFill>
              </a:rPr>
              <a:t>, please share with a neighbor your earliest learning memory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folded name plate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806">
            <a:off x="435547" y="1691623"/>
            <a:ext cx="4837278" cy="2966965"/>
          </a:xfrm>
          <a:prstGeom prst="rect">
            <a:avLst/>
          </a:prstGeom>
          <a:noFill/>
          <a:ln>
            <a:solidFill>
              <a:srgbClr val="80BD9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57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BD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9473" y="173421"/>
            <a:ext cx="7441324" cy="369332"/>
          </a:xfrm>
          <a:prstGeom prst="rect">
            <a:avLst/>
          </a:prstGeom>
          <a:solidFill>
            <a:srgbClr val="F654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ELABORATION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0259" y="5031131"/>
            <a:ext cx="10950044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 how the ideas you’re learning </a:t>
            </a:r>
            <a:r>
              <a:rPr lang="en-US" sz="3600" dirty="0" smtClean="0">
                <a:solidFill>
                  <a:srgbClr val="F654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your own experiences and memories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54" y="1181061"/>
            <a:ext cx="10272922" cy="3701903"/>
          </a:xfrm>
          <a:prstGeom prst="rect">
            <a:avLst/>
          </a:prstGeom>
          <a:ln>
            <a:solidFill>
              <a:srgbClr val="F6542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</a:rPr>
              <a:t>Sumeracki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</a:rPr>
              <a:t>n.d.</a:t>
            </a:r>
            <a:r>
              <a:rPr lang="en-US" sz="1400" dirty="0" smtClean="0">
                <a:solidFill>
                  <a:schemeClr val="bg1"/>
                </a:solidFill>
              </a:rPr>
              <a:t>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5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88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blank pap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234" y="275164"/>
            <a:ext cx="9012987" cy="602067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51930" y="1667435"/>
            <a:ext cx="26894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Voice</a:t>
            </a:r>
          </a:p>
          <a:p>
            <a:r>
              <a:rPr lang="en-US" sz="4800" dirty="0" smtClean="0"/>
              <a:t>Purpose</a:t>
            </a:r>
          </a:p>
          <a:p>
            <a:r>
              <a:rPr lang="en-US" sz="4800" dirty="0" smtClean="0"/>
              <a:t>Style</a:t>
            </a:r>
          </a:p>
          <a:p>
            <a:r>
              <a:rPr lang="en-US" sz="4800" dirty="0" smtClean="0"/>
              <a:t>Audience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97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88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691" y="1422400"/>
            <a:ext cx="1148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Tell someone sitting close to you about a time you were part of an audience...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91" y="5569527"/>
            <a:ext cx="11490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Make that a part of your notes- you just </a:t>
            </a:r>
            <a:r>
              <a:rPr lang="en-US" sz="4000" b="1" dirty="0">
                <a:solidFill>
                  <a:schemeClr val="bg1"/>
                </a:solidFill>
              </a:rPr>
              <a:t>E</a:t>
            </a:r>
            <a:r>
              <a:rPr lang="en-US" sz="4000" b="1" dirty="0" smtClean="0">
                <a:solidFill>
                  <a:schemeClr val="bg1"/>
                </a:solidFill>
              </a:rPr>
              <a:t>laborated!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70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88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109" y="1754909"/>
            <a:ext cx="1148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Let’s flip it a bit…relay, to a different person, a time you were in front of an audience…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91" y="5569527"/>
            <a:ext cx="11490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Make that a part of your notes- you just Elaborated!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3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DA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216" y="1081232"/>
            <a:ext cx="1148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Tell someone sitting close to you about a time you remember doing something by “muscle memory”- using Gunn.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82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DA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691" y="757382"/>
            <a:ext cx="11480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Now think about your courses…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What’s one lesson in which you could have students </a:t>
            </a:r>
            <a:r>
              <a:rPr lang="en-US" sz="6000" dirty="0" smtClean="0">
                <a:solidFill>
                  <a:srgbClr val="F98866"/>
                </a:solidFill>
              </a:rPr>
              <a:t>CONNECT</a:t>
            </a:r>
            <a:r>
              <a:rPr lang="en-US" sz="6000" dirty="0" smtClean="0">
                <a:solidFill>
                  <a:srgbClr val="F65422"/>
                </a:solidFill>
              </a:rPr>
              <a:t> </a:t>
            </a:r>
            <a:r>
              <a:rPr lang="en-US" sz="6000" dirty="0" smtClean="0">
                <a:solidFill>
                  <a:schemeClr val="bg1"/>
                </a:solidFill>
              </a:rPr>
              <a:t>content/skill to something they’ve already experienced?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8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BD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4372" y="221740"/>
            <a:ext cx="7441324" cy="369332"/>
          </a:xfrm>
          <a:prstGeom prst="rect">
            <a:avLst/>
          </a:prstGeom>
          <a:solidFill>
            <a:srgbClr val="F654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CONCRETE EXAMPLES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0012" y="1182613"/>
            <a:ext cx="10950044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solidFill>
                  <a:srgbClr val="F654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examples your instructor has used and look in the course material for more examples.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8" y="2728218"/>
            <a:ext cx="8586788" cy="3703440"/>
          </a:xfrm>
          <a:prstGeom prst="rect">
            <a:avLst/>
          </a:prstGeom>
          <a:ln>
            <a:solidFill>
              <a:srgbClr val="F6542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</a:rPr>
              <a:t>Sumeracki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</a:rPr>
              <a:t>n.d.</a:t>
            </a:r>
            <a:r>
              <a:rPr lang="en-US" sz="1400" dirty="0" smtClean="0">
                <a:solidFill>
                  <a:schemeClr val="bg1"/>
                </a:solidFill>
              </a:rPr>
              <a:t>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14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BD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4372" y="221740"/>
            <a:ext cx="7441324" cy="369332"/>
          </a:xfrm>
          <a:prstGeom prst="rect">
            <a:avLst/>
          </a:prstGeom>
          <a:solidFill>
            <a:srgbClr val="F654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CONCRETE EXAMPLES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59460" y="1268332"/>
            <a:ext cx="3732226" cy="480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chemeClr val="bg1"/>
                </a:solidFill>
              </a:rPr>
              <a:t>Make the </a:t>
            </a:r>
            <a:r>
              <a:rPr lang="en-US" sz="3600" dirty="0" smtClean="0">
                <a:solidFill>
                  <a:srgbClr val="F65422"/>
                </a:solidFill>
              </a:rPr>
              <a:t>LINK</a:t>
            </a:r>
            <a:r>
              <a:rPr lang="en-US" sz="3600" dirty="0" smtClean="0">
                <a:solidFill>
                  <a:schemeClr val="bg1"/>
                </a:solidFill>
              </a:rPr>
              <a:t> between </a:t>
            </a:r>
            <a:r>
              <a:rPr lang="en-US" sz="3600" dirty="0">
                <a:solidFill>
                  <a:schemeClr val="bg1"/>
                </a:solidFill>
              </a:rPr>
              <a:t>the idea you are studying and each example, so that you understand how the example applies to the idea.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98" y="1079466"/>
            <a:ext cx="6100528" cy="5345146"/>
          </a:xfrm>
          <a:prstGeom prst="rect">
            <a:avLst/>
          </a:prstGeom>
          <a:ln>
            <a:solidFill>
              <a:srgbClr val="F65422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</a:rPr>
              <a:t>Sumeracki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</a:rPr>
              <a:t>n.d.</a:t>
            </a:r>
            <a:r>
              <a:rPr lang="en-US" sz="1400" dirty="0" smtClean="0">
                <a:solidFill>
                  <a:schemeClr val="bg1"/>
                </a:solidFill>
              </a:rPr>
              <a:t>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82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BD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4372" y="221740"/>
            <a:ext cx="7441324" cy="369332"/>
          </a:xfrm>
          <a:prstGeom prst="rect">
            <a:avLst/>
          </a:prstGeom>
          <a:solidFill>
            <a:srgbClr val="F654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CONCRETE EXAMPLES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04" y="1412080"/>
            <a:ext cx="6611108" cy="4510087"/>
          </a:xfrm>
          <a:prstGeom prst="rect">
            <a:avLst/>
          </a:prstGeom>
          <a:ln>
            <a:solidFill>
              <a:srgbClr val="F65422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866775" y="1720219"/>
            <a:ext cx="3301891" cy="364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chemeClr val="bg1"/>
                </a:solidFill>
              </a:rPr>
              <a:t>Share examples with friends, and </a:t>
            </a:r>
            <a:r>
              <a:rPr lang="en-US" sz="3600" dirty="0" smtClean="0">
                <a:solidFill>
                  <a:srgbClr val="F65422"/>
                </a:solidFill>
              </a:rPr>
              <a:t>EXPLAIN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them to each other for added benefits.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98442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</a:rPr>
              <a:t>Sumeracki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</a:rPr>
              <a:t>n.d.</a:t>
            </a:r>
            <a:r>
              <a:rPr lang="en-US" sz="1400" dirty="0" smtClean="0">
                <a:solidFill>
                  <a:schemeClr val="bg1"/>
                </a:solidFill>
              </a:rPr>
              <a:t>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6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BD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4372" y="221740"/>
            <a:ext cx="7441324" cy="369332"/>
          </a:xfrm>
          <a:prstGeom prst="rect">
            <a:avLst/>
          </a:prstGeom>
          <a:solidFill>
            <a:srgbClr val="F654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CONCRETE EXAMPLES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4" y="1300162"/>
            <a:ext cx="4907795" cy="4767263"/>
          </a:xfrm>
          <a:prstGeom prst="rect">
            <a:avLst/>
          </a:prstGeom>
          <a:ln>
            <a:solidFill>
              <a:srgbClr val="F65422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6010275" y="2400985"/>
            <a:ext cx="57435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Ultimately, </a:t>
            </a:r>
            <a:r>
              <a:rPr lang="en-US" sz="3600" dirty="0" smtClean="0">
                <a:solidFill>
                  <a:srgbClr val="F65422"/>
                </a:solidFill>
              </a:rPr>
              <a:t>CREATING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your own relevant examples will be the most helpful for learning.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68738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</a:rPr>
              <a:t>Sumeracki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</a:rPr>
              <a:t>n.d.</a:t>
            </a:r>
            <a:r>
              <a:rPr lang="en-US" sz="1400" dirty="0" smtClean="0">
                <a:solidFill>
                  <a:schemeClr val="bg1"/>
                </a:solidFill>
              </a:rPr>
              <a:t>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2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7821" y="247650"/>
            <a:ext cx="3867153" cy="3067050"/>
          </a:xfrm>
          <a:prstGeom prst="rect">
            <a:avLst/>
          </a:prstGeom>
          <a:solidFill>
            <a:srgbClr val="F65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47821" y="3629025"/>
            <a:ext cx="3867153" cy="3067050"/>
          </a:xfrm>
          <a:prstGeom prst="rect">
            <a:avLst/>
          </a:prstGeom>
          <a:solidFill>
            <a:srgbClr val="89D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19921" y="247650"/>
            <a:ext cx="3867153" cy="3067050"/>
          </a:xfrm>
          <a:prstGeom prst="rect">
            <a:avLst/>
          </a:prstGeom>
          <a:solidFill>
            <a:srgbClr val="80B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19921" y="3629025"/>
            <a:ext cx="3867153" cy="3067050"/>
          </a:xfrm>
          <a:prstGeom prst="rect">
            <a:avLst/>
          </a:prstGeom>
          <a:solidFill>
            <a:srgbClr val="F98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31191" y="1458008"/>
            <a:ext cx="3228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Framing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39008" y="1458009"/>
            <a:ext cx="3228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Content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66909" y="4686210"/>
            <a:ext cx="3228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Application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39008" y="4686209"/>
            <a:ext cx="3228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Examples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1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88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blank pap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422" y="275164"/>
            <a:ext cx="9012987" cy="602067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51930" y="1667435"/>
            <a:ext cx="26894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Voice</a:t>
            </a:r>
          </a:p>
          <a:p>
            <a:r>
              <a:rPr lang="en-US" sz="4800" dirty="0" smtClean="0"/>
              <a:t>Purpose</a:t>
            </a:r>
          </a:p>
          <a:p>
            <a:r>
              <a:rPr lang="en-US" sz="4800" dirty="0" smtClean="0"/>
              <a:t>Style</a:t>
            </a:r>
          </a:p>
          <a:p>
            <a:r>
              <a:rPr lang="en-US" sz="4800" dirty="0" smtClean="0"/>
              <a:t>Audience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895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88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udience 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3" y="248315"/>
            <a:ext cx="5265073" cy="351323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udience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693" y="2818015"/>
            <a:ext cx="6299052" cy="393165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6733" y="4060267"/>
            <a:ext cx="4641228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WHO IS YOUR AUDIENCE?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1032" name="Picture 8" descr="Image result for audience MARI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694" y="-61172"/>
            <a:ext cx="5698374" cy="320750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43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88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31713077"/>
              </p:ext>
            </p:extLst>
          </p:nvPr>
        </p:nvGraphicFramePr>
        <p:xfrm>
          <a:off x="979055" y="120073"/>
          <a:ext cx="11083636" cy="6585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8546" y="1520010"/>
            <a:ext cx="27616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Make that a part of your notes- you just created a Concrete Example!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2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DA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471" y="1475508"/>
            <a:ext cx="109912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Jot down an example of something you do that you suspect is the work of Drew.</a:t>
            </a:r>
          </a:p>
          <a:p>
            <a:pPr algn="ctr"/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2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DA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927" y="1200727"/>
            <a:ext cx="1148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Now think about your courses…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What’s one lesson in which you could have students </a:t>
            </a:r>
            <a:r>
              <a:rPr lang="en-US" sz="6000" dirty="0" smtClean="0">
                <a:solidFill>
                  <a:srgbClr val="F98866"/>
                </a:solidFill>
              </a:rPr>
              <a:t>CREATE</a:t>
            </a:r>
            <a:r>
              <a:rPr lang="en-US" sz="6000" dirty="0" smtClean="0">
                <a:solidFill>
                  <a:schemeClr val="bg1"/>
                </a:solidFill>
              </a:rPr>
              <a:t> a specific, concrete example?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9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5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</a:rPr>
              <a:t>Sumeracki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</a:rPr>
              <a:t>n.d.</a:t>
            </a:r>
            <a:r>
              <a:rPr lang="en-US" sz="1400" dirty="0" smtClean="0">
                <a:solidFill>
                  <a:schemeClr val="bg1"/>
                </a:solidFill>
              </a:rPr>
              <a:t>)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450" y="449925"/>
            <a:ext cx="4864825" cy="4262451"/>
          </a:xfrm>
          <a:prstGeom prst="rect">
            <a:avLst/>
          </a:prstGeom>
          <a:ln>
            <a:solidFill>
              <a:srgbClr val="80BD9E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941275" y="5019675"/>
            <a:ext cx="4276725" cy="646331"/>
          </a:xfrm>
          <a:prstGeom prst="rect">
            <a:avLst/>
          </a:prstGeom>
          <a:solidFill>
            <a:srgbClr val="80BD9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CONCRETE EXAMPLES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59" y="1935825"/>
            <a:ext cx="4834141" cy="42624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3766" y="1009650"/>
            <a:ext cx="4276725" cy="646331"/>
          </a:xfrm>
          <a:prstGeom prst="rect">
            <a:avLst/>
          </a:prstGeom>
          <a:solidFill>
            <a:srgbClr val="80BD9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ELABORATION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8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5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849" y="371301"/>
            <a:ext cx="11495314" cy="5747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References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5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Fraefel</a:t>
            </a:r>
            <a:r>
              <a:rPr lang="en-US" sz="15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U. (2014, November). </a:t>
            </a:r>
            <a:r>
              <a:rPr lang="en-US" sz="1500" i="1" dirty="0" smtClean="0">
                <a:solidFill>
                  <a:schemeClr val="bg1"/>
                </a:solidFill>
              </a:rPr>
              <a:t>Professionalization of pre-service teachers through university-school partnerships.</a:t>
            </a:r>
            <a:r>
              <a:rPr lang="en-US" sz="1500" dirty="0" smtClean="0">
                <a:solidFill>
                  <a:schemeClr val="bg1"/>
                </a:solidFill>
              </a:rPr>
              <a:t> Paper presented at WERA Focal Meeting, at Edinburgh. doi:10.13140/RG.2.1.1979.5925</a:t>
            </a:r>
            <a:endParaRPr lang="en-US" sz="1500" i="1" dirty="0" smtClean="0">
              <a:solidFill>
                <a:schemeClr val="bg1"/>
              </a:solidFill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5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Geerlings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L., &amp; James Cook University. College of Arts, Society and Education. (2015). </a:t>
            </a:r>
            <a:r>
              <a:rPr lang="en-US" sz="15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Cultural negotiations in transnational </a:t>
            </a:r>
            <a:r>
              <a:rPr lang="en-US" sz="15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knowledge: </a:t>
            </a:r>
            <a:r>
              <a:rPr lang="en-US" sz="15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Cases of clinical psychology from the M</a:t>
            </a:r>
            <a:r>
              <a:rPr lang="en-US" sz="15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alay </a:t>
            </a:r>
            <a:r>
              <a:rPr lang="en-US" sz="15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archipelago and beyond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(Unpublished doctoral dissertation). James Cook University. 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5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Hamzelou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 (2017). 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autopilot mode is real - now we know how the brain does it. </a:t>
            </a:r>
            <a:r>
              <a:rPr lang="en-US" sz="1500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NewScientist</a:t>
            </a:r>
            <a:r>
              <a:rPr lang="en-US" sz="15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(issue 3149). Retrieved from https://www.newscientist.com/article/2151137-your-autopilot-mode-is-real-now-we-know-how-the-brain-does-it/ </a:t>
            </a:r>
            <a:endParaRPr lang="en-US" sz="15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500" dirty="0" err="1">
                <a:solidFill>
                  <a:schemeClr val="bg1"/>
                </a:solidFill>
              </a:rPr>
              <a:t>Immordino</a:t>
            </a:r>
            <a:r>
              <a:rPr lang="en-US" sz="1500" dirty="0">
                <a:solidFill>
                  <a:schemeClr val="bg1"/>
                </a:solidFill>
              </a:rPr>
              <a:t>-Yang, M. (2016). </a:t>
            </a:r>
            <a:r>
              <a:rPr lang="en-US" sz="1500" i="1" dirty="0">
                <a:solidFill>
                  <a:schemeClr val="bg1"/>
                </a:solidFill>
              </a:rPr>
              <a:t>Emotions, learning, and the brain : Exploring the educational implications of affective neuroscience</a:t>
            </a:r>
            <a:r>
              <a:rPr lang="en-US" sz="1500" dirty="0">
                <a:solidFill>
                  <a:schemeClr val="bg1"/>
                </a:solidFill>
              </a:rPr>
              <a:t> (First ed., The </a:t>
            </a:r>
            <a:r>
              <a:rPr lang="en-US" sz="1500" dirty="0" err="1">
                <a:solidFill>
                  <a:schemeClr val="bg1"/>
                </a:solidFill>
              </a:rPr>
              <a:t>norton</a:t>
            </a:r>
            <a:r>
              <a:rPr lang="en-US" sz="1500" dirty="0">
                <a:solidFill>
                  <a:schemeClr val="bg1"/>
                </a:solidFill>
              </a:rPr>
              <a:t> series on the social neuroscience of education). New York: W.W. Norton &amp; Company.</a:t>
            </a:r>
            <a:endParaRPr lang="en-US" sz="1500" dirty="0" smtClean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5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Kahneman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D. (2011). </a:t>
            </a:r>
            <a:r>
              <a:rPr lang="en-US" sz="15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Thinking, fast and slow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(1st ed.). New York: Farrar, Straus and Giroux.</a:t>
            </a:r>
            <a:endParaRPr lang="en-US" sz="15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McGraw-Hill. (2019). Learning Science. Retrieved from https://www.mheducation.com/learning-science.html ls pic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Muller, D. (2017, March 2). </a:t>
            </a:r>
            <a:r>
              <a:rPr lang="en-US" sz="15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science of thinking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[Video File]. Retrieved from 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https://www.youtube.com/watch?v=UBVV8pch1dM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en-US" sz="1500" dirty="0">
                <a:solidFill>
                  <a:schemeClr val="bg1"/>
                </a:solidFill>
              </a:rPr>
              <a:t>National Academies of Sciences, Engineering, and Medicine. (2018). </a:t>
            </a:r>
            <a:r>
              <a:rPr lang="en-US" sz="1500" i="1" dirty="0">
                <a:solidFill>
                  <a:schemeClr val="bg1"/>
                </a:solidFill>
              </a:rPr>
              <a:t>How People Learn II: Learners, Contexts, and Cultures</a:t>
            </a:r>
            <a:r>
              <a:rPr lang="en-US" sz="1500" dirty="0">
                <a:solidFill>
                  <a:schemeClr val="bg1"/>
                </a:solidFill>
              </a:rPr>
              <a:t>. Washington, DC: The National Academies Press. https://doi.org/10.17226/24783.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5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Sawyer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R. K. (2006). </a:t>
            </a:r>
            <a:r>
              <a:rPr lang="en-US" sz="15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Cambridge Handbook of the Learning Sciences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Cambridge: Cambridge University Press. Retrieved from http://search.ebscohost.com.tuproxy.palni.edu/login.aspx?direct=true&amp;db=nlebk&amp;AN=167882&amp;site=ehost-live&amp;scope=site</a:t>
            </a:r>
            <a:endParaRPr lang="en-US" sz="15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5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Sumeracki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 (</a:t>
            </a:r>
            <a:r>
              <a:rPr lang="en-US" sz="15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n.d.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en-US" sz="15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Learning Scientists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Retrieved from 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https://www.learningscientists.org/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5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Weinstein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Y., </a:t>
            </a:r>
            <a:r>
              <a:rPr lang="en-US" sz="15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Sumeracki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M., &amp; </a:t>
            </a:r>
            <a:r>
              <a:rPr lang="en-US" sz="15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Caviglioli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O. (2018). </a:t>
            </a:r>
            <a:r>
              <a:rPr lang="en-US" sz="15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Understanding how we learn: A visual guide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Milton: Routledge</a:t>
            </a:r>
            <a:r>
              <a:rPr lang="en-US" sz="15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4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5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72"/>
          <a:stretch/>
        </p:blipFill>
        <p:spPr>
          <a:xfrm>
            <a:off x="171450" y="523875"/>
            <a:ext cx="3714750" cy="3162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02"/>
          <a:stretch/>
        </p:blipFill>
        <p:spPr>
          <a:xfrm>
            <a:off x="4373327" y="1752600"/>
            <a:ext cx="3664421" cy="3162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" t="-3341" r="-1193" b="17183"/>
          <a:stretch/>
        </p:blipFill>
        <p:spPr>
          <a:xfrm>
            <a:off x="8524875" y="3333750"/>
            <a:ext cx="39909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BD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miro.medium.com/max/600/1*EipmBlOGMEGg_gg8JyPwBg.jp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" t="15188" r="7929"/>
          <a:stretch/>
        </p:blipFill>
        <p:spPr bwMode="auto">
          <a:xfrm>
            <a:off x="339634" y="296875"/>
            <a:ext cx="5982790" cy="60481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453449" y="2816947"/>
            <a:ext cx="36445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</a:rPr>
              <a:t>Research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</a:rPr>
              <a:t>Data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</a:rPr>
              <a:t>Practice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32519" y="445956"/>
            <a:ext cx="54863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INTER-DISCIPLINARY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6430" y="6344977"/>
            <a:ext cx="38186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Learning </a:t>
            </a:r>
            <a:r>
              <a:rPr lang="en-US" sz="1400" dirty="0">
                <a:solidFill>
                  <a:schemeClr val="bg1"/>
                </a:solidFill>
              </a:rPr>
              <a:t>s</a:t>
            </a:r>
            <a:r>
              <a:rPr lang="en-US" sz="1400" dirty="0" smtClean="0">
                <a:solidFill>
                  <a:schemeClr val="bg1"/>
                </a:solidFill>
              </a:rPr>
              <a:t>cience disciplines (McGraw-Hill, 2019)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3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BD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BVV8pch1d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42897" y="166398"/>
            <a:ext cx="10943772" cy="615587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22960" y="6383656"/>
            <a:ext cx="5577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Figure 4: Learning science video (Muller, 2017, March 2)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7658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DA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3693" y="522760"/>
            <a:ext cx="5311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System 1 Thinking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877" y="2093702"/>
            <a:ext cx="3695700" cy="2886075"/>
          </a:xfrm>
          <a:prstGeom prst="rect">
            <a:avLst/>
          </a:prstGeom>
          <a:ln>
            <a:solidFill>
              <a:srgbClr val="F98866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118397" y="1932789"/>
            <a:ext cx="4130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Fast 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Automatic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Emotional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Unconscious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DA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0727" y="548640"/>
            <a:ext cx="5311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System 2 Thinking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93899" y="1959247"/>
            <a:ext cx="3017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Slow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Effortful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Logical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Conscious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902" y="1959247"/>
            <a:ext cx="2819400" cy="3371850"/>
          </a:xfrm>
          <a:prstGeom prst="rect">
            <a:avLst/>
          </a:prstGeom>
          <a:ln>
            <a:solidFill>
              <a:srgbClr val="F98866"/>
            </a:solidFill>
          </a:ln>
        </p:spPr>
      </p:pic>
    </p:spTree>
    <p:extLst>
      <p:ext uri="{BB962C8B-B14F-4D97-AF65-F5344CB8AC3E}">
        <p14:creationId xmlns:p14="http://schemas.microsoft.com/office/powerpoint/2010/main" val="163656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BD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9473" y="173421"/>
            <a:ext cx="7441324" cy="369332"/>
          </a:xfrm>
          <a:prstGeom prst="rect">
            <a:avLst/>
          </a:prstGeom>
          <a:solidFill>
            <a:srgbClr val="F654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ELABORATION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231" y="1254058"/>
            <a:ext cx="11177751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yourself questions while you are studying about how things work and why, and then </a:t>
            </a:r>
            <a:r>
              <a:rPr lang="en-US" sz="3600" dirty="0">
                <a:solidFill>
                  <a:srgbClr val="F654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class materials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138" y="2862809"/>
            <a:ext cx="8643938" cy="3518941"/>
          </a:xfrm>
          <a:prstGeom prst="rect">
            <a:avLst/>
          </a:prstGeom>
          <a:ln>
            <a:solidFill>
              <a:srgbClr val="F6542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</a:rPr>
              <a:t>Sumeracki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</a:rPr>
              <a:t>n.d.</a:t>
            </a:r>
            <a:r>
              <a:rPr lang="en-US" sz="1400" dirty="0" smtClean="0">
                <a:solidFill>
                  <a:schemeClr val="bg1"/>
                </a:solidFill>
              </a:rPr>
              <a:t>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BD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9473" y="173421"/>
            <a:ext cx="7441324" cy="369332"/>
          </a:xfrm>
          <a:prstGeom prst="rect">
            <a:avLst/>
          </a:prstGeom>
          <a:solidFill>
            <a:srgbClr val="F654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ELABORATION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3724" y="1856432"/>
            <a:ext cx="3216165" cy="3132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solidFill>
                  <a:srgbClr val="F654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ideas by thinking of ways they are similar and different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50" y="1243517"/>
            <a:ext cx="7172382" cy="4700083"/>
          </a:xfrm>
          <a:prstGeom prst="rect">
            <a:avLst/>
          </a:prstGeom>
          <a:ln>
            <a:solidFill>
              <a:srgbClr val="F6542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</a:rPr>
              <a:t>Sumeracki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</a:rPr>
              <a:t>n.d.</a:t>
            </a:r>
            <a:r>
              <a:rPr lang="en-US" sz="1400" dirty="0" smtClean="0">
                <a:solidFill>
                  <a:schemeClr val="bg1"/>
                </a:solidFill>
              </a:rPr>
              <a:t>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2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</TotalTime>
  <Words>771</Words>
  <Application>Microsoft Office PowerPoint</Application>
  <PresentationFormat>Widescreen</PresentationFormat>
  <Paragraphs>96</Paragraphs>
  <Slides>26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Trine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Blank, Michelle</dc:creator>
  <cp:lastModifiedBy>Blank, Michelle</cp:lastModifiedBy>
  <cp:revision>63</cp:revision>
  <dcterms:created xsi:type="dcterms:W3CDTF">2019-11-16T19:19:01Z</dcterms:created>
  <dcterms:modified xsi:type="dcterms:W3CDTF">2020-02-19T13:47:35Z</dcterms:modified>
</cp:coreProperties>
</file>