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 id="2147483706" r:id="rId3"/>
  </p:sldMasterIdLst>
  <p:sldIdLst>
    <p:sldId id="256" r:id="rId4"/>
    <p:sldId id="257" r:id="rId5"/>
    <p:sldId id="259" r:id="rId6"/>
    <p:sldId id="258" r:id="rId7"/>
    <p:sldId id="264" r:id="rId8"/>
    <p:sldId id="292" r:id="rId9"/>
    <p:sldId id="265" r:id="rId10"/>
    <p:sldId id="267" r:id="rId11"/>
    <p:sldId id="268" r:id="rId12"/>
    <p:sldId id="293" r:id="rId13"/>
    <p:sldId id="314" r:id="rId14"/>
    <p:sldId id="315" r:id="rId15"/>
    <p:sldId id="316" r:id="rId16"/>
    <p:sldId id="302" r:id="rId17"/>
    <p:sldId id="303" r:id="rId18"/>
    <p:sldId id="269" r:id="rId19"/>
    <p:sldId id="280" r:id="rId20"/>
    <p:sldId id="281" r:id="rId21"/>
    <p:sldId id="313" r:id="rId22"/>
    <p:sldId id="270" r:id="rId23"/>
    <p:sldId id="271" r:id="rId24"/>
    <p:sldId id="272" r:id="rId25"/>
    <p:sldId id="282" r:id="rId26"/>
    <p:sldId id="283" r:id="rId27"/>
    <p:sldId id="274" r:id="rId28"/>
    <p:sldId id="273" r:id="rId29"/>
    <p:sldId id="304" r:id="rId30"/>
    <p:sldId id="305" r:id="rId31"/>
    <p:sldId id="275" r:id="rId32"/>
    <p:sldId id="260" r:id="rId33"/>
    <p:sldId id="284" r:id="rId34"/>
    <p:sldId id="261" r:id="rId35"/>
    <p:sldId id="263" r:id="rId36"/>
    <p:sldId id="312" r:id="rId37"/>
    <p:sldId id="306" r:id="rId38"/>
    <p:sldId id="307" r:id="rId39"/>
    <p:sldId id="276" r:id="rId40"/>
    <p:sldId id="285" r:id="rId41"/>
    <p:sldId id="286" r:id="rId42"/>
    <p:sldId id="294" r:id="rId43"/>
    <p:sldId id="300" r:id="rId44"/>
    <p:sldId id="310" r:id="rId45"/>
    <p:sldId id="295" r:id="rId46"/>
    <p:sldId id="296" r:id="rId47"/>
    <p:sldId id="297" r:id="rId48"/>
    <p:sldId id="301" r:id="rId49"/>
    <p:sldId id="277" r:id="rId50"/>
    <p:sldId id="287" r:id="rId51"/>
    <p:sldId id="291" r:id="rId52"/>
    <p:sldId id="288" r:id="rId53"/>
    <p:sldId id="289" r:id="rId54"/>
    <p:sldId id="290" r:id="rId55"/>
    <p:sldId id="279" r:id="rId56"/>
    <p:sldId id="298" r:id="rId57"/>
    <p:sldId id="299" r:id="rId58"/>
    <p:sldId id="308" r:id="rId59"/>
    <p:sldId id="309" r:id="rId60"/>
    <p:sldId id="266" r:id="rId61"/>
    <p:sldId id="278"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249" autoAdjust="0"/>
  </p:normalViewPr>
  <p:slideViewPr>
    <p:cSldViewPr snapToGrid="0">
      <p:cViewPr varScale="1">
        <p:scale>
          <a:sx n="93" d="100"/>
          <a:sy n="93" d="100"/>
        </p:scale>
        <p:origin x="78" y="462"/>
      </p:cViewPr>
      <p:guideLst/>
    </p:cSldViewPr>
  </p:slid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93986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97651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92126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93703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990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2291832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672377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1730702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756320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430766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72814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138897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2F6F5D-6AA4-4D4C-A1B6-EC0BCBFD2902}"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641398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2F6F5D-6AA4-4D4C-A1B6-EC0BCBFD2902}"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1725214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2F6F5D-6AA4-4D4C-A1B6-EC0BCBFD2902}"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2802984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F6F5D-6AA4-4D4C-A1B6-EC0BCBFD2902}"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230779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F6F5D-6AA4-4D4C-A1B6-EC0BCBFD2902}"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874863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2F6F5D-6AA4-4D4C-A1B6-EC0BCBFD2902}"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2285289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1660055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7051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432271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06710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724400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2455347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275057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769726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2359438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489865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035589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2F6F5D-6AA4-4D4C-A1B6-EC0BCBFD2902}"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1857817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2F6F5D-6AA4-4D4C-A1B6-EC0BCBFD2902}"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1600547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2F6F5D-6AA4-4D4C-A1B6-EC0BCBFD2902}"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249167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F6F5D-6AA4-4D4C-A1B6-EC0BCBFD2902}"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54895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2F6F5D-6AA4-4D4C-A1B6-EC0BCBFD2902}"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439664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F6F5D-6AA4-4D4C-A1B6-EC0BCBFD2902}"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4150111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6B02F-6E9C-4C0F-9819-D7F0E5CE80EE}" type="slidenum">
              <a:rPr lang="en-US" smtClean="0"/>
              <a:t>‹#›</a:t>
            </a:fld>
            <a:endParaRPr lang="en-US"/>
          </a:p>
        </p:txBody>
      </p:sp>
      <p:sp>
        <p:nvSpPr>
          <p:cNvPr id="5" name="Date Placeholder 4"/>
          <p:cNvSpPr>
            <a:spLocks noGrp="1"/>
          </p:cNvSpPr>
          <p:nvPr>
            <p:ph type="dt" sz="half" idx="10"/>
          </p:nvPr>
        </p:nvSpPr>
        <p:spPr/>
        <p:txBody>
          <a:bodyPr/>
          <a:lstStyle/>
          <a:p>
            <a:fld id="{E82F6F5D-6AA4-4D4C-A1B6-EC0BCBFD2902}" type="datetimeFigureOut">
              <a:rPr lang="en-US" smtClean="0"/>
              <a:t>2/4/2020</a:t>
            </a:fld>
            <a:endParaRPr lang="en-US"/>
          </a:p>
        </p:txBody>
      </p:sp>
    </p:spTree>
    <p:extLst>
      <p:ext uri="{BB962C8B-B14F-4D97-AF65-F5344CB8AC3E}">
        <p14:creationId xmlns:p14="http://schemas.microsoft.com/office/powerpoint/2010/main" val="42383040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1181957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3895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2200224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41338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7716602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23934284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F6F5D-6AA4-4D4C-A1B6-EC0BCBFD290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421676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2F6F5D-6AA4-4D4C-A1B6-EC0BCBFD2902}"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144190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2F6F5D-6AA4-4D4C-A1B6-EC0BCBFD2902}"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55010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F6F5D-6AA4-4D4C-A1B6-EC0BCBFD2902}"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345503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F6F5D-6AA4-4D4C-A1B6-EC0BCBFD2902}"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122497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2F6F5D-6AA4-4D4C-A1B6-EC0BCBFD2902}"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6B02F-6E9C-4C0F-9819-D7F0E5CE80EE}" type="slidenum">
              <a:rPr lang="en-US" smtClean="0"/>
              <a:t>‹#›</a:t>
            </a:fld>
            <a:endParaRPr lang="en-US"/>
          </a:p>
        </p:txBody>
      </p:sp>
    </p:spTree>
    <p:extLst>
      <p:ext uri="{BB962C8B-B14F-4D97-AF65-F5344CB8AC3E}">
        <p14:creationId xmlns:p14="http://schemas.microsoft.com/office/powerpoint/2010/main" val="158614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2F6F5D-6AA4-4D4C-A1B6-EC0BCBFD2902}" type="datetimeFigureOut">
              <a:rPr lang="en-US" smtClean="0"/>
              <a:t>2/4/2020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56B02F-6E9C-4C0F-9819-D7F0E5CE80EE}" type="slidenum">
              <a:rPr lang="en-US" smtClean="0"/>
              <a:t>‹#›</a:t>
            </a:fld>
            <a:endParaRPr lang="en-US"/>
          </a:p>
        </p:txBody>
      </p:sp>
    </p:spTree>
    <p:extLst>
      <p:ext uri="{BB962C8B-B14F-4D97-AF65-F5344CB8AC3E}">
        <p14:creationId xmlns:p14="http://schemas.microsoft.com/office/powerpoint/2010/main" val="4318970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2F6F5D-6AA4-4D4C-A1B6-EC0BCBFD2902}" type="datetimeFigureOut">
              <a:rPr lang="en-US" smtClean="0"/>
              <a:t>2/4/2020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B56B02F-6E9C-4C0F-9819-D7F0E5CE80EE}" type="slidenum">
              <a:rPr lang="en-US" smtClean="0"/>
              <a:t>‹#›</a:t>
            </a:fld>
            <a:endParaRPr lang="en-US"/>
          </a:p>
        </p:txBody>
      </p:sp>
    </p:spTree>
    <p:extLst>
      <p:ext uri="{BB962C8B-B14F-4D97-AF65-F5344CB8AC3E}">
        <p14:creationId xmlns:p14="http://schemas.microsoft.com/office/powerpoint/2010/main" val="396947938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2F6F5D-6AA4-4D4C-A1B6-EC0BCBFD2902}" type="datetimeFigureOut">
              <a:rPr lang="en-US" smtClean="0"/>
              <a:t>2/4/2020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56B02F-6E9C-4C0F-9819-D7F0E5CE80EE}" type="slidenum">
              <a:rPr lang="en-US" smtClean="0"/>
              <a:t>‹#›</a:t>
            </a:fld>
            <a:endParaRPr lang="en-US"/>
          </a:p>
        </p:txBody>
      </p:sp>
    </p:spTree>
    <p:extLst>
      <p:ext uri="{BB962C8B-B14F-4D97-AF65-F5344CB8AC3E}">
        <p14:creationId xmlns:p14="http://schemas.microsoft.com/office/powerpoint/2010/main" val="399062050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hemeOverride" Target="../theme/themeOverride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hemeOverride" Target="../theme/themeOverride4.xml"/></Relationships>
</file>

<file path=ppt/slides/_rels/slide29.xml.rels><?xml version="1.0" encoding="UTF-8" standalone="yes"?>
<Relationships xmlns="http://schemas.openxmlformats.org/package/2006/relationships"><Relationship Id="rId2" Type="http://schemas.openxmlformats.org/officeDocument/2006/relationships/hyperlink" Target="https://create.kahoot.it/share/duplicate-of-international-meet-and-greet-fall-2019/2c49c894-3768-4f09-9336-10b3e23dc718" TargetMode="Externa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32.xml.rels><?xml version="1.0" encoding="UTF-8" standalone="yes"?>
<Relationships xmlns="http://schemas.openxmlformats.org/package/2006/relationships"><Relationship Id="rId8" Type="http://schemas.openxmlformats.org/officeDocument/2006/relationships/hyperlink" Target="https://ggbm.at/XNanBxm9" TargetMode="External"/><Relationship Id="rId13" Type="http://schemas.openxmlformats.org/officeDocument/2006/relationships/hyperlink" Target="https://ggbm.at/y2b9kbuh" TargetMode="External"/><Relationship Id="rId18" Type="http://schemas.openxmlformats.org/officeDocument/2006/relationships/hyperlink" Target="https://www.geogebra.org/m/tYzdDNda" TargetMode="External"/><Relationship Id="rId3" Type="http://schemas.openxmlformats.org/officeDocument/2006/relationships/hyperlink" Target="https://drive.google.com/open?id=1orZz6EYrx_Ek-VLBSqIlztvglrvqyMu8" TargetMode="External"/><Relationship Id="rId7" Type="http://schemas.openxmlformats.org/officeDocument/2006/relationships/hyperlink" Target="https://ggbm.at/mXCm9WWX" TargetMode="External"/><Relationship Id="rId12" Type="http://schemas.openxmlformats.org/officeDocument/2006/relationships/hyperlink" Target="https://www.geogebra.org/classic/mjyjjjwg" TargetMode="External"/><Relationship Id="rId17" Type="http://schemas.openxmlformats.org/officeDocument/2006/relationships/hyperlink" Target="https://www.geogebra.org/m/WmaY4EXD" TargetMode="External"/><Relationship Id="rId2" Type="http://schemas.openxmlformats.org/officeDocument/2006/relationships/slideLayout" Target="../slideLayouts/slideLayout2.xml"/><Relationship Id="rId16" Type="http://schemas.openxmlformats.org/officeDocument/2006/relationships/hyperlink" Target="https://ggbm.at/qXT9CYkM" TargetMode="External"/><Relationship Id="rId1" Type="http://schemas.openxmlformats.org/officeDocument/2006/relationships/themeOverride" Target="../theme/themeOverride7.xml"/><Relationship Id="rId6" Type="http://schemas.openxmlformats.org/officeDocument/2006/relationships/hyperlink" Target="https://www.geogebra.org/m/nmB4jYRG" TargetMode="External"/><Relationship Id="rId11" Type="http://schemas.openxmlformats.org/officeDocument/2006/relationships/hyperlink" Target="https://drive.google.com/open?id=1FHGATdayC0kXeFCZbiuitiIR7LjRhVpg" TargetMode="External"/><Relationship Id="rId5" Type="http://schemas.openxmlformats.org/officeDocument/2006/relationships/hyperlink" Target="https://ggbm.at/yrhzgkgb" TargetMode="External"/><Relationship Id="rId15" Type="http://schemas.openxmlformats.org/officeDocument/2006/relationships/hyperlink" Target="https://ggbm.at/CpsRCF2t" TargetMode="External"/><Relationship Id="rId10" Type="http://schemas.openxmlformats.org/officeDocument/2006/relationships/hyperlink" Target="https://www.geogebra.org/m/rRPUXRz6" TargetMode="External"/><Relationship Id="rId4" Type="http://schemas.openxmlformats.org/officeDocument/2006/relationships/hyperlink" Target="https://ggbm.at/uzgyektn" TargetMode="External"/><Relationship Id="rId9" Type="http://schemas.openxmlformats.org/officeDocument/2006/relationships/hyperlink" Target="https://ggbm.at/r6563FCz" TargetMode="External"/><Relationship Id="rId14" Type="http://schemas.openxmlformats.org/officeDocument/2006/relationships/hyperlink" Target="https://ggbm.at/BfTVvs2r"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ggbm.at/PXCHdfTj" TargetMode="External"/><Relationship Id="rId13" Type="http://schemas.openxmlformats.org/officeDocument/2006/relationships/hyperlink" Target="https://drive.google.com/open?id=1ahY1pALvkGmuvdz2GXUYzCPRn6LWQA6x" TargetMode="External"/><Relationship Id="rId18" Type="http://schemas.openxmlformats.org/officeDocument/2006/relationships/hyperlink" Target="https://www.geogebra.org/classic/wxntxut8" TargetMode="External"/><Relationship Id="rId26" Type="http://schemas.openxmlformats.org/officeDocument/2006/relationships/hyperlink" Target="https://ggbm.at/uUpVnMZM" TargetMode="External"/><Relationship Id="rId3" Type="http://schemas.openxmlformats.org/officeDocument/2006/relationships/hyperlink" Target="https://drive.google.com/open?id=1W1hE5BoQUqxzk0Z69wZ7fzcbmc1Z0-3s" TargetMode="External"/><Relationship Id="rId21" Type="http://schemas.openxmlformats.org/officeDocument/2006/relationships/hyperlink" Target="https://www.geogebra.org/classic/b2gtjcpa" TargetMode="External"/><Relationship Id="rId7" Type="http://schemas.openxmlformats.org/officeDocument/2006/relationships/hyperlink" Target="https://www.geogebra.org/m/qfjuapbz" TargetMode="External"/><Relationship Id="rId12" Type="http://schemas.openxmlformats.org/officeDocument/2006/relationships/hyperlink" Target="https://www.geogebra.org/classic/zyfhrm6q" TargetMode="External"/><Relationship Id="rId17" Type="http://schemas.openxmlformats.org/officeDocument/2006/relationships/hyperlink" Target="https://ggbm.at/dkNBGeTY" TargetMode="External"/><Relationship Id="rId25" Type="http://schemas.openxmlformats.org/officeDocument/2006/relationships/hyperlink" Target="https://ggbm.at/MuF7pA8z" TargetMode="External"/><Relationship Id="rId2" Type="http://schemas.openxmlformats.org/officeDocument/2006/relationships/slideLayout" Target="../slideLayouts/slideLayout2.xml"/><Relationship Id="rId16" Type="http://schemas.openxmlformats.org/officeDocument/2006/relationships/hyperlink" Target="https://ggbm.at/HaHtvFXq" TargetMode="External"/><Relationship Id="rId20" Type="http://schemas.openxmlformats.org/officeDocument/2006/relationships/hyperlink" Target="https://ggbm.at/ghhAxSVY" TargetMode="External"/><Relationship Id="rId29" Type="http://schemas.openxmlformats.org/officeDocument/2006/relationships/hyperlink" Target="https://www.geogebra.org/classic/q78a3jg7" TargetMode="External"/><Relationship Id="rId1" Type="http://schemas.openxmlformats.org/officeDocument/2006/relationships/themeOverride" Target="../theme/themeOverride8.xml"/><Relationship Id="rId6" Type="http://schemas.openxmlformats.org/officeDocument/2006/relationships/hyperlink" Target="https://www.geogebra.org/m/yZ84zP3S" TargetMode="External"/><Relationship Id="rId11" Type="http://schemas.openxmlformats.org/officeDocument/2006/relationships/hyperlink" Target="https://www.geogebra.org/classic/tr5vdwmg" TargetMode="External"/><Relationship Id="rId24" Type="http://schemas.openxmlformats.org/officeDocument/2006/relationships/hyperlink" Target="https://www.geogebra.org/graphing/wc4wfzab" TargetMode="External"/><Relationship Id="rId5" Type="http://schemas.openxmlformats.org/officeDocument/2006/relationships/hyperlink" Target="https://www.geogebra.org/classic/a3zhuvnt" TargetMode="External"/><Relationship Id="rId15" Type="http://schemas.openxmlformats.org/officeDocument/2006/relationships/hyperlink" Target="https://ggbm.at/wceztdbd" TargetMode="External"/><Relationship Id="rId23" Type="http://schemas.openxmlformats.org/officeDocument/2006/relationships/hyperlink" Target="https://drive.google.com/open?id=1og-VnRQd7A4aHPXRqYr6BjnJlUZwQqh8" TargetMode="External"/><Relationship Id="rId28" Type="http://schemas.openxmlformats.org/officeDocument/2006/relationships/hyperlink" Target="https://ggbm.at/qKFhaxRz" TargetMode="External"/><Relationship Id="rId10" Type="http://schemas.openxmlformats.org/officeDocument/2006/relationships/hyperlink" Target="https://www.geogebra.org/classic/rsywuxp4" TargetMode="External"/><Relationship Id="rId19" Type="http://schemas.openxmlformats.org/officeDocument/2006/relationships/hyperlink" Target="https://ggbm.at/HcUcMH2z" TargetMode="External"/><Relationship Id="rId4" Type="http://schemas.openxmlformats.org/officeDocument/2006/relationships/hyperlink" Target="https://ggbm.at/vkBrEegC" TargetMode="External"/><Relationship Id="rId9" Type="http://schemas.openxmlformats.org/officeDocument/2006/relationships/hyperlink" Target="https://ggbm.at/GNxenuKF" TargetMode="External"/><Relationship Id="rId14" Type="http://schemas.openxmlformats.org/officeDocument/2006/relationships/hyperlink" Target="https://ggbm.at/Y4eTgPnH" TargetMode="External"/><Relationship Id="rId22" Type="http://schemas.openxmlformats.org/officeDocument/2006/relationships/hyperlink" Target="https://sites.google.com/site/suyunmath/teaching/old/goog_873481281" TargetMode="External"/><Relationship Id="rId27" Type="http://schemas.openxmlformats.org/officeDocument/2006/relationships/hyperlink" Target="https://ggbm.at/zT6q3jVy" TargetMode="External"/><Relationship Id="rId30" Type="http://schemas.openxmlformats.org/officeDocument/2006/relationships/hyperlink" Target="https://www.geogebra.org/classic/rwhysrqv"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drive.google.com/open?id=1c2eJroRR-nUkAGjSV2bJKv1HoHDzuJHe" TargetMode="External"/><Relationship Id="rId13" Type="http://schemas.openxmlformats.org/officeDocument/2006/relationships/hyperlink" Target="https://drive.google.com/open?id=1_5LrcFhmxAeEU25dJ64AweUrG5llU155" TargetMode="External"/><Relationship Id="rId3" Type="http://schemas.openxmlformats.org/officeDocument/2006/relationships/hyperlink" Target="https://drive.google.com/open?id=1lyV6dVyOduVOCX06lG9OFffOZdjQ1QpO" TargetMode="External"/><Relationship Id="rId7" Type="http://schemas.openxmlformats.org/officeDocument/2006/relationships/hyperlink" Target="https://www.geogebra.org/classic/bnnns8tk" TargetMode="External"/><Relationship Id="rId12" Type="http://schemas.openxmlformats.org/officeDocument/2006/relationships/hyperlink" Target="https://www.geogebra.org/classic/x5xdxavw" TargetMode="External"/><Relationship Id="rId2" Type="http://schemas.openxmlformats.org/officeDocument/2006/relationships/slideLayout" Target="../slideLayouts/slideLayout2.xml"/><Relationship Id="rId16" Type="http://schemas.openxmlformats.org/officeDocument/2006/relationships/hyperlink" Target="https://www.geogebra.org/classic/p7fdayax" TargetMode="External"/><Relationship Id="rId1" Type="http://schemas.openxmlformats.org/officeDocument/2006/relationships/themeOverride" Target="../theme/themeOverride9.xml"/><Relationship Id="rId6" Type="http://schemas.openxmlformats.org/officeDocument/2006/relationships/hyperlink" Target="https://www.geogebra.org/3d/nzrjapzv" TargetMode="External"/><Relationship Id="rId11" Type="http://schemas.openxmlformats.org/officeDocument/2006/relationships/hyperlink" Target="https://www.geogebra.org/3d/rcne3gun" TargetMode="External"/><Relationship Id="rId5" Type="http://schemas.openxmlformats.org/officeDocument/2006/relationships/hyperlink" Target="https://www.geogebra.org/classic/rsvbz8e4" TargetMode="External"/><Relationship Id="rId15" Type="http://schemas.openxmlformats.org/officeDocument/2006/relationships/hyperlink" Target="https://www.geogebra.org/classic/n3ssmsvj" TargetMode="External"/><Relationship Id="rId10" Type="http://schemas.openxmlformats.org/officeDocument/2006/relationships/hyperlink" Target="https://www.geogebra.org/classic/t3tjfxxf" TargetMode="External"/><Relationship Id="rId4" Type="http://schemas.openxmlformats.org/officeDocument/2006/relationships/hyperlink" Target="https://www.geogebra.org/classic/jupewde8" TargetMode="External"/><Relationship Id="rId9" Type="http://schemas.openxmlformats.org/officeDocument/2006/relationships/hyperlink" Target="https://www.geogebra.org/classic/kkgudebx" TargetMode="External"/><Relationship Id="rId14" Type="http://schemas.openxmlformats.org/officeDocument/2006/relationships/hyperlink" Target="https://www.geogebra.org/classic/e3tzu5nt"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39.xml.rels><?xml version="1.0" encoding="UTF-8" standalone="yes"?>
<Relationships xmlns="http://schemas.openxmlformats.org/package/2006/relationships"><Relationship Id="rId3" Type="http://schemas.openxmlformats.org/officeDocument/2006/relationships/hyperlink" Target="mailto:ysu@indianatech.edu" TargetMode="Externa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2.png"/><Relationship Id="rId18" Type="http://schemas.openxmlformats.org/officeDocument/2006/relationships/oleObject" Target="../embeddings/oleObject8.bin"/><Relationship Id="rId3"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oleObject" Target="../embeddings/oleObject5.bin"/><Relationship Id="rId17" Type="http://schemas.openxmlformats.org/officeDocument/2006/relationships/image" Target="../media/image14.png"/><Relationship Id="rId2" Type="http://schemas.openxmlformats.org/officeDocument/2006/relationships/slideLayout" Target="../slideLayouts/slideLayout18.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oleObject" Target="../embeddings/oleObject4.bin"/><Relationship Id="rId19" Type="http://schemas.openxmlformats.org/officeDocument/2006/relationships/image" Target="../media/image15.png"/><Relationship Id="rId4" Type="http://schemas.openxmlformats.org/officeDocument/2006/relationships/oleObject" Target="../embeddings/oleObject1.bin"/><Relationship Id="rId9" Type="http://schemas.openxmlformats.org/officeDocument/2006/relationships/image" Target="../media/image10.png"/><Relationship Id="rId1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390" y="1935677"/>
            <a:ext cx="8752114" cy="2032031"/>
          </a:xfrm>
        </p:spPr>
        <p:txBody>
          <a:bodyPr/>
          <a:lstStyle/>
          <a:p>
            <a:r>
              <a:rPr lang="en-US" sz="4800" dirty="0"/>
              <a:t>Use </a:t>
            </a:r>
            <a:r>
              <a:rPr lang="en-US" sz="4800" dirty="0" err="1"/>
              <a:t>TACtivity</a:t>
            </a:r>
            <a:r>
              <a:rPr lang="en-US" sz="4800" dirty="0"/>
              <a:t>, Technology, and Reflections to Engage Students and Enhance Learning</a:t>
            </a:r>
          </a:p>
        </p:txBody>
      </p:sp>
      <p:sp>
        <p:nvSpPr>
          <p:cNvPr id="3" name="Subtitle 2"/>
          <p:cNvSpPr>
            <a:spLocks noGrp="1"/>
          </p:cNvSpPr>
          <p:nvPr>
            <p:ph type="subTitle" idx="1"/>
          </p:nvPr>
        </p:nvSpPr>
        <p:spPr>
          <a:xfrm>
            <a:off x="753689" y="4537721"/>
            <a:ext cx="7766936" cy="1096899"/>
          </a:xfrm>
        </p:spPr>
        <p:txBody>
          <a:bodyPr>
            <a:noAutofit/>
          </a:bodyPr>
          <a:lstStyle/>
          <a:p>
            <a:r>
              <a:rPr lang="en-US" sz="2400" dirty="0">
                <a:solidFill>
                  <a:schemeClr val="tx1"/>
                </a:solidFill>
              </a:rPr>
              <a:t>2020 Fort Wayne Teaching &amp; Learning Conference  </a:t>
            </a:r>
          </a:p>
          <a:p>
            <a:r>
              <a:rPr lang="en-US" sz="2400" dirty="0">
                <a:solidFill>
                  <a:schemeClr val="tx1"/>
                </a:solidFill>
              </a:rPr>
              <a:t>Dr. Yun Su,  Indiana Tech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9393" y="267690"/>
            <a:ext cx="1549235" cy="1549235"/>
          </a:xfrm>
          <a:prstGeom prst="rect">
            <a:avLst/>
          </a:prstGeom>
        </p:spPr>
      </p:pic>
    </p:spTree>
    <p:extLst>
      <p:ext uri="{BB962C8B-B14F-4D97-AF65-F5344CB8AC3E}">
        <p14:creationId xmlns:p14="http://schemas.microsoft.com/office/powerpoint/2010/main" val="42710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 the Order</a:t>
            </a:r>
          </a:p>
        </p:txBody>
      </p:sp>
      <p:sp>
        <p:nvSpPr>
          <p:cNvPr id="3" name="Content Placeholder 2"/>
          <p:cNvSpPr>
            <a:spLocks noGrp="1"/>
          </p:cNvSpPr>
          <p:nvPr>
            <p:ph idx="1"/>
          </p:nvPr>
        </p:nvSpPr>
        <p:spPr>
          <a:xfrm>
            <a:off x="677334" y="1554947"/>
            <a:ext cx="8596668" cy="3880773"/>
          </a:xfrm>
        </p:spPr>
        <p:txBody>
          <a:bodyPr/>
          <a:lstStyle/>
          <a:p>
            <a:r>
              <a:rPr lang="en-US" sz="2800" b="1" dirty="0"/>
              <a:t>How do you put a giraffe in your fridge?</a:t>
            </a:r>
          </a:p>
          <a:p>
            <a:endParaRPr lang="en-US" dirty="0"/>
          </a:p>
        </p:txBody>
      </p:sp>
      <p:sp>
        <p:nvSpPr>
          <p:cNvPr id="5" name="Text Box 2"/>
          <p:cNvSpPr txBox="1">
            <a:spLocks noChangeArrowheads="1"/>
          </p:cNvSpPr>
          <p:nvPr/>
        </p:nvSpPr>
        <p:spPr bwMode="auto">
          <a:xfrm>
            <a:off x="779874" y="5060266"/>
            <a:ext cx="2390775" cy="571500"/>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lnSpc>
                <a:spcPct val="107000"/>
              </a:lnSpc>
              <a:spcBef>
                <a:spcPts val="600"/>
              </a:spcBef>
              <a:spcAft>
                <a:spcPts val="0"/>
              </a:spcAft>
            </a:pPr>
            <a:r>
              <a:rPr lang="en-US" sz="1600" b="1">
                <a:effectLst/>
                <a:ea typeface="Calibri" panose="020F0502020204030204" pitchFamily="34" charset="0"/>
                <a:cs typeface="Times New Roman" panose="02020603050405020304" pitchFamily="18" charset="0"/>
              </a:rPr>
              <a:t>Open the fridge</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6" name="Text Box 2"/>
          <p:cNvSpPr txBox="1">
            <a:spLocks noChangeArrowheads="1"/>
          </p:cNvSpPr>
          <p:nvPr/>
        </p:nvSpPr>
        <p:spPr bwMode="auto">
          <a:xfrm>
            <a:off x="3195707" y="4171371"/>
            <a:ext cx="2381250" cy="571500"/>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lnSpc>
                <a:spcPct val="107000"/>
              </a:lnSpc>
              <a:spcBef>
                <a:spcPts val="600"/>
              </a:spcBef>
              <a:spcAft>
                <a:spcPts val="600"/>
              </a:spcAft>
            </a:pPr>
            <a:r>
              <a:rPr lang="en-US" sz="1600" b="1">
                <a:effectLst/>
                <a:ea typeface="Calibri" panose="020F0502020204030204" pitchFamily="34" charset="0"/>
                <a:cs typeface="Times New Roman" panose="02020603050405020304" pitchFamily="18" charset="0"/>
              </a:rPr>
              <a:t>Close the door</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7" name="Text Box 2"/>
          <p:cNvSpPr txBox="1">
            <a:spLocks noChangeArrowheads="1"/>
          </p:cNvSpPr>
          <p:nvPr/>
        </p:nvSpPr>
        <p:spPr bwMode="auto">
          <a:xfrm>
            <a:off x="2681780" y="2419790"/>
            <a:ext cx="2679897" cy="571500"/>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lnSpc>
                <a:spcPct val="107000"/>
              </a:lnSpc>
              <a:spcBef>
                <a:spcPts val="600"/>
              </a:spcBef>
              <a:spcAft>
                <a:spcPts val="0"/>
              </a:spcAft>
            </a:pPr>
            <a:r>
              <a:rPr lang="en-US" sz="1600" b="1" dirty="0">
                <a:effectLst/>
                <a:ea typeface="Calibri" panose="020F0502020204030204" pitchFamily="34" charset="0"/>
                <a:cs typeface="Times New Roman" panose="02020603050405020304" pitchFamily="18" charset="0"/>
              </a:rPr>
              <a:t>Put the </a:t>
            </a:r>
            <a:r>
              <a:rPr lang="en-US" sz="1600" b="1" dirty="0">
                <a:ea typeface="Calibri" panose="020F0502020204030204" pitchFamily="34" charset="0"/>
                <a:cs typeface="Times New Roman" panose="02020603050405020304" pitchFamily="18" charset="0"/>
              </a:rPr>
              <a:t>giraffe</a:t>
            </a:r>
            <a:r>
              <a:rPr lang="en-US" sz="1600" b="1" dirty="0">
                <a:effectLst/>
                <a:ea typeface="Calibri" panose="020F0502020204030204" pitchFamily="34" charset="0"/>
                <a:cs typeface="Times New Roman" panose="02020603050405020304" pitchFamily="18" charset="0"/>
              </a:rPr>
              <a:t> inside</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sp>
        <p:nvSpPr>
          <p:cNvPr id="9" name="Text Box 2"/>
          <p:cNvSpPr txBox="1">
            <a:spLocks noChangeArrowheads="1"/>
          </p:cNvSpPr>
          <p:nvPr/>
        </p:nvSpPr>
        <p:spPr bwMode="auto">
          <a:xfrm>
            <a:off x="728854" y="3338665"/>
            <a:ext cx="2390775" cy="571500"/>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lnSpc>
                <a:spcPct val="107000"/>
              </a:lnSpc>
              <a:spcBef>
                <a:spcPts val="600"/>
              </a:spcBef>
              <a:spcAft>
                <a:spcPts val="0"/>
              </a:spcAft>
            </a:pPr>
            <a:r>
              <a:rPr lang="en-US" sz="1600" b="1">
                <a:effectLst/>
                <a:ea typeface="Calibri" panose="020F0502020204030204" pitchFamily="34" charset="0"/>
                <a:cs typeface="Times New Roman" panose="02020603050405020304" pitchFamily="18" charset="0"/>
              </a:rPr>
              <a:t>Take out the elephant </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170" y="2638805"/>
            <a:ext cx="5058278" cy="2992961"/>
          </a:xfrm>
          <a:prstGeom prst="rect">
            <a:avLst/>
          </a:prstGeom>
        </p:spPr>
      </p:pic>
    </p:spTree>
    <p:extLst>
      <p:ext uri="{BB962C8B-B14F-4D97-AF65-F5344CB8AC3E}">
        <p14:creationId xmlns:p14="http://schemas.microsoft.com/office/powerpoint/2010/main" val="304999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0232C-819B-4AE5-A537-29166D497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523" y="309127"/>
            <a:ext cx="7306695" cy="6239746"/>
          </a:xfrm>
          <a:prstGeom prst="rect">
            <a:avLst/>
          </a:prstGeom>
        </p:spPr>
      </p:pic>
    </p:spTree>
    <p:extLst>
      <p:ext uri="{BB962C8B-B14F-4D97-AF65-F5344CB8AC3E}">
        <p14:creationId xmlns:p14="http://schemas.microsoft.com/office/powerpoint/2010/main" val="279481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ED7D8A-3223-450D-B433-4E250B642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271" y="0"/>
            <a:ext cx="8021782" cy="6858000"/>
          </a:xfrm>
          <a:prstGeom prst="rect">
            <a:avLst/>
          </a:prstGeom>
        </p:spPr>
      </p:pic>
    </p:spTree>
    <p:extLst>
      <p:ext uri="{BB962C8B-B14F-4D97-AF65-F5344CB8AC3E}">
        <p14:creationId xmlns:p14="http://schemas.microsoft.com/office/powerpoint/2010/main" val="413612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43E71276-E881-48C2-874A-C9B7CDC4E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64" y="246370"/>
            <a:ext cx="11702071" cy="6365260"/>
          </a:xfrm>
          <a:prstGeom prst="rect">
            <a:avLst/>
          </a:prstGeom>
        </p:spPr>
      </p:pic>
    </p:spTree>
    <p:extLst>
      <p:ext uri="{BB962C8B-B14F-4D97-AF65-F5344CB8AC3E}">
        <p14:creationId xmlns:p14="http://schemas.microsoft.com/office/powerpoint/2010/main" val="374819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C24C-1E28-42F0-9232-57559F141BFE}"/>
              </a:ext>
            </a:extLst>
          </p:cNvPr>
          <p:cNvSpPr>
            <a:spLocks noGrp="1"/>
          </p:cNvSpPr>
          <p:nvPr>
            <p:ph type="title"/>
          </p:nvPr>
        </p:nvSpPr>
        <p:spPr>
          <a:xfrm>
            <a:off x="677334" y="609600"/>
            <a:ext cx="8596668" cy="674255"/>
          </a:xfrm>
        </p:spPr>
        <p:txBody>
          <a:bodyPr/>
          <a:lstStyle/>
          <a:p>
            <a:r>
              <a:rPr lang="en-US" dirty="0"/>
              <a:t>Students’ feedback</a:t>
            </a:r>
          </a:p>
        </p:txBody>
      </p:sp>
      <p:sp>
        <p:nvSpPr>
          <p:cNvPr id="3" name="Content Placeholder 2">
            <a:extLst>
              <a:ext uri="{FF2B5EF4-FFF2-40B4-BE49-F238E27FC236}">
                <a16:creationId xmlns:a16="http://schemas.microsoft.com/office/drawing/2014/main" id="{887C4FEC-B561-4ADE-B058-CCBC73E07494}"/>
              </a:ext>
            </a:extLst>
          </p:cNvPr>
          <p:cNvSpPr>
            <a:spLocks noGrp="1"/>
          </p:cNvSpPr>
          <p:nvPr>
            <p:ph idx="1"/>
          </p:nvPr>
        </p:nvSpPr>
        <p:spPr>
          <a:xfrm>
            <a:off x="395980" y="1452667"/>
            <a:ext cx="10196992" cy="4964545"/>
          </a:xfrm>
        </p:spPr>
        <p:txBody>
          <a:bodyPr>
            <a:normAutofit lnSpcReduction="10000"/>
          </a:bodyPr>
          <a:lstStyle/>
          <a:p>
            <a:r>
              <a:rPr lang="en-US" sz="2400" dirty="0"/>
              <a:t>I think these games are a</a:t>
            </a:r>
            <a:r>
              <a:rPr lang="en-US" sz="2400" dirty="0">
                <a:solidFill>
                  <a:srgbClr val="00B0F0"/>
                </a:solidFill>
                <a:latin typeface="Arial Black" panose="020B0A04020102020204" pitchFamily="34" charset="0"/>
              </a:rPr>
              <a:t> good </a:t>
            </a:r>
            <a:r>
              <a:rPr lang="en-US" sz="2400" dirty="0"/>
              <a:t>way to learn the material. I </a:t>
            </a:r>
            <a:r>
              <a:rPr lang="en-US" sz="2400" dirty="0">
                <a:solidFill>
                  <a:srgbClr val="00B0F0"/>
                </a:solidFill>
                <a:latin typeface="Arial Black" panose="020B0A04020102020204" pitchFamily="34" charset="0"/>
              </a:rPr>
              <a:t>enjoy</a:t>
            </a:r>
            <a:r>
              <a:rPr lang="en-US" sz="2400" dirty="0"/>
              <a:t> them and better </a:t>
            </a:r>
            <a:r>
              <a:rPr lang="en-US" sz="2400" dirty="0">
                <a:solidFill>
                  <a:srgbClr val="00B0F0"/>
                </a:solidFill>
                <a:latin typeface="Arial Black" panose="020B0A04020102020204" pitchFamily="34" charset="0"/>
              </a:rPr>
              <a:t>understand </a:t>
            </a:r>
            <a:r>
              <a:rPr lang="en-US" sz="2400" dirty="0"/>
              <a:t>the information after playing</a:t>
            </a:r>
          </a:p>
          <a:p>
            <a:pPr lvl="0"/>
            <a:r>
              <a:rPr lang="en-US" sz="2400" dirty="0"/>
              <a:t>I </a:t>
            </a:r>
            <a:r>
              <a:rPr lang="en-US" sz="2400" dirty="0">
                <a:solidFill>
                  <a:srgbClr val="00B0F0"/>
                </a:solidFill>
                <a:latin typeface="Arial Black" panose="020B0A04020102020204" pitchFamily="34" charset="0"/>
              </a:rPr>
              <a:t>enjoyed </a:t>
            </a:r>
            <a:r>
              <a:rPr lang="en-US" sz="2400" dirty="0"/>
              <a:t>this activity. It showed me what I needed to work on, and after writing the answer, I was able to study those. Also, it gave </a:t>
            </a:r>
            <a:r>
              <a:rPr lang="en-US" sz="2400" dirty="0">
                <a:solidFill>
                  <a:srgbClr val="00B0F0"/>
                </a:solidFill>
                <a:latin typeface="Arial Black" panose="020B0A04020102020204" pitchFamily="34" charset="0"/>
              </a:rPr>
              <a:t>more examples/ practices</a:t>
            </a:r>
            <a:r>
              <a:rPr lang="en-US" sz="2400" dirty="0"/>
              <a:t>.</a:t>
            </a:r>
          </a:p>
          <a:p>
            <a:pPr lvl="0"/>
            <a:r>
              <a:rPr lang="en-US" sz="2400" dirty="0"/>
              <a:t>It was a </a:t>
            </a:r>
            <a:r>
              <a:rPr lang="en-US" sz="2400" dirty="0">
                <a:solidFill>
                  <a:srgbClr val="00B0F0"/>
                </a:solidFill>
                <a:latin typeface="Arial Black" panose="020B0A04020102020204" pitchFamily="34" charset="0"/>
              </a:rPr>
              <a:t>fun refresher </a:t>
            </a:r>
            <a:r>
              <a:rPr lang="en-US" sz="2400" dirty="0"/>
              <a:t>and a </a:t>
            </a:r>
            <a:r>
              <a:rPr lang="en-US" sz="2400" dirty="0">
                <a:solidFill>
                  <a:srgbClr val="00B0F0"/>
                </a:solidFill>
                <a:latin typeface="Arial Black" panose="020B0A04020102020204" pitchFamily="34" charset="0"/>
              </a:rPr>
              <a:t>good break </a:t>
            </a:r>
            <a:r>
              <a:rPr lang="en-US" sz="2400" dirty="0"/>
              <a:t>from learning new material. They helped me realize how much I need to study for the next exam.</a:t>
            </a:r>
          </a:p>
          <a:p>
            <a:pPr lvl="0"/>
            <a:r>
              <a:rPr lang="en-US" sz="2400" dirty="0"/>
              <a:t>It has really helped me think about different problems </a:t>
            </a:r>
            <a:r>
              <a:rPr lang="en-US" sz="2400" dirty="0">
                <a:solidFill>
                  <a:srgbClr val="00B0F0"/>
                </a:solidFill>
                <a:latin typeface="Arial Black" panose="020B0A04020102020204" pitchFamily="34" charset="0"/>
              </a:rPr>
              <a:t>critically</a:t>
            </a:r>
            <a:r>
              <a:rPr lang="en-US" sz="2400" dirty="0"/>
              <a:t>.</a:t>
            </a:r>
          </a:p>
          <a:p>
            <a:r>
              <a:rPr lang="en-US" sz="2400" dirty="0"/>
              <a:t>These helped me to </a:t>
            </a:r>
            <a:r>
              <a:rPr lang="en-US" sz="2400" dirty="0">
                <a:solidFill>
                  <a:srgbClr val="00B0F0"/>
                </a:solidFill>
                <a:latin typeface="Arial Black" panose="020B0A04020102020204" pitchFamily="34" charset="0"/>
              </a:rPr>
              <a:t>identify</a:t>
            </a:r>
            <a:r>
              <a:rPr lang="en-US" sz="2400" dirty="0"/>
              <a:t> when to use certain techniques to solve</a:t>
            </a:r>
          </a:p>
          <a:p>
            <a:r>
              <a:rPr lang="en-US" sz="2400" dirty="0"/>
              <a:t>I</a:t>
            </a:r>
            <a:r>
              <a:rPr lang="en-US" sz="2400" dirty="0">
                <a:solidFill>
                  <a:srgbClr val="00B0F0"/>
                </a:solidFill>
                <a:latin typeface="Arial Black" panose="020B0A04020102020204" pitchFamily="34" charset="0"/>
              </a:rPr>
              <a:t> like </a:t>
            </a:r>
            <a:r>
              <a:rPr lang="en-US" sz="2400" dirty="0"/>
              <a:t>them and they </a:t>
            </a:r>
            <a:r>
              <a:rPr lang="en-US" sz="2400" dirty="0">
                <a:solidFill>
                  <a:srgbClr val="00B0F0"/>
                </a:solidFill>
                <a:latin typeface="Arial Black" panose="020B0A04020102020204" pitchFamily="34" charset="0"/>
              </a:rPr>
              <a:t>help </a:t>
            </a:r>
            <a:r>
              <a:rPr lang="en-US" sz="2400" dirty="0"/>
              <a:t>because I can go back afterwards and study</a:t>
            </a:r>
          </a:p>
          <a:p>
            <a:pPr lvl="0"/>
            <a:endParaRPr lang="en-US" dirty="0"/>
          </a:p>
          <a:p>
            <a:endParaRPr lang="en-US" dirty="0"/>
          </a:p>
        </p:txBody>
      </p:sp>
    </p:spTree>
    <p:extLst>
      <p:ext uri="{BB962C8B-B14F-4D97-AF65-F5344CB8AC3E}">
        <p14:creationId xmlns:p14="http://schemas.microsoft.com/office/powerpoint/2010/main" val="302216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C24C-1E28-42F0-9232-57559F141BFE}"/>
              </a:ext>
            </a:extLst>
          </p:cNvPr>
          <p:cNvSpPr>
            <a:spLocks noGrp="1"/>
          </p:cNvSpPr>
          <p:nvPr>
            <p:ph type="title"/>
          </p:nvPr>
        </p:nvSpPr>
        <p:spPr>
          <a:xfrm>
            <a:off x="677334" y="609600"/>
            <a:ext cx="8596668" cy="674255"/>
          </a:xfrm>
        </p:spPr>
        <p:txBody>
          <a:bodyPr/>
          <a:lstStyle/>
          <a:p>
            <a:r>
              <a:rPr lang="en-US" dirty="0"/>
              <a:t>Negative comments</a:t>
            </a:r>
          </a:p>
        </p:txBody>
      </p:sp>
      <p:sp>
        <p:nvSpPr>
          <p:cNvPr id="3" name="Content Placeholder 2">
            <a:extLst>
              <a:ext uri="{FF2B5EF4-FFF2-40B4-BE49-F238E27FC236}">
                <a16:creationId xmlns:a16="http://schemas.microsoft.com/office/drawing/2014/main" id="{887C4FEC-B561-4ADE-B058-CCBC73E07494}"/>
              </a:ext>
            </a:extLst>
          </p:cNvPr>
          <p:cNvSpPr>
            <a:spLocks noGrp="1"/>
          </p:cNvSpPr>
          <p:nvPr>
            <p:ph idx="1"/>
          </p:nvPr>
        </p:nvSpPr>
        <p:spPr>
          <a:xfrm>
            <a:off x="395980" y="1452667"/>
            <a:ext cx="9878177" cy="4964545"/>
          </a:xfrm>
        </p:spPr>
        <p:txBody>
          <a:bodyPr/>
          <a:lstStyle/>
          <a:p>
            <a:pPr lvl="0"/>
            <a:r>
              <a:rPr lang="en-US" sz="2400" dirty="0"/>
              <a:t>I prefer when you go over the problems or examples better. The games are a</a:t>
            </a:r>
            <a:r>
              <a:rPr lang="en-US" sz="2400" dirty="0">
                <a:solidFill>
                  <a:srgbClr val="FF0000"/>
                </a:solidFill>
                <a:latin typeface="Arial Black" panose="020B0A04020102020204" pitchFamily="34" charset="0"/>
              </a:rPr>
              <a:t> waste </a:t>
            </a:r>
            <a:r>
              <a:rPr lang="en-US" sz="2400" dirty="0"/>
              <a:t>of time in m opinion. My group doesn’t really </a:t>
            </a:r>
            <a:r>
              <a:rPr lang="en-US" sz="2400" dirty="0">
                <a:solidFill>
                  <a:srgbClr val="FF0000"/>
                </a:solidFill>
                <a:latin typeface="Arial Black" panose="020B0A04020102020204" pitchFamily="34" charset="0"/>
              </a:rPr>
              <a:t>try</a:t>
            </a:r>
            <a:r>
              <a:rPr lang="en-US" sz="2400" dirty="0"/>
              <a:t> either.</a:t>
            </a:r>
          </a:p>
          <a:p>
            <a:pPr lvl="0"/>
            <a:r>
              <a:rPr lang="en-US" sz="2400" dirty="0"/>
              <a:t>They were good, they helped me see more examples but if at possible give each</a:t>
            </a:r>
            <a:r>
              <a:rPr lang="en-US" sz="2400" dirty="0">
                <a:solidFill>
                  <a:srgbClr val="00B0F0"/>
                </a:solidFill>
                <a:latin typeface="Arial Black" panose="020B0A04020102020204" pitchFamily="34" charset="0"/>
              </a:rPr>
              <a:t> individual </a:t>
            </a:r>
            <a:r>
              <a:rPr lang="en-US" sz="2400" dirty="0"/>
              <a:t>a set of matching cards so everyone can express what they learned instead of </a:t>
            </a:r>
            <a:r>
              <a:rPr lang="en-US" sz="2400" dirty="0">
                <a:solidFill>
                  <a:srgbClr val="FF0000"/>
                </a:solidFill>
                <a:latin typeface="Arial Black" panose="020B0A04020102020204" pitchFamily="34" charset="0"/>
              </a:rPr>
              <a:t>one</a:t>
            </a:r>
            <a:r>
              <a:rPr lang="en-US" sz="2400" dirty="0"/>
              <a:t> student doing all the work</a:t>
            </a:r>
          </a:p>
          <a:p>
            <a:pPr lvl="0"/>
            <a:r>
              <a:rPr lang="en-US" sz="2400" dirty="0"/>
              <a:t>Not a bad game but </a:t>
            </a:r>
            <a:r>
              <a:rPr lang="en-US" sz="2400" dirty="0">
                <a:solidFill>
                  <a:srgbClr val="FF0000"/>
                </a:solidFill>
                <a:latin typeface="Arial Black" panose="020B0A04020102020204" pitchFamily="34" charset="0"/>
              </a:rPr>
              <a:t>confused</a:t>
            </a:r>
            <a:r>
              <a:rPr lang="en-US" sz="2400" dirty="0"/>
              <a:t> me sometimes</a:t>
            </a:r>
          </a:p>
          <a:p>
            <a:pPr lvl="0"/>
            <a:endParaRPr lang="en-US" dirty="0"/>
          </a:p>
          <a:p>
            <a:endParaRPr lang="en-US" dirty="0"/>
          </a:p>
        </p:txBody>
      </p:sp>
    </p:spTree>
    <p:extLst>
      <p:ext uri="{BB962C8B-B14F-4D97-AF65-F5344CB8AC3E}">
        <p14:creationId xmlns:p14="http://schemas.microsoft.com/office/powerpoint/2010/main" val="3121621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719" y="882732"/>
            <a:ext cx="8596668" cy="4544291"/>
          </a:xfrm>
        </p:spPr>
        <p:txBody>
          <a:bodyPr>
            <a:normAutofit fontScale="90000"/>
          </a:bodyPr>
          <a:lstStyle/>
          <a:p>
            <a:pPr>
              <a:lnSpc>
                <a:spcPct val="150000"/>
              </a:lnSpc>
            </a:pPr>
            <a:r>
              <a:rPr lang="en-US" sz="4400" dirty="0" err="1"/>
              <a:t>Kahoot</a:t>
            </a:r>
            <a:r>
              <a:rPr lang="en-US" sz="4400" dirty="0"/>
              <a:t> Game</a:t>
            </a:r>
            <a:br>
              <a:rPr lang="en-US" sz="4400" dirty="0"/>
            </a:br>
            <a:br>
              <a:rPr lang="en-US" sz="4400" dirty="0"/>
            </a:br>
            <a:r>
              <a:rPr lang="en-US" sz="2800" b="1" dirty="0" err="1">
                <a:solidFill>
                  <a:schemeClr val="tx1"/>
                </a:solidFill>
              </a:rPr>
              <a:t>Kahoot</a:t>
            </a:r>
            <a:r>
              <a:rPr lang="en-US" sz="2800" dirty="0">
                <a:solidFill>
                  <a:schemeClr val="tx1"/>
                </a:solidFill>
              </a:rPr>
              <a:t>! is a free game-based learning platform that makes it fun to learn – any subject, in any language, on any device, for all ages!</a:t>
            </a:r>
            <a:br>
              <a:rPr lang="en-US" sz="2800" dirty="0">
                <a:solidFill>
                  <a:schemeClr val="tx1"/>
                </a:solidFill>
              </a:rPr>
            </a:br>
            <a:endParaRPr lang="en-US" sz="2800" dirty="0">
              <a:solidFill>
                <a:schemeClr val="tx1"/>
              </a:solidFill>
            </a:endParaRPr>
          </a:p>
        </p:txBody>
      </p:sp>
    </p:spTree>
    <p:extLst>
      <p:ext uri="{BB962C8B-B14F-4D97-AF65-F5344CB8AC3E}">
        <p14:creationId xmlns:p14="http://schemas.microsoft.com/office/powerpoint/2010/main" val="296136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74884" y="123067"/>
            <a:ext cx="8466643" cy="6508733"/>
          </a:xfrm>
          <a:prstGeom prst="rect">
            <a:avLst/>
          </a:prstGeom>
        </p:spPr>
      </p:pic>
    </p:spTree>
    <p:extLst>
      <p:ext uri="{BB962C8B-B14F-4D97-AF65-F5344CB8AC3E}">
        <p14:creationId xmlns:p14="http://schemas.microsoft.com/office/powerpoint/2010/main" val="2675749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90705" y="146818"/>
            <a:ext cx="8475108" cy="6515239"/>
          </a:xfrm>
          <a:prstGeom prst="rect">
            <a:avLst/>
          </a:prstGeom>
        </p:spPr>
      </p:pic>
    </p:spTree>
    <p:extLst>
      <p:ext uri="{BB962C8B-B14F-4D97-AF65-F5344CB8AC3E}">
        <p14:creationId xmlns:p14="http://schemas.microsoft.com/office/powerpoint/2010/main" val="2663019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DB5CC0-C98E-44FC-99AC-56D7E80E3EF8}"/>
              </a:ext>
            </a:extLst>
          </p:cNvPr>
          <p:cNvPicPr>
            <a:picLocks noChangeAspect="1"/>
          </p:cNvPicPr>
          <p:nvPr/>
        </p:nvPicPr>
        <p:blipFill rotWithShape="1">
          <a:blip r:embed="rId2">
            <a:extLst>
              <a:ext uri="{28A0092B-C50C-407E-A947-70E740481C1C}">
                <a14:useLocalDpi xmlns:a14="http://schemas.microsoft.com/office/drawing/2010/main" val="0"/>
              </a:ext>
            </a:extLst>
          </a:blip>
          <a:srcRect l="1350" r="2207" b="1"/>
          <a:stretch/>
        </p:blipFill>
        <p:spPr>
          <a:xfrm>
            <a:off x="20" y="10"/>
            <a:ext cx="12191980" cy="6857990"/>
          </a:xfrm>
          <a:prstGeom prst="rect">
            <a:avLst/>
          </a:prstGeom>
        </p:spPr>
      </p:pic>
    </p:spTree>
    <p:extLst>
      <p:ext uri="{BB962C8B-B14F-4D97-AF65-F5344CB8AC3E}">
        <p14:creationId xmlns:p14="http://schemas.microsoft.com/office/powerpoint/2010/main" val="1171327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Semi-flipped Classroom</a:t>
            </a:r>
          </a:p>
        </p:txBody>
      </p:sp>
      <p:sp>
        <p:nvSpPr>
          <p:cNvPr id="3" name="Content Placeholder 2"/>
          <p:cNvSpPr>
            <a:spLocks noGrp="1"/>
          </p:cNvSpPr>
          <p:nvPr>
            <p:ph idx="1"/>
          </p:nvPr>
        </p:nvSpPr>
        <p:spPr>
          <a:xfrm>
            <a:off x="843589" y="1484416"/>
            <a:ext cx="8596668" cy="4845132"/>
          </a:xfrm>
        </p:spPr>
        <p:txBody>
          <a:bodyPr>
            <a:normAutofit/>
          </a:bodyPr>
          <a:lstStyle/>
          <a:p>
            <a:r>
              <a:rPr lang="en-US" sz="2400" dirty="0">
                <a:solidFill>
                  <a:schemeClr val="tx1"/>
                </a:solidFill>
              </a:rPr>
              <a:t>Mini-lectures (new concepts + examples)</a:t>
            </a:r>
          </a:p>
          <a:p>
            <a:r>
              <a:rPr lang="en-US" sz="2400" dirty="0">
                <a:solidFill>
                  <a:schemeClr val="tx1"/>
                </a:solidFill>
              </a:rPr>
              <a:t>Group work (worksheets provided; volunteers present solutions on board)</a:t>
            </a:r>
          </a:p>
          <a:p>
            <a:r>
              <a:rPr lang="en-US" sz="2400" dirty="0">
                <a:solidFill>
                  <a:schemeClr val="tx1"/>
                </a:solidFill>
              </a:rPr>
              <a:t>14-36 students </a:t>
            </a:r>
          </a:p>
          <a:p>
            <a:r>
              <a:rPr lang="en-US" sz="2400" dirty="0">
                <a:solidFill>
                  <a:schemeClr val="tx1"/>
                </a:solidFill>
              </a:rPr>
              <a:t>Weekly homework assignments</a:t>
            </a:r>
          </a:p>
          <a:p>
            <a:r>
              <a:rPr lang="en-US" sz="2400" dirty="0">
                <a:solidFill>
                  <a:schemeClr val="tx1"/>
                </a:solidFill>
              </a:rPr>
              <a:t>Biweekly in-class quizzes</a:t>
            </a:r>
          </a:p>
          <a:p>
            <a:r>
              <a:rPr lang="en-US" sz="2400" dirty="0">
                <a:solidFill>
                  <a:schemeClr val="tx1"/>
                </a:solidFill>
              </a:rPr>
              <a:t>3 exams + final exam</a:t>
            </a:r>
          </a:p>
          <a:p>
            <a:r>
              <a:rPr lang="en-US" sz="2400" dirty="0">
                <a:solidFill>
                  <a:schemeClr val="tx1"/>
                </a:solidFill>
              </a:rPr>
              <a:t>Extra-credit GeoGebra projects</a:t>
            </a:r>
          </a:p>
          <a:p>
            <a:endParaRPr lang="en-US" dirty="0"/>
          </a:p>
        </p:txBody>
      </p:sp>
    </p:spTree>
    <p:extLst>
      <p:ext uri="{BB962C8B-B14F-4D97-AF65-F5344CB8AC3E}">
        <p14:creationId xmlns:p14="http://schemas.microsoft.com/office/powerpoint/2010/main" val="689398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706" y="376791"/>
            <a:ext cx="8596668" cy="5748377"/>
          </a:xfrm>
        </p:spPr>
        <p:txBody>
          <a:bodyPr/>
          <a:lstStyle/>
          <a:p>
            <a:r>
              <a:rPr lang="en-US" dirty="0">
                <a:solidFill>
                  <a:schemeClr val="tx1"/>
                </a:solidFill>
              </a:rPr>
              <a:t>We play </a:t>
            </a:r>
            <a:r>
              <a:rPr lang="en-US" dirty="0" err="1">
                <a:solidFill>
                  <a:schemeClr val="tx1"/>
                </a:solidFill>
              </a:rPr>
              <a:t>Kahoot</a:t>
            </a:r>
            <a:r>
              <a:rPr lang="en-US" dirty="0">
                <a:solidFill>
                  <a:schemeClr val="tx1"/>
                </a:solidFill>
              </a:rPr>
              <a:t> Game on the exam review day. </a:t>
            </a:r>
          </a:p>
          <a:p>
            <a:r>
              <a:rPr lang="en-US" dirty="0">
                <a:solidFill>
                  <a:schemeClr val="tx1"/>
                </a:solidFill>
              </a:rPr>
              <a:t>Basic account is free, Pro ($3/month) &amp; Premium ($6/month) accounts have more game figures.</a:t>
            </a:r>
          </a:p>
          <a:p>
            <a:r>
              <a:rPr lang="en-US" dirty="0">
                <a:solidFill>
                  <a:schemeClr val="tx1"/>
                </a:solidFill>
              </a:rPr>
              <a:t>For each question, you can choose the format to be “Quiz”, “True or False”. Pro &amp; Premium users can choose “Puzzle”, “Slide” or “Poll” as well.</a:t>
            </a:r>
          </a:p>
          <a:p>
            <a:endParaRPr lang="en-US" dirty="0"/>
          </a:p>
        </p:txBody>
      </p:sp>
      <p:pic>
        <p:nvPicPr>
          <p:cNvPr id="7" name="Picture 6"/>
          <p:cNvPicPr>
            <a:picLocks noChangeAspect="1"/>
          </p:cNvPicPr>
          <p:nvPr/>
        </p:nvPicPr>
        <p:blipFill>
          <a:blip r:embed="rId2"/>
          <a:stretch>
            <a:fillRect/>
          </a:stretch>
        </p:blipFill>
        <p:spPr>
          <a:xfrm>
            <a:off x="363159" y="2424226"/>
            <a:ext cx="10716929" cy="4262415"/>
          </a:xfrm>
          <a:prstGeom prst="rect">
            <a:avLst/>
          </a:prstGeom>
        </p:spPr>
      </p:pic>
    </p:spTree>
    <p:extLst>
      <p:ext uri="{BB962C8B-B14F-4D97-AF65-F5344CB8AC3E}">
        <p14:creationId xmlns:p14="http://schemas.microsoft.com/office/powerpoint/2010/main" val="364018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E4BD53-D8B4-4BFC-B745-E364D8362F3E}"/>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341039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29" y="285555"/>
            <a:ext cx="8596668" cy="689811"/>
          </a:xfrm>
        </p:spPr>
        <p:txBody>
          <a:bodyPr/>
          <a:lstStyle/>
          <a:p>
            <a:r>
              <a:rPr lang="en-US" dirty="0"/>
              <a:t>Limitation on “Quiz”</a:t>
            </a:r>
          </a:p>
        </p:txBody>
      </p:sp>
      <p:sp>
        <p:nvSpPr>
          <p:cNvPr id="3" name="Content Placeholder 2"/>
          <p:cNvSpPr>
            <a:spLocks noGrp="1"/>
          </p:cNvSpPr>
          <p:nvPr>
            <p:ph idx="1"/>
          </p:nvPr>
        </p:nvSpPr>
        <p:spPr>
          <a:xfrm>
            <a:off x="487329" y="975366"/>
            <a:ext cx="8596668" cy="4565488"/>
          </a:xfrm>
        </p:spPr>
        <p:txBody>
          <a:bodyPr/>
          <a:lstStyle/>
          <a:p>
            <a:r>
              <a:rPr lang="en-US" sz="2400" dirty="0">
                <a:solidFill>
                  <a:schemeClr val="tx1"/>
                </a:solidFill>
              </a:rPr>
              <a:t>Each question can only have at most 4 choices</a:t>
            </a:r>
          </a:p>
          <a:p>
            <a:r>
              <a:rPr lang="en-US" sz="2400" dirty="0">
                <a:solidFill>
                  <a:schemeClr val="tx1"/>
                </a:solidFill>
              </a:rPr>
              <a:t>Each choice can have at most 75 characters.</a:t>
            </a:r>
          </a:p>
          <a:p>
            <a:r>
              <a:rPr lang="en-US" sz="2400" dirty="0">
                <a:solidFill>
                  <a:schemeClr val="tx1"/>
                </a:solidFill>
              </a:rPr>
              <a:t>The question can have at most 120 characters</a:t>
            </a:r>
            <a:r>
              <a:rPr lang="en-US" dirty="0">
                <a:solidFill>
                  <a:schemeClr val="tx1"/>
                </a:solidFill>
              </a:rPr>
              <a:t>.</a:t>
            </a:r>
          </a:p>
          <a:p>
            <a:pPr lvl="1">
              <a:buFont typeface="Wingdings" panose="05000000000000000000" pitchFamily="2" charset="2"/>
              <a:buChar char="q"/>
            </a:pPr>
            <a:r>
              <a:rPr lang="en-US" sz="2000" dirty="0">
                <a:solidFill>
                  <a:schemeClr val="tx1"/>
                </a:solidFill>
              </a:rPr>
              <a:t>If you have more than 120 characters in the question, you can put them in the image.</a:t>
            </a:r>
          </a:p>
        </p:txBody>
      </p:sp>
      <p:pic>
        <p:nvPicPr>
          <p:cNvPr id="4" name="Picture 3">
            <a:extLst>
              <a:ext uri="{FF2B5EF4-FFF2-40B4-BE49-F238E27FC236}">
                <a16:creationId xmlns:a16="http://schemas.microsoft.com/office/drawing/2014/main" id="{533DFBF7-8838-46C6-8646-B3D059683C40}"/>
              </a:ext>
            </a:extLst>
          </p:cNvPr>
          <p:cNvPicPr>
            <a:picLocks noChangeAspect="1"/>
          </p:cNvPicPr>
          <p:nvPr/>
        </p:nvPicPr>
        <p:blipFill>
          <a:blip r:embed="rId2"/>
          <a:stretch>
            <a:fillRect/>
          </a:stretch>
        </p:blipFill>
        <p:spPr>
          <a:xfrm>
            <a:off x="4109661" y="2794571"/>
            <a:ext cx="7178549" cy="4063429"/>
          </a:xfrm>
          <a:prstGeom prst="rect">
            <a:avLst/>
          </a:prstGeom>
        </p:spPr>
      </p:pic>
    </p:spTree>
    <p:extLst>
      <p:ext uri="{BB962C8B-B14F-4D97-AF65-F5344CB8AC3E}">
        <p14:creationId xmlns:p14="http://schemas.microsoft.com/office/powerpoint/2010/main" val="2362590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3187"/>
            <a:ext cx="8596668" cy="689811"/>
          </a:xfrm>
        </p:spPr>
        <p:txBody>
          <a:bodyPr/>
          <a:lstStyle/>
          <a:p>
            <a:r>
              <a:rPr lang="en-US" dirty="0"/>
              <a:t>Limitation on “Quiz”</a:t>
            </a:r>
          </a:p>
        </p:txBody>
      </p:sp>
      <p:sp>
        <p:nvSpPr>
          <p:cNvPr id="3" name="Content Placeholder 2"/>
          <p:cNvSpPr>
            <a:spLocks noGrp="1"/>
          </p:cNvSpPr>
          <p:nvPr>
            <p:ph idx="1"/>
          </p:nvPr>
        </p:nvSpPr>
        <p:spPr>
          <a:xfrm>
            <a:off x="677334" y="1214618"/>
            <a:ext cx="8596668" cy="4565488"/>
          </a:xfrm>
        </p:spPr>
        <p:txBody>
          <a:bodyPr/>
          <a:lstStyle/>
          <a:p>
            <a:r>
              <a:rPr lang="en-US" dirty="0">
                <a:solidFill>
                  <a:schemeClr val="tx1"/>
                </a:solidFill>
              </a:rPr>
              <a:t>Cannot type math symbols in the text box.</a:t>
            </a:r>
          </a:p>
          <a:p>
            <a:pPr lvl="1">
              <a:buFont typeface="Wingdings" panose="05000000000000000000" pitchFamily="2" charset="2"/>
              <a:buChar char="q"/>
            </a:pPr>
            <a:r>
              <a:rPr lang="en-US" dirty="0">
                <a:solidFill>
                  <a:schemeClr val="tx1"/>
                </a:solidFill>
              </a:rPr>
              <a:t>Write the math symbols in Word, then print screen, use Paint to make the image.</a:t>
            </a:r>
          </a:p>
        </p:txBody>
      </p:sp>
      <p:pic>
        <p:nvPicPr>
          <p:cNvPr id="5" name="Picture 4">
            <a:extLst>
              <a:ext uri="{FF2B5EF4-FFF2-40B4-BE49-F238E27FC236}">
                <a16:creationId xmlns:a16="http://schemas.microsoft.com/office/drawing/2014/main" id="{20FD400B-BC54-403F-BD7D-F9719CB3E3BC}"/>
              </a:ext>
            </a:extLst>
          </p:cNvPr>
          <p:cNvPicPr>
            <a:picLocks noChangeAspect="1"/>
          </p:cNvPicPr>
          <p:nvPr/>
        </p:nvPicPr>
        <p:blipFill>
          <a:blip r:embed="rId2"/>
          <a:stretch>
            <a:fillRect/>
          </a:stretch>
        </p:blipFill>
        <p:spPr>
          <a:xfrm>
            <a:off x="1952089" y="1994552"/>
            <a:ext cx="8603597" cy="4863448"/>
          </a:xfrm>
          <a:prstGeom prst="rect">
            <a:avLst/>
          </a:prstGeom>
        </p:spPr>
      </p:pic>
    </p:spTree>
    <p:extLst>
      <p:ext uri="{BB962C8B-B14F-4D97-AF65-F5344CB8AC3E}">
        <p14:creationId xmlns:p14="http://schemas.microsoft.com/office/powerpoint/2010/main" val="391419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D0218F-A977-4393-B506-2CB3C0B40328}"/>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897781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83" y="340036"/>
            <a:ext cx="9418962" cy="2422358"/>
          </a:xfrm>
        </p:spPr>
        <p:txBody>
          <a:bodyPr>
            <a:noAutofit/>
          </a:bodyPr>
          <a:lstStyle/>
          <a:p>
            <a:r>
              <a:rPr lang="en-US" sz="2400" dirty="0" err="1">
                <a:solidFill>
                  <a:schemeClr val="accent2">
                    <a:lumMod val="75000"/>
                  </a:schemeClr>
                </a:solidFill>
              </a:rPr>
              <a:t>Kahoot</a:t>
            </a:r>
            <a:r>
              <a:rPr lang="en-US" sz="2400" dirty="0">
                <a:solidFill>
                  <a:schemeClr val="accent2">
                    <a:lumMod val="75000"/>
                  </a:schemeClr>
                </a:solidFill>
              </a:rPr>
              <a:t> has lots of images from the Image Library, you can choose the one you like, or you can upload image from your computer, or insert a YouTube link.</a:t>
            </a:r>
            <a:br>
              <a:rPr lang="en-US" sz="2400" dirty="0">
                <a:solidFill>
                  <a:schemeClr val="tx1"/>
                </a:solidFill>
              </a:rPr>
            </a:br>
            <a:endParaRPr lang="en-US" sz="2400" dirty="0">
              <a:solidFill>
                <a:schemeClr val="tx1"/>
              </a:solidFill>
            </a:endParaRPr>
          </a:p>
        </p:txBody>
      </p:sp>
      <p:pic>
        <p:nvPicPr>
          <p:cNvPr id="8" name="Picture 7"/>
          <p:cNvPicPr>
            <a:picLocks noChangeAspect="1"/>
          </p:cNvPicPr>
          <p:nvPr/>
        </p:nvPicPr>
        <p:blipFill>
          <a:blip r:embed="rId2"/>
          <a:stretch>
            <a:fillRect/>
          </a:stretch>
        </p:blipFill>
        <p:spPr>
          <a:xfrm>
            <a:off x="1051695" y="1646218"/>
            <a:ext cx="8614819" cy="5172234"/>
          </a:xfrm>
          <a:prstGeom prst="rect">
            <a:avLst/>
          </a:prstGeom>
        </p:spPr>
      </p:pic>
    </p:spTree>
    <p:extLst>
      <p:ext uri="{BB962C8B-B14F-4D97-AF65-F5344CB8AC3E}">
        <p14:creationId xmlns:p14="http://schemas.microsoft.com/office/powerpoint/2010/main" val="778896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77517"/>
            <a:ext cx="8596668" cy="5463846"/>
          </a:xfrm>
        </p:spPr>
        <p:txBody>
          <a:bodyPr/>
          <a:lstStyle/>
          <a:p>
            <a:endParaRPr lang="en-US" dirty="0"/>
          </a:p>
        </p:txBody>
      </p:sp>
      <p:pic>
        <p:nvPicPr>
          <p:cNvPr id="4" name="Picture 3"/>
          <p:cNvPicPr>
            <a:picLocks noChangeAspect="1"/>
          </p:cNvPicPr>
          <p:nvPr/>
        </p:nvPicPr>
        <p:blipFill>
          <a:blip r:embed="rId2"/>
          <a:stretch>
            <a:fillRect/>
          </a:stretch>
        </p:blipFill>
        <p:spPr>
          <a:xfrm>
            <a:off x="290262" y="411011"/>
            <a:ext cx="5533022" cy="5796858"/>
          </a:xfrm>
          <a:prstGeom prst="rect">
            <a:avLst/>
          </a:prstGeom>
        </p:spPr>
      </p:pic>
      <p:pic>
        <p:nvPicPr>
          <p:cNvPr id="5" name="Picture 4"/>
          <p:cNvPicPr>
            <a:picLocks noChangeAspect="1"/>
          </p:cNvPicPr>
          <p:nvPr/>
        </p:nvPicPr>
        <p:blipFill>
          <a:blip r:embed="rId3"/>
          <a:stretch>
            <a:fillRect/>
          </a:stretch>
        </p:blipFill>
        <p:spPr>
          <a:xfrm>
            <a:off x="6210356" y="411011"/>
            <a:ext cx="5543870" cy="5808224"/>
          </a:xfrm>
          <a:prstGeom prst="rect">
            <a:avLst/>
          </a:prstGeom>
        </p:spPr>
      </p:pic>
    </p:spTree>
    <p:extLst>
      <p:ext uri="{BB962C8B-B14F-4D97-AF65-F5344CB8AC3E}">
        <p14:creationId xmlns:p14="http://schemas.microsoft.com/office/powerpoint/2010/main" val="3340648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C24C-1E28-42F0-9232-57559F141BFE}"/>
              </a:ext>
            </a:extLst>
          </p:cNvPr>
          <p:cNvSpPr>
            <a:spLocks noGrp="1"/>
          </p:cNvSpPr>
          <p:nvPr>
            <p:ph type="title"/>
          </p:nvPr>
        </p:nvSpPr>
        <p:spPr>
          <a:xfrm>
            <a:off x="677334" y="609600"/>
            <a:ext cx="8596668" cy="674255"/>
          </a:xfrm>
        </p:spPr>
        <p:txBody>
          <a:bodyPr/>
          <a:lstStyle/>
          <a:p>
            <a:r>
              <a:rPr lang="en-US" dirty="0"/>
              <a:t>Students’ feedback</a:t>
            </a:r>
          </a:p>
        </p:txBody>
      </p:sp>
      <p:sp>
        <p:nvSpPr>
          <p:cNvPr id="3" name="Content Placeholder 2">
            <a:extLst>
              <a:ext uri="{FF2B5EF4-FFF2-40B4-BE49-F238E27FC236}">
                <a16:creationId xmlns:a16="http://schemas.microsoft.com/office/drawing/2014/main" id="{887C4FEC-B561-4ADE-B058-CCBC73E07494}"/>
              </a:ext>
            </a:extLst>
          </p:cNvPr>
          <p:cNvSpPr>
            <a:spLocks noGrp="1"/>
          </p:cNvSpPr>
          <p:nvPr>
            <p:ph idx="1"/>
          </p:nvPr>
        </p:nvSpPr>
        <p:spPr>
          <a:xfrm>
            <a:off x="395980" y="1452667"/>
            <a:ext cx="10196992" cy="4964545"/>
          </a:xfrm>
        </p:spPr>
        <p:txBody>
          <a:bodyPr>
            <a:normAutofit/>
          </a:bodyPr>
          <a:lstStyle/>
          <a:p>
            <a:pPr lvl="0"/>
            <a:r>
              <a:rPr lang="en-US" sz="2400" dirty="0"/>
              <a:t>I like these, these are </a:t>
            </a:r>
            <a:r>
              <a:rPr lang="en-US" sz="2400" dirty="0">
                <a:solidFill>
                  <a:srgbClr val="00B0F0"/>
                </a:solidFill>
                <a:latin typeface="Arial Black" panose="020B0A04020102020204" pitchFamily="34" charset="0"/>
              </a:rPr>
              <a:t>quick</a:t>
            </a:r>
            <a:r>
              <a:rPr lang="en-US" sz="2400" dirty="0"/>
              <a:t> and </a:t>
            </a:r>
            <a:r>
              <a:rPr lang="en-US" sz="2400" dirty="0">
                <a:solidFill>
                  <a:srgbClr val="00B0F0"/>
                </a:solidFill>
                <a:latin typeface="Arial Black" panose="020B0A04020102020204" pitchFamily="34" charset="0"/>
              </a:rPr>
              <a:t>fun</a:t>
            </a:r>
            <a:r>
              <a:rPr lang="en-US" sz="2400" dirty="0"/>
              <a:t>.</a:t>
            </a:r>
          </a:p>
          <a:p>
            <a:pPr lvl="0"/>
            <a:r>
              <a:rPr lang="en-US" sz="2400" dirty="0"/>
              <a:t>It helps you think </a:t>
            </a:r>
            <a:r>
              <a:rPr lang="en-US" sz="2400" dirty="0">
                <a:solidFill>
                  <a:srgbClr val="00B0F0"/>
                </a:solidFill>
                <a:latin typeface="Arial Black" panose="020B0A04020102020204" pitchFamily="34" charset="0"/>
              </a:rPr>
              <a:t>quicker</a:t>
            </a:r>
            <a:r>
              <a:rPr lang="en-US" sz="2400" dirty="0"/>
              <a:t> to see how much you understand it.</a:t>
            </a:r>
          </a:p>
          <a:p>
            <a:pPr lvl="0"/>
            <a:r>
              <a:rPr lang="en-US" sz="2400" dirty="0"/>
              <a:t>This game was </a:t>
            </a:r>
            <a:r>
              <a:rPr lang="en-US" sz="2400" dirty="0">
                <a:solidFill>
                  <a:srgbClr val="00B0F0"/>
                </a:solidFill>
                <a:latin typeface="Arial Black" panose="020B0A04020102020204" pitchFamily="34" charset="0"/>
              </a:rPr>
              <a:t>fun</a:t>
            </a:r>
            <a:r>
              <a:rPr lang="en-US" sz="2400" dirty="0"/>
              <a:t>, allowing us to </a:t>
            </a:r>
            <a:r>
              <a:rPr lang="en-US" sz="2400" dirty="0">
                <a:solidFill>
                  <a:srgbClr val="00B0F0"/>
                </a:solidFill>
                <a:latin typeface="Arial Black" panose="020B0A04020102020204" pitchFamily="34" charset="0"/>
              </a:rPr>
              <a:t>compete</a:t>
            </a:r>
            <a:r>
              <a:rPr lang="en-US" sz="2400" dirty="0"/>
              <a:t> against other group in class.</a:t>
            </a:r>
          </a:p>
          <a:p>
            <a:pPr lvl="0"/>
            <a:r>
              <a:rPr lang="en-US" sz="2400" dirty="0"/>
              <a:t>I like the Kahoot games they help me think at a </a:t>
            </a:r>
            <a:r>
              <a:rPr lang="en-US" sz="2400" dirty="0">
                <a:solidFill>
                  <a:srgbClr val="00B0F0"/>
                </a:solidFill>
                <a:latin typeface="Arial Black" panose="020B0A04020102020204" pitchFamily="34" charset="0"/>
              </a:rPr>
              <a:t>high level</a:t>
            </a:r>
            <a:r>
              <a:rPr lang="en-US" sz="2400" dirty="0"/>
              <a:t>.</a:t>
            </a:r>
          </a:p>
          <a:p>
            <a:r>
              <a:rPr lang="en-US" sz="2400" dirty="0"/>
              <a:t>I personally liked the group Kahoot game. I learned </a:t>
            </a:r>
            <a:r>
              <a:rPr lang="en-US" sz="2400" dirty="0">
                <a:solidFill>
                  <a:srgbClr val="00B0F0"/>
                </a:solidFill>
                <a:latin typeface="Arial Black" panose="020B0A04020102020204" pitchFamily="34" charset="0"/>
              </a:rPr>
              <a:t>critical thinking</a:t>
            </a:r>
            <a:r>
              <a:rPr lang="en-US" sz="2400" dirty="0"/>
              <a:t>.</a:t>
            </a:r>
            <a:r>
              <a:rPr lang="en-US" sz="2400" dirty="0">
                <a:solidFill>
                  <a:srgbClr val="00B0F0"/>
                </a:solidFill>
                <a:latin typeface="Arial Black" panose="020B0A04020102020204" pitchFamily="34" charset="0"/>
              </a:rPr>
              <a:t> </a:t>
            </a:r>
            <a:r>
              <a:rPr lang="en-US" sz="2400" dirty="0"/>
              <a:t>I think you should do it more.</a:t>
            </a:r>
          </a:p>
          <a:p>
            <a:pPr lvl="0"/>
            <a:r>
              <a:rPr lang="en-US" sz="2400" dirty="0"/>
              <a:t>Definitely </a:t>
            </a:r>
            <a:r>
              <a:rPr lang="en-US" sz="2400" dirty="0">
                <a:solidFill>
                  <a:srgbClr val="00B0F0"/>
                </a:solidFill>
                <a:latin typeface="Arial Black" panose="020B0A04020102020204" pitchFamily="34" charset="0"/>
              </a:rPr>
              <a:t>fun</a:t>
            </a:r>
            <a:r>
              <a:rPr lang="en-US" sz="2400" dirty="0"/>
              <a:t> and </a:t>
            </a:r>
            <a:r>
              <a:rPr lang="en-US" sz="2400" dirty="0">
                <a:solidFill>
                  <a:srgbClr val="00B0F0"/>
                </a:solidFill>
                <a:latin typeface="Arial Black" panose="020B0A04020102020204" pitchFamily="34" charset="0"/>
              </a:rPr>
              <a:t>enjoyable</a:t>
            </a:r>
            <a:r>
              <a:rPr lang="en-US" sz="2400" dirty="0"/>
              <a:t>, some problems do take </a:t>
            </a:r>
            <a:r>
              <a:rPr lang="en-US" sz="2400" dirty="0">
                <a:solidFill>
                  <a:srgbClr val="FF0000"/>
                </a:solidFill>
                <a:latin typeface="Arial Black" panose="020B0A04020102020204" pitchFamily="34" charset="0"/>
              </a:rPr>
              <a:t>longer</a:t>
            </a:r>
            <a:r>
              <a:rPr lang="en-US" sz="2400" dirty="0"/>
              <a:t> than Kahoot allows though.</a:t>
            </a:r>
          </a:p>
          <a:p>
            <a:r>
              <a:rPr lang="en-US" sz="2400" dirty="0"/>
              <a:t>They help figuring out what we should </a:t>
            </a:r>
            <a:r>
              <a:rPr lang="en-US" sz="2400" dirty="0">
                <a:solidFill>
                  <a:srgbClr val="00B0F0"/>
                </a:solidFill>
                <a:latin typeface="Arial Black" panose="020B0A04020102020204" pitchFamily="34" charset="0"/>
              </a:rPr>
              <a:t>review</a:t>
            </a:r>
            <a:r>
              <a:rPr lang="en-US" sz="2400" dirty="0"/>
              <a:t> or </a:t>
            </a:r>
            <a:r>
              <a:rPr lang="en-US" sz="2400" dirty="0">
                <a:solidFill>
                  <a:srgbClr val="00B0F0"/>
                </a:solidFill>
                <a:latin typeface="Arial Black" panose="020B0A04020102020204" pitchFamily="34" charset="0"/>
              </a:rPr>
              <a:t>focus on</a:t>
            </a:r>
            <a:r>
              <a:rPr lang="en-US" sz="2400" dirty="0"/>
              <a:t>.</a:t>
            </a:r>
          </a:p>
          <a:p>
            <a:endParaRPr lang="en-US" dirty="0"/>
          </a:p>
        </p:txBody>
      </p:sp>
    </p:spTree>
    <p:extLst>
      <p:ext uri="{BB962C8B-B14F-4D97-AF65-F5344CB8AC3E}">
        <p14:creationId xmlns:p14="http://schemas.microsoft.com/office/powerpoint/2010/main" val="391703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C24C-1E28-42F0-9232-57559F141BFE}"/>
              </a:ext>
            </a:extLst>
          </p:cNvPr>
          <p:cNvSpPr>
            <a:spLocks noGrp="1"/>
          </p:cNvSpPr>
          <p:nvPr>
            <p:ph type="title"/>
          </p:nvPr>
        </p:nvSpPr>
        <p:spPr>
          <a:xfrm>
            <a:off x="677334" y="609600"/>
            <a:ext cx="8596668" cy="674255"/>
          </a:xfrm>
        </p:spPr>
        <p:txBody>
          <a:bodyPr/>
          <a:lstStyle/>
          <a:p>
            <a:r>
              <a:rPr lang="en-US" dirty="0"/>
              <a:t>Negative comments</a:t>
            </a:r>
          </a:p>
        </p:txBody>
      </p:sp>
      <p:sp>
        <p:nvSpPr>
          <p:cNvPr id="3" name="Content Placeholder 2">
            <a:extLst>
              <a:ext uri="{FF2B5EF4-FFF2-40B4-BE49-F238E27FC236}">
                <a16:creationId xmlns:a16="http://schemas.microsoft.com/office/drawing/2014/main" id="{887C4FEC-B561-4ADE-B058-CCBC73E07494}"/>
              </a:ext>
            </a:extLst>
          </p:cNvPr>
          <p:cNvSpPr>
            <a:spLocks noGrp="1"/>
          </p:cNvSpPr>
          <p:nvPr>
            <p:ph idx="1"/>
          </p:nvPr>
        </p:nvSpPr>
        <p:spPr>
          <a:xfrm>
            <a:off x="395980" y="1452667"/>
            <a:ext cx="10196992" cy="4964545"/>
          </a:xfrm>
        </p:spPr>
        <p:txBody>
          <a:bodyPr/>
          <a:lstStyle/>
          <a:p>
            <a:pPr lvl="0"/>
            <a:r>
              <a:rPr lang="en-US" sz="2400" dirty="0"/>
              <a:t>I don’t like Kahoot because I would rather do practice problems on my </a:t>
            </a:r>
            <a:r>
              <a:rPr lang="en-US" sz="2400" dirty="0">
                <a:solidFill>
                  <a:srgbClr val="00B0F0"/>
                </a:solidFill>
                <a:latin typeface="Arial Black" panose="020B0A04020102020204" pitchFamily="34" charset="0"/>
              </a:rPr>
              <a:t>own</a:t>
            </a:r>
            <a:r>
              <a:rPr lang="en-US" sz="2400" dirty="0"/>
              <a:t>. the competition has added </a:t>
            </a:r>
            <a:r>
              <a:rPr lang="en-US" sz="2400" dirty="0">
                <a:solidFill>
                  <a:srgbClr val="FF0000"/>
                </a:solidFill>
                <a:latin typeface="Arial Black" panose="020B0A04020102020204" pitchFamily="34" charset="0"/>
              </a:rPr>
              <a:t>pressure</a:t>
            </a:r>
            <a:r>
              <a:rPr lang="en-US" sz="2400" dirty="0"/>
              <a:t> and I don’t love that.</a:t>
            </a:r>
          </a:p>
          <a:p>
            <a:pPr lvl="0"/>
            <a:r>
              <a:rPr lang="en-US" sz="2400" dirty="0"/>
              <a:t>It didn’t really help me learning anything because it was </a:t>
            </a:r>
            <a:r>
              <a:rPr lang="en-US" sz="2400" dirty="0">
                <a:solidFill>
                  <a:srgbClr val="FF0000"/>
                </a:solidFill>
                <a:latin typeface="Arial Black" panose="020B0A04020102020204" pitchFamily="34" charset="0"/>
              </a:rPr>
              <a:t>timed </a:t>
            </a:r>
            <a:r>
              <a:rPr lang="en-US" sz="2400" dirty="0"/>
              <a:t>so you had to work </a:t>
            </a:r>
            <a:r>
              <a:rPr lang="en-US" sz="2400" dirty="0">
                <a:solidFill>
                  <a:srgbClr val="FF0000"/>
                </a:solidFill>
                <a:latin typeface="Arial Black" panose="020B0A04020102020204" pitchFamily="34" charset="0"/>
              </a:rPr>
              <a:t>fast</a:t>
            </a:r>
            <a:r>
              <a:rPr lang="en-US" sz="2400" dirty="0"/>
              <a:t>, and I typically make </a:t>
            </a:r>
            <a:r>
              <a:rPr lang="en-US" sz="2400" dirty="0">
                <a:solidFill>
                  <a:srgbClr val="FF0000"/>
                </a:solidFill>
                <a:latin typeface="Arial Black" panose="020B0A04020102020204" pitchFamily="34" charset="0"/>
              </a:rPr>
              <a:t>mistakes</a:t>
            </a:r>
            <a:r>
              <a:rPr lang="en-US" sz="2400" dirty="0"/>
              <a:t>.</a:t>
            </a:r>
          </a:p>
          <a:p>
            <a:pPr lvl="0"/>
            <a:r>
              <a:rPr lang="en-US" sz="2400" dirty="0"/>
              <a:t>It’s difficult to do these kinds of math with that short of </a:t>
            </a:r>
            <a:r>
              <a:rPr lang="en-US" sz="2400" dirty="0">
                <a:solidFill>
                  <a:srgbClr val="FF0000"/>
                </a:solidFill>
                <a:latin typeface="Arial Black" panose="020B0A04020102020204" pitchFamily="34" charset="0"/>
              </a:rPr>
              <a:t>time</a:t>
            </a:r>
            <a:r>
              <a:rPr lang="en-US" sz="2400" dirty="0"/>
              <a:t>. I know that there are ways to do it faster, but we don’t go over those because of the pace of the class.</a:t>
            </a:r>
          </a:p>
          <a:p>
            <a:pPr lvl="0"/>
            <a:r>
              <a:rPr lang="en-US" sz="2400" dirty="0"/>
              <a:t>I have never been a fan of Kahoot. I feel too </a:t>
            </a:r>
            <a:r>
              <a:rPr lang="en-US" sz="2400" dirty="0">
                <a:solidFill>
                  <a:srgbClr val="FF0000"/>
                </a:solidFill>
                <a:latin typeface="Arial Black" panose="020B0A04020102020204" pitchFamily="34" charset="0"/>
              </a:rPr>
              <a:t>rushed</a:t>
            </a:r>
            <a:r>
              <a:rPr lang="en-US" sz="2400" dirty="0"/>
              <a:t> when playing. So it’s </a:t>
            </a:r>
            <a:r>
              <a:rPr lang="en-US" sz="2400" dirty="0">
                <a:solidFill>
                  <a:srgbClr val="FF0000"/>
                </a:solidFill>
                <a:latin typeface="Arial Black" panose="020B0A04020102020204" pitchFamily="34" charset="0"/>
              </a:rPr>
              <a:t>hard</a:t>
            </a:r>
            <a:r>
              <a:rPr lang="en-US" sz="2400" dirty="0"/>
              <a:t> to think.</a:t>
            </a:r>
          </a:p>
          <a:p>
            <a:pPr lvl="0"/>
            <a:endParaRPr lang="en-US" dirty="0"/>
          </a:p>
          <a:p>
            <a:endParaRPr lang="en-US" dirty="0"/>
          </a:p>
        </p:txBody>
      </p:sp>
    </p:spTree>
    <p:extLst>
      <p:ext uri="{BB962C8B-B14F-4D97-AF65-F5344CB8AC3E}">
        <p14:creationId xmlns:p14="http://schemas.microsoft.com/office/powerpoint/2010/main" val="3385769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9440" y="1764631"/>
            <a:ext cx="8596668" cy="1320800"/>
          </a:xfrm>
        </p:spPr>
        <p:txBody>
          <a:bodyPr>
            <a:normAutofit/>
          </a:bodyPr>
          <a:lstStyle/>
          <a:p>
            <a:r>
              <a:rPr lang="en-US" sz="4400" dirty="0"/>
              <a:t>Let’s play a </a:t>
            </a:r>
            <a:r>
              <a:rPr lang="en-US" sz="4400" dirty="0" err="1"/>
              <a:t>Kahoot</a:t>
            </a:r>
            <a:r>
              <a:rPr lang="en-US" sz="4400" dirty="0"/>
              <a:t> Game !</a:t>
            </a:r>
          </a:p>
        </p:txBody>
      </p:sp>
      <p:sp>
        <p:nvSpPr>
          <p:cNvPr id="5" name="Content Placeholder 4"/>
          <p:cNvSpPr>
            <a:spLocks noGrp="1"/>
          </p:cNvSpPr>
          <p:nvPr>
            <p:ph idx="1"/>
          </p:nvPr>
        </p:nvSpPr>
        <p:spPr>
          <a:xfrm>
            <a:off x="1142555" y="3602869"/>
            <a:ext cx="8596668" cy="3880773"/>
          </a:xfrm>
        </p:spPr>
        <p:txBody>
          <a:bodyPr/>
          <a:lstStyle/>
          <a:p>
            <a:r>
              <a:rPr lang="en-US" sz="2400" dirty="0">
                <a:hlinkClick r:id="rId2"/>
              </a:rPr>
              <a:t>https://create.kahoot.it/share/duplicate-of-international-meet-and-greet-fall-2019/2c49c894-3768-4f09-9336-10b3e23dc718</a:t>
            </a:r>
            <a:endParaRPr lang="en-US" sz="2400" dirty="0"/>
          </a:p>
          <a:p>
            <a:endParaRPr lang="en-US" dirty="0"/>
          </a:p>
        </p:txBody>
      </p:sp>
    </p:spTree>
    <p:extLst>
      <p:ext uri="{BB962C8B-B14F-4D97-AF65-F5344CB8AC3E}">
        <p14:creationId xmlns:p14="http://schemas.microsoft.com/office/powerpoint/2010/main" val="230760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783" y="3139659"/>
            <a:ext cx="6571564" cy="34742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stretch>
            <a:fillRect/>
          </a:stretch>
        </p:blipFill>
        <p:spPr>
          <a:xfrm>
            <a:off x="5522226" y="214251"/>
            <a:ext cx="6521111" cy="36214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872941" y="948529"/>
            <a:ext cx="3772186"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Group work</a:t>
            </a:r>
          </a:p>
        </p:txBody>
      </p:sp>
    </p:spTree>
    <p:extLst>
      <p:ext uri="{BB962C8B-B14F-4D97-AF65-F5344CB8AC3E}">
        <p14:creationId xmlns:p14="http://schemas.microsoft.com/office/powerpoint/2010/main" val="577836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32" y="545432"/>
            <a:ext cx="9072308" cy="1320800"/>
          </a:xfrm>
        </p:spPr>
        <p:txBody>
          <a:bodyPr/>
          <a:lstStyle/>
          <a:p>
            <a:r>
              <a:rPr lang="en-US" dirty="0"/>
              <a:t>GeoGebra Project – Dynamic Visualizations</a:t>
            </a:r>
          </a:p>
        </p:txBody>
      </p:sp>
      <p:sp>
        <p:nvSpPr>
          <p:cNvPr id="3" name="Content Placeholder 2"/>
          <p:cNvSpPr>
            <a:spLocks noGrp="1"/>
          </p:cNvSpPr>
          <p:nvPr>
            <p:ph idx="1"/>
          </p:nvPr>
        </p:nvSpPr>
        <p:spPr>
          <a:xfrm>
            <a:off x="665458" y="1578698"/>
            <a:ext cx="8442916" cy="4394590"/>
          </a:xfrm>
        </p:spPr>
        <p:txBody>
          <a:bodyPr>
            <a:noAutofit/>
          </a:bodyPr>
          <a:lstStyle/>
          <a:p>
            <a:r>
              <a:rPr lang="en-US" sz="2800" dirty="0">
                <a:solidFill>
                  <a:schemeClr val="tx1"/>
                </a:solidFill>
              </a:rPr>
              <a:t>GeoGebra is a </a:t>
            </a:r>
            <a:r>
              <a:rPr lang="en-US" sz="2800" dirty="0">
                <a:solidFill>
                  <a:schemeClr val="tx1"/>
                </a:solidFill>
                <a:latin typeface="Arial Black" panose="020B0A04020102020204" pitchFamily="34" charset="0"/>
              </a:rPr>
              <a:t>free</a:t>
            </a:r>
            <a:r>
              <a:rPr lang="en-US" sz="2800" dirty="0">
                <a:solidFill>
                  <a:schemeClr val="tx1"/>
                </a:solidFill>
              </a:rPr>
              <a:t> interactive geometry, algebra, statistics and calculus application, intended for learning and teaching mathematics and science from primary school to university level.</a:t>
            </a:r>
          </a:p>
          <a:p>
            <a:endParaRPr lang="en-US" sz="2800" dirty="0">
              <a:solidFill>
                <a:schemeClr val="tx1"/>
              </a:solidFill>
            </a:endParaRPr>
          </a:p>
          <a:p>
            <a:r>
              <a:rPr lang="en-US" sz="2800" dirty="0">
                <a:solidFill>
                  <a:schemeClr val="tx1"/>
                </a:solidFill>
              </a:rPr>
              <a:t>Dynamic Visualizations can increase students’ conceptual understandings</a:t>
            </a:r>
          </a:p>
        </p:txBody>
      </p:sp>
    </p:spTree>
    <p:extLst>
      <p:ext uri="{BB962C8B-B14F-4D97-AF65-F5344CB8AC3E}">
        <p14:creationId xmlns:p14="http://schemas.microsoft.com/office/powerpoint/2010/main" val="209171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32" y="545432"/>
            <a:ext cx="9072308" cy="1320800"/>
          </a:xfrm>
        </p:spPr>
        <p:txBody>
          <a:bodyPr/>
          <a:lstStyle/>
          <a:p>
            <a:r>
              <a:rPr lang="en-US" dirty="0"/>
              <a:t>GeoGebra Project – Dynamic Visualizations</a:t>
            </a:r>
          </a:p>
        </p:txBody>
      </p:sp>
      <p:sp>
        <p:nvSpPr>
          <p:cNvPr id="3" name="Content Placeholder 2"/>
          <p:cNvSpPr>
            <a:spLocks noGrp="1"/>
          </p:cNvSpPr>
          <p:nvPr>
            <p:ph idx="1"/>
          </p:nvPr>
        </p:nvSpPr>
        <p:spPr>
          <a:xfrm>
            <a:off x="689232" y="1866232"/>
            <a:ext cx="8442916" cy="4394590"/>
          </a:xfrm>
        </p:spPr>
        <p:txBody>
          <a:bodyPr>
            <a:noAutofit/>
          </a:bodyPr>
          <a:lstStyle/>
          <a:p>
            <a:r>
              <a:rPr lang="en-US" sz="2800" dirty="0">
                <a:solidFill>
                  <a:schemeClr val="tx1"/>
                </a:solidFill>
              </a:rPr>
              <a:t>Introduction/Guide is provided to students, students can watch assigned YouTube video to learn how to create GeoGebra projects, step-by-step screen-shots are also provided</a:t>
            </a:r>
          </a:p>
          <a:p>
            <a:endParaRPr lang="en-US" sz="2800" dirty="0">
              <a:solidFill>
                <a:schemeClr val="tx1"/>
              </a:solidFill>
            </a:endParaRPr>
          </a:p>
          <a:p>
            <a:r>
              <a:rPr lang="en-US" sz="2800" dirty="0">
                <a:solidFill>
                  <a:schemeClr val="tx1"/>
                </a:solidFill>
              </a:rPr>
              <a:t>Students’ projects are posted on course website so everyone can appreciate their work</a:t>
            </a:r>
          </a:p>
        </p:txBody>
      </p:sp>
    </p:spTree>
    <p:extLst>
      <p:ext uri="{BB962C8B-B14F-4D97-AF65-F5344CB8AC3E}">
        <p14:creationId xmlns:p14="http://schemas.microsoft.com/office/powerpoint/2010/main" val="3562235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2312"/>
          </a:xfrm>
        </p:spPr>
        <p:txBody>
          <a:bodyPr/>
          <a:lstStyle/>
          <a:p>
            <a:r>
              <a:rPr lang="en-US" dirty="0"/>
              <a:t>Students’ GeoGebra Projects</a:t>
            </a:r>
          </a:p>
        </p:txBody>
      </p:sp>
      <p:sp>
        <p:nvSpPr>
          <p:cNvPr id="3" name="Content Placeholder 2"/>
          <p:cNvSpPr>
            <a:spLocks noGrp="1"/>
          </p:cNvSpPr>
          <p:nvPr>
            <p:ph idx="1"/>
          </p:nvPr>
        </p:nvSpPr>
        <p:spPr>
          <a:xfrm>
            <a:off x="389572" y="1834738"/>
            <a:ext cx="11219332" cy="5023262"/>
          </a:xfrm>
        </p:spPr>
        <p:txBody>
          <a:bodyPr>
            <a:normAutofit/>
          </a:bodyPr>
          <a:lstStyle/>
          <a:p>
            <a:r>
              <a:rPr lang="en-US" sz="2200" dirty="0"/>
              <a:t>Calculus I</a:t>
            </a:r>
          </a:p>
          <a:p>
            <a:pPr marL="457200" lvl="1" indent="0">
              <a:buNone/>
            </a:pPr>
            <a:r>
              <a:rPr lang="en-US" sz="2200" dirty="0"/>
              <a:t>1.  Using GeoGebra to verify derivative as slope of tangent line   </a:t>
            </a:r>
            <a:r>
              <a:rPr lang="en-US" sz="2200" dirty="0">
                <a:hlinkClick r:id="rId3"/>
              </a:rPr>
              <a:t> pdf instructions</a:t>
            </a:r>
            <a:r>
              <a:rPr lang="en-US" sz="2200" dirty="0"/>
              <a:t>             </a:t>
            </a:r>
          </a:p>
          <a:p>
            <a:pPr marL="457200" lvl="1" indent="0">
              <a:buNone/>
            </a:pPr>
            <a:r>
              <a:rPr lang="en-US" sz="2200" dirty="0">
                <a:hlinkClick r:id="rId4"/>
              </a:rPr>
              <a:t>Project 1</a:t>
            </a:r>
            <a:r>
              <a:rPr lang="en-US" sz="2200" dirty="0"/>
              <a:t>, </a:t>
            </a:r>
            <a:r>
              <a:rPr lang="en-US" sz="2200" dirty="0">
                <a:hlinkClick r:id="rId5"/>
              </a:rPr>
              <a:t>Project 2</a:t>
            </a:r>
            <a:r>
              <a:rPr lang="en-US" sz="2200" dirty="0"/>
              <a:t>, </a:t>
            </a:r>
            <a:r>
              <a:rPr lang="en-US" sz="2200" dirty="0">
                <a:hlinkClick r:id="rId6"/>
              </a:rPr>
              <a:t>Project 3</a:t>
            </a:r>
            <a:r>
              <a:rPr lang="en-US" sz="2200" dirty="0"/>
              <a:t>, </a:t>
            </a:r>
            <a:r>
              <a:rPr lang="en-US" sz="2200" dirty="0">
                <a:hlinkClick r:id="rId7"/>
              </a:rPr>
              <a:t>Project 4</a:t>
            </a:r>
            <a:r>
              <a:rPr lang="en-US" sz="2200" dirty="0"/>
              <a:t>, </a:t>
            </a:r>
            <a:r>
              <a:rPr lang="en-US" sz="2200" dirty="0">
                <a:hlinkClick r:id="rId8"/>
              </a:rPr>
              <a:t>Project 5</a:t>
            </a:r>
            <a:r>
              <a:rPr lang="en-US" sz="2200" dirty="0"/>
              <a:t>,  </a:t>
            </a:r>
            <a:r>
              <a:rPr lang="en-US" sz="2200" dirty="0">
                <a:hlinkClick r:id="rId9"/>
              </a:rPr>
              <a:t>Project 6</a:t>
            </a:r>
            <a:r>
              <a:rPr lang="en-US" sz="2200" dirty="0"/>
              <a:t>, </a:t>
            </a:r>
            <a:r>
              <a:rPr lang="en-US" sz="2200" dirty="0">
                <a:hlinkClick r:id="rId10"/>
              </a:rPr>
              <a:t>Project 7</a:t>
            </a:r>
            <a:endParaRPr lang="en-US" sz="2200" dirty="0"/>
          </a:p>
          <a:p>
            <a:pPr marL="457200" lvl="1" indent="0">
              <a:buNone/>
            </a:pPr>
            <a:endParaRPr lang="en-US" sz="2200" dirty="0"/>
          </a:p>
          <a:p>
            <a:pPr marL="457200" lvl="1" indent="0">
              <a:buNone/>
            </a:pPr>
            <a:r>
              <a:rPr lang="en-US" sz="2200" dirty="0"/>
              <a:t>2.  Using GeoGebra to approximate definite integral     </a:t>
            </a:r>
            <a:r>
              <a:rPr lang="en-US" sz="2200" dirty="0">
                <a:hlinkClick r:id="rId11"/>
              </a:rPr>
              <a:t>pdf instructions</a:t>
            </a:r>
            <a:endParaRPr lang="en-US" sz="2200" dirty="0"/>
          </a:p>
          <a:p>
            <a:pPr marL="457200" lvl="1" indent="0">
              <a:buNone/>
            </a:pPr>
            <a:r>
              <a:rPr lang="en-US" sz="2200" dirty="0">
                <a:hlinkClick r:id="rId12"/>
              </a:rPr>
              <a:t>Project 1</a:t>
            </a:r>
            <a:r>
              <a:rPr lang="en-US" sz="2200" dirty="0"/>
              <a:t>, </a:t>
            </a:r>
            <a:r>
              <a:rPr lang="en-US" sz="2200" dirty="0">
                <a:hlinkClick r:id="rId13"/>
              </a:rPr>
              <a:t>Project 2</a:t>
            </a:r>
            <a:r>
              <a:rPr lang="en-US" sz="2200" dirty="0"/>
              <a:t>,  </a:t>
            </a:r>
            <a:r>
              <a:rPr lang="en-US" sz="2200" dirty="0">
                <a:hlinkClick r:id="rId14"/>
              </a:rPr>
              <a:t>Project 3</a:t>
            </a:r>
            <a:r>
              <a:rPr lang="en-US" sz="2200" dirty="0"/>
              <a:t>, </a:t>
            </a:r>
            <a:r>
              <a:rPr lang="en-US" sz="2200" dirty="0">
                <a:hlinkClick r:id="rId15"/>
              </a:rPr>
              <a:t>Project 4</a:t>
            </a:r>
            <a:r>
              <a:rPr lang="en-US" sz="2200" dirty="0"/>
              <a:t>, </a:t>
            </a:r>
            <a:r>
              <a:rPr lang="en-US" sz="2200" dirty="0">
                <a:hlinkClick r:id="rId16"/>
              </a:rPr>
              <a:t>Project 5</a:t>
            </a:r>
            <a:r>
              <a:rPr lang="en-US" sz="2200" dirty="0"/>
              <a:t>, </a:t>
            </a:r>
            <a:r>
              <a:rPr lang="en-US" sz="2200" dirty="0">
                <a:hlinkClick r:id="rId17"/>
              </a:rPr>
              <a:t>Project 6</a:t>
            </a:r>
            <a:r>
              <a:rPr lang="en-US" sz="2200" dirty="0"/>
              <a:t>, </a:t>
            </a:r>
            <a:r>
              <a:rPr lang="en-US" sz="2200" dirty="0">
                <a:hlinkClick r:id="rId18"/>
              </a:rPr>
              <a:t>Project 7</a:t>
            </a:r>
            <a:endParaRPr lang="en-US" sz="2200" dirty="0"/>
          </a:p>
        </p:txBody>
      </p:sp>
    </p:spTree>
    <p:extLst>
      <p:ext uri="{BB962C8B-B14F-4D97-AF65-F5344CB8AC3E}">
        <p14:creationId xmlns:p14="http://schemas.microsoft.com/office/powerpoint/2010/main" val="1754501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2312"/>
          </a:xfrm>
        </p:spPr>
        <p:txBody>
          <a:bodyPr/>
          <a:lstStyle/>
          <a:p>
            <a:r>
              <a:rPr lang="en-US" dirty="0"/>
              <a:t>Students’ GeoGebra Projects</a:t>
            </a:r>
          </a:p>
        </p:txBody>
      </p:sp>
      <p:sp>
        <p:nvSpPr>
          <p:cNvPr id="3" name="Content Placeholder 2"/>
          <p:cNvSpPr>
            <a:spLocks noGrp="1"/>
          </p:cNvSpPr>
          <p:nvPr>
            <p:ph idx="1"/>
          </p:nvPr>
        </p:nvSpPr>
        <p:spPr>
          <a:xfrm>
            <a:off x="273258" y="1472540"/>
            <a:ext cx="10858567" cy="4699450"/>
          </a:xfrm>
        </p:spPr>
        <p:txBody>
          <a:bodyPr>
            <a:noAutofit/>
          </a:bodyPr>
          <a:lstStyle/>
          <a:p>
            <a:r>
              <a:rPr lang="en-US" sz="2200" dirty="0"/>
              <a:t>Calculus II</a:t>
            </a:r>
          </a:p>
          <a:p>
            <a:pPr marL="457200" lvl="1" indent="0">
              <a:buNone/>
            </a:pPr>
            <a:r>
              <a:rPr lang="en-US" sz="2200" dirty="0"/>
              <a:t>1. Using GeoGebra to Visualize Solid of Rotation    </a:t>
            </a:r>
            <a:r>
              <a:rPr lang="en-US" sz="2200" dirty="0">
                <a:hlinkClick r:id="rId3"/>
              </a:rPr>
              <a:t>pdf instructions</a:t>
            </a:r>
            <a:endParaRPr lang="en-US" sz="2200" dirty="0"/>
          </a:p>
          <a:p>
            <a:pPr marL="457200" lvl="1" indent="0">
              <a:buNone/>
            </a:pPr>
            <a:r>
              <a:rPr lang="en-US" sz="2200" dirty="0">
                <a:hlinkClick r:id="rId4"/>
              </a:rPr>
              <a:t>Project 1</a:t>
            </a:r>
            <a:r>
              <a:rPr lang="en-US" sz="2200" dirty="0"/>
              <a:t>, </a:t>
            </a:r>
            <a:r>
              <a:rPr lang="en-US" sz="2200" dirty="0">
                <a:hlinkClick r:id="rId5"/>
              </a:rPr>
              <a:t>Project 2</a:t>
            </a:r>
            <a:r>
              <a:rPr lang="en-US" sz="2200" dirty="0"/>
              <a:t>, </a:t>
            </a:r>
            <a:r>
              <a:rPr lang="en-US" sz="2200" dirty="0">
                <a:hlinkClick r:id="rId6"/>
              </a:rPr>
              <a:t>Project 3</a:t>
            </a:r>
            <a:r>
              <a:rPr lang="en-US" sz="2200" dirty="0"/>
              <a:t>,  </a:t>
            </a:r>
            <a:r>
              <a:rPr lang="en-US" sz="2200" dirty="0">
                <a:hlinkClick r:id="rId7"/>
              </a:rPr>
              <a:t>Project 4</a:t>
            </a:r>
            <a:r>
              <a:rPr lang="en-US" sz="2200" dirty="0"/>
              <a:t>, </a:t>
            </a:r>
            <a:r>
              <a:rPr lang="en-US" sz="2200" dirty="0">
                <a:hlinkClick r:id="rId8"/>
              </a:rPr>
              <a:t>Project 5</a:t>
            </a:r>
            <a:r>
              <a:rPr lang="en-US" sz="2200" dirty="0"/>
              <a:t>, </a:t>
            </a:r>
            <a:r>
              <a:rPr lang="en-US" sz="2200" dirty="0">
                <a:hlinkClick r:id="rId9"/>
              </a:rPr>
              <a:t>Project 6</a:t>
            </a:r>
            <a:r>
              <a:rPr lang="en-US" sz="2200" dirty="0"/>
              <a:t>, </a:t>
            </a:r>
            <a:r>
              <a:rPr lang="en-US" sz="2200" dirty="0">
                <a:hlinkClick r:id="rId10"/>
              </a:rPr>
              <a:t>Project 7</a:t>
            </a:r>
            <a:r>
              <a:rPr lang="en-US" sz="2200" dirty="0"/>
              <a:t>, </a:t>
            </a:r>
            <a:r>
              <a:rPr lang="en-US" sz="2200" dirty="0">
                <a:hlinkClick r:id="rId11"/>
              </a:rPr>
              <a:t>Project 8</a:t>
            </a:r>
            <a:r>
              <a:rPr lang="en-US" sz="2200" dirty="0"/>
              <a:t>, </a:t>
            </a:r>
            <a:r>
              <a:rPr lang="en-US" sz="2200" dirty="0">
                <a:hlinkClick r:id="rId12"/>
              </a:rPr>
              <a:t>Project 9</a:t>
            </a:r>
            <a:r>
              <a:rPr lang="en-US" sz="2200" dirty="0"/>
              <a:t> </a:t>
            </a:r>
          </a:p>
          <a:p>
            <a:pPr marL="457200" lvl="1" indent="0">
              <a:buNone/>
            </a:pPr>
            <a:endParaRPr lang="en-US" sz="2200" dirty="0"/>
          </a:p>
          <a:p>
            <a:pPr marL="457200" lvl="1" indent="0">
              <a:buNone/>
            </a:pPr>
            <a:r>
              <a:rPr lang="en-US" sz="2200" dirty="0"/>
              <a:t>2. Using GeoGebra to Draw Slope Field and Solve ODE    </a:t>
            </a:r>
            <a:r>
              <a:rPr lang="en-US" sz="2200" dirty="0">
                <a:hlinkClick r:id="rId13"/>
              </a:rPr>
              <a:t>pdf instructions</a:t>
            </a:r>
            <a:endParaRPr lang="en-US" sz="2200" dirty="0"/>
          </a:p>
          <a:p>
            <a:pPr marL="457200" lvl="1" indent="0">
              <a:buNone/>
            </a:pPr>
            <a:r>
              <a:rPr lang="en-US" sz="2200" dirty="0">
                <a:hlinkClick r:id="rId14"/>
              </a:rPr>
              <a:t>Project 1</a:t>
            </a:r>
            <a:r>
              <a:rPr lang="en-US" sz="2200" dirty="0"/>
              <a:t>, </a:t>
            </a:r>
            <a:r>
              <a:rPr lang="en-US" sz="2200" dirty="0">
                <a:hlinkClick r:id="rId15"/>
              </a:rPr>
              <a:t>Project 2</a:t>
            </a:r>
            <a:r>
              <a:rPr lang="en-US" sz="2200" dirty="0"/>
              <a:t>, </a:t>
            </a:r>
            <a:r>
              <a:rPr lang="en-US" sz="2200" dirty="0">
                <a:hlinkClick r:id="rId16"/>
              </a:rPr>
              <a:t>Project 3</a:t>
            </a:r>
            <a:r>
              <a:rPr lang="en-US" sz="2200" dirty="0"/>
              <a:t>, </a:t>
            </a:r>
            <a:r>
              <a:rPr lang="en-US" sz="2200" dirty="0">
                <a:hlinkClick r:id="rId17"/>
              </a:rPr>
              <a:t>Project 4</a:t>
            </a:r>
            <a:r>
              <a:rPr lang="en-US" sz="2200" dirty="0"/>
              <a:t>, </a:t>
            </a:r>
            <a:r>
              <a:rPr lang="en-US" sz="2200" dirty="0">
                <a:hlinkClick r:id="rId18"/>
              </a:rPr>
              <a:t>Project 5</a:t>
            </a:r>
            <a:r>
              <a:rPr lang="en-US" sz="2200" dirty="0"/>
              <a:t>,  </a:t>
            </a:r>
            <a:r>
              <a:rPr lang="en-US" sz="2200" dirty="0">
                <a:hlinkClick r:id="rId19"/>
              </a:rPr>
              <a:t>Project 6</a:t>
            </a:r>
            <a:r>
              <a:rPr lang="en-US" sz="2200" dirty="0"/>
              <a:t>, </a:t>
            </a:r>
            <a:r>
              <a:rPr lang="en-US" sz="2200" dirty="0">
                <a:hlinkClick r:id="rId20"/>
              </a:rPr>
              <a:t>Project 7</a:t>
            </a:r>
            <a:r>
              <a:rPr lang="en-US" sz="2200" dirty="0"/>
              <a:t>, </a:t>
            </a:r>
            <a:r>
              <a:rPr lang="en-US" sz="2200" dirty="0">
                <a:hlinkClick r:id="rId21"/>
              </a:rPr>
              <a:t>Project 8</a:t>
            </a:r>
            <a:endParaRPr lang="en-US" sz="2200" dirty="0"/>
          </a:p>
          <a:p>
            <a:pPr marL="457200" lvl="1" indent="0">
              <a:buNone/>
            </a:pPr>
            <a:endParaRPr lang="en-US" sz="2200" dirty="0"/>
          </a:p>
          <a:p>
            <a:pPr marL="457200" lvl="1" indent="0">
              <a:buNone/>
            </a:pPr>
            <a:r>
              <a:rPr lang="en-US" sz="2200" dirty="0"/>
              <a:t>3. Using GeoGebra to Graph Polar Curves and Parametric Curves </a:t>
            </a:r>
            <a:r>
              <a:rPr lang="en-US" sz="2200" dirty="0">
                <a:hlinkClick r:id="rId22"/>
              </a:rPr>
              <a:t> </a:t>
            </a:r>
            <a:r>
              <a:rPr lang="en-US" sz="2200" dirty="0">
                <a:hlinkClick r:id="rId23"/>
              </a:rPr>
              <a:t>pdf instructions</a:t>
            </a:r>
            <a:endParaRPr lang="en-US" sz="2200" dirty="0"/>
          </a:p>
          <a:p>
            <a:pPr marL="457200" lvl="1" indent="0">
              <a:buNone/>
            </a:pPr>
            <a:r>
              <a:rPr lang="en-US" sz="2200" dirty="0">
                <a:hlinkClick r:id="rId24"/>
              </a:rPr>
              <a:t>Project 1</a:t>
            </a:r>
            <a:r>
              <a:rPr lang="en-US" sz="2200" dirty="0"/>
              <a:t>, </a:t>
            </a:r>
            <a:r>
              <a:rPr lang="en-US" sz="2200" dirty="0">
                <a:hlinkClick r:id="rId25"/>
              </a:rPr>
              <a:t>Project 2</a:t>
            </a:r>
            <a:r>
              <a:rPr lang="en-US" sz="2200" dirty="0"/>
              <a:t>, </a:t>
            </a:r>
            <a:r>
              <a:rPr lang="en-US" sz="2200" dirty="0">
                <a:hlinkClick r:id="rId26"/>
              </a:rPr>
              <a:t>Project 3</a:t>
            </a:r>
            <a:r>
              <a:rPr lang="en-US" sz="2200" dirty="0"/>
              <a:t>, </a:t>
            </a:r>
            <a:r>
              <a:rPr lang="en-US" sz="2200" dirty="0">
                <a:hlinkClick r:id="rId27"/>
              </a:rPr>
              <a:t>Project 4</a:t>
            </a:r>
            <a:r>
              <a:rPr lang="en-US" sz="2200" dirty="0"/>
              <a:t>, </a:t>
            </a:r>
            <a:r>
              <a:rPr lang="en-US" sz="2200" dirty="0">
                <a:hlinkClick r:id="rId28"/>
              </a:rPr>
              <a:t>Project 5</a:t>
            </a:r>
            <a:r>
              <a:rPr lang="en-US" sz="2200" dirty="0"/>
              <a:t>,  </a:t>
            </a:r>
            <a:r>
              <a:rPr lang="en-US" sz="2200" dirty="0">
                <a:hlinkClick r:id="rId29"/>
              </a:rPr>
              <a:t>Project 6</a:t>
            </a:r>
            <a:r>
              <a:rPr lang="en-US" sz="2200" dirty="0"/>
              <a:t>, </a:t>
            </a:r>
            <a:r>
              <a:rPr lang="en-US" sz="2200" dirty="0">
                <a:hlinkClick r:id="rId30"/>
              </a:rPr>
              <a:t>Project 7</a:t>
            </a:r>
            <a:r>
              <a:rPr lang="en-US" sz="2200" dirty="0"/>
              <a:t> </a:t>
            </a:r>
          </a:p>
        </p:txBody>
      </p:sp>
    </p:spTree>
    <p:extLst>
      <p:ext uri="{BB962C8B-B14F-4D97-AF65-F5344CB8AC3E}">
        <p14:creationId xmlns:p14="http://schemas.microsoft.com/office/powerpoint/2010/main" val="226782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2312"/>
          </a:xfrm>
        </p:spPr>
        <p:txBody>
          <a:bodyPr/>
          <a:lstStyle/>
          <a:p>
            <a:r>
              <a:rPr lang="en-US" dirty="0"/>
              <a:t>Students’ GeoGebra Projects</a:t>
            </a:r>
          </a:p>
        </p:txBody>
      </p:sp>
      <p:sp>
        <p:nvSpPr>
          <p:cNvPr id="3" name="Content Placeholder 2"/>
          <p:cNvSpPr>
            <a:spLocks noGrp="1"/>
          </p:cNvSpPr>
          <p:nvPr>
            <p:ph idx="1"/>
          </p:nvPr>
        </p:nvSpPr>
        <p:spPr>
          <a:xfrm>
            <a:off x="273258" y="1472540"/>
            <a:ext cx="11507925" cy="4699450"/>
          </a:xfrm>
        </p:spPr>
        <p:txBody>
          <a:bodyPr>
            <a:noAutofit/>
          </a:bodyPr>
          <a:lstStyle/>
          <a:p>
            <a:r>
              <a:rPr lang="en-US" sz="2200" dirty="0"/>
              <a:t>Calculus III</a:t>
            </a:r>
          </a:p>
          <a:p>
            <a:pPr marL="457200" lvl="1" indent="0">
              <a:buNone/>
            </a:pPr>
            <a:r>
              <a:rPr lang="en-US" sz="2200" dirty="0"/>
              <a:t>1. Using GeoGebra to Draw Parametric Curves   </a:t>
            </a:r>
            <a:r>
              <a:rPr lang="en-US" sz="2200" dirty="0">
                <a:hlinkClick r:id="rId3"/>
              </a:rPr>
              <a:t> pdf instructions</a:t>
            </a:r>
            <a:endParaRPr lang="en-US" sz="2200" dirty="0"/>
          </a:p>
          <a:p>
            <a:pPr marL="457200" lvl="1" indent="0">
              <a:buNone/>
            </a:pPr>
            <a:r>
              <a:rPr lang="en-US" sz="2200" dirty="0">
                <a:hlinkClick r:id="rId4"/>
              </a:rPr>
              <a:t>Project 1</a:t>
            </a:r>
            <a:r>
              <a:rPr lang="en-US" sz="2200" dirty="0"/>
              <a:t>, </a:t>
            </a:r>
            <a:r>
              <a:rPr lang="en-US" sz="2200" dirty="0">
                <a:hlinkClick r:id="rId5"/>
              </a:rPr>
              <a:t>Project 2</a:t>
            </a:r>
            <a:r>
              <a:rPr lang="en-US" sz="2200" dirty="0"/>
              <a:t>, </a:t>
            </a:r>
            <a:r>
              <a:rPr lang="en-US" sz="2200" dirty="0">
                <a:hlinkClick r:id="rId6"/>
              </a:rPr>
              <a:t>Project 3</a:t>
            </a:r>
            <a:r>
              <a:rPr lang="en-US" sz="2200" dirty="0"/>
              <a:t>, </a:t>
            </a:r>
            <a:r>
              <a:rPr lang="en-US" sz="2200" dirty="0">
                <a:hlinkClick r:id="rId7"/>
              </a:rPr>
              <a:t>Project 4</a:t>
            </a:r>
            <a:r>
              <a:rPr lang="en-US" sz="2200" dirty="0"/>
              <a:t> </a:t>
            </a:r>
          </a:p>
          <a:p>
            <a:pPr marL="457200" lvl="1" indent="0">
              <a:buNone/>
            </a:pPr>
            <a:endParaRPr lang="en-US" sz="2200" dirty="0"/>
          </a:p>
          <a:p>
            <a:pPr marL="457200" lvl="1" indent="0">
              <a:buNone/>
            </a:pPr>
            <a:r>
              <a:rPr lang="en-US" sz="2200" dirty="0"/>
              <a:t>2. Using GeoGebra to Draw 3D Curves and Surfaces    </a:t>
            </a:r>
            <a:r>
              <a:rPr lang="en-US" sz="2200" dirty="0">
                <a:hlinkClick r:id="rId8"/>
              </a:rPr>
              <a:t>pdf instructions</a:t>
            </a:r>
            <a:endParaRPr lang="en-US" sz="2200" dirty="0"/>
          </a:p>
          <a:p>
            <a:pPr marL="457200" lvl="1" indent="0">
              <a:buNone/>
            </a:pPr>
            <a:r>
              <a:rPr lang="en-US" sz="2200" dirty="0">
                <a:hlinkClick r:id="rId9"/>
              </a:rPr>
              <a:t>Project 1</a:t>
            </a:r>
            <a:r>
              <a:rPr lang="en-US" sz="2200" dirty="0"/>
              <a:t>, </a:t>
            </a:r>
            <a:r>
              <a:rPr lang="en-US" sz="2200" dirty="0">
                <a:hlinkClick r:id="rId10"/>
              </a:rPr>
              <a:t>Project 2</a:t>
            </a:r>
            <a:r>
              <a:rPr lang="en-US" sz="2200" dirty="0"/>
              <a:t>, </a:t>
            </a:r>
            <a:r>
              <a:rPr lang="en-US" sz="2200" dirty="0">
                <a:hlinkClick r:id="rId11"/>
              </a:rPr>
              <a:t>Project 3</a:t>
            </a:r>
            <a:r>
              <a:rPr lang="en-US" sz="2200" dirty="0"/>
              <a:t>, </a:t>
            </a:r>
            <a:r>
              <a:rPr lang="en-US" sz="2200" dirty="0">
                <a:hlinkClick r:id="rId12"/>
              </a:rPr>
              <a:t>Project 4</a:t>
            </a:r>
            <a:endParaRPr lang="en-US" sz="2200" dirty="0"/>
          </a:p>
          <a:p>
            <a:pPr marL="457200" lvl="1" indent="0">
              <a:buNone/>
            </a:pPr>
            <a:endParaRPr lang="en-US" sz="2200" dirty="0"/>
          </a:p>
          <a:p>
            <a:pPr marL="457200" lvl="1" indent="0">
              <a:buNone/>
            </a:pPr>
            <a:r>
              <a:rPr lang="en-US" sz="2200" dirty="0"/>
              <a:t>3. Using GeoGebra to Draw Vector Field and Gradient Field    </a:t>
            </a:r>
            <a:r>
              <a:rPr lang="en-US" sz="2200" dirty="0">
                <a:hlinkClick r:id="rId13"/>
              </a:rPr>
              <a:t>pdf instructions</a:t>
            </a:r>
            <a:endParaRPr lang="en-US" sz="2200" dirty="0"/>
          </a:p>
          <a:p>
            <a:pPr marL="457200" lvl="1" indent="0">
              <a:buNone/>
            </a:pPr>
            <a:r>
              <a:rPr lang="en-US" sz="2200" dirty="0">
                <a:hlinkClick r:id="rId14"/>
              </a:rPr>
              <a:t>Project 1</a:t>
            </a:r>
            <a:r>
              <a:rPr lang="en-US" sz="2200" dirty="0"/>
              <a:t>, </a:t>
            </a:r>
            <a:r>
              <a:rPr lang="en-US" sz="2200" dirty="0">
                <a:hlinkClick r:id="rId15"/>
              </a:rPr>
              <a:t>Project 2</a:t>
            </a:r>
            <a:r>
              <a:rPr lang="en-US" sz="2200" dirty="0"/>
              <a:t>, </a:t>
            </a:r>
            <a:r>
              <a:rPr lang="en-US" sz="2200" dirty="0">
                <a:hlinkClick r:id="rId16"/>
              </a:rPr>
              <a:t>Project 3</a:t>
            </a:r>
            <a:endParaRPr lang="en-US" sz="2200" dirty="0"/>
          </a:p>
        </p:txBody>
      </p:sp>
    </p:spTree>
    <p:extLst>
      <p:ext uri="{BB962C8B-B14F-4D97-AF65-F5344CB8AC3E}">
        <p14:creationId xmlns:p14="http://schemas.microsoft.com/office/powerpoint/2010/main" val="1375074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C24C-1E28-42F0-9232-57559F141BFE}"/>
              </a:ext>
            </a:extLst>
          </p:cNvPr>
          <p:cNvSpPr>
            <a:spLocks noGrp="1"/>
          </p:cNvSpPr>
          <p:nvPr>
            <p:ph type="title"/>
          </p:nvPr>
        </p:nvSpPr>
        <p:spPr>
          <a:xfrm>
            <a:off x="677334" y="609600"/>
            <a:ext cx="8596668" cy="674255"/>
          </a:xfrm>
        </p:spPr>
        <p:txBody>
          <a:bodyPr/>
          <a:lstStyle/>
          <a:p>
            <a:r>
              <a:rPr lang="en-US" dirty="0"/>
              <a:t>Students’ feedback</a:t>
            </a:r>
          </a:p>
        </p:txBody>
      </p:sp>
      <p:sp>
        <p:nvSpPr>
          <p:cNvPr id="3" name="Content Placeholder 2">
            <a:extLst>
              <a:ext uri="{FF2B5EF4-FFF2-40B4-BE49-F238E27FC236}">
                <a16:creationId xmlns:a16="http://schemas.microsoft.com/office/drawing/2014/main" id="{887C4FEC-B561-4ADE-B058-CCBC73E07494}"/>
              </a:ext>
            </a:extLst>
          </p:cNvPr>
          <p:cNvSpPr>
            <a:spLocks noGrp="1"/>
          </p:cNvSpPr>
          <p:nvPr>
            <p:ph idx="1"/>
          </p:nvPr>
        </p:nvSpPr>
        <p:spPr>
          <a:xfrm>
            <a:off x="395979" y="1452667"/>
            <a:ext cx="10497307" cy="4964545"/>
          </a:xfrm>
        </p:spPr>
        <p:txBody>
          <a:bodyPr>
            <a:normAutofit/>
          </a:bodyPr>
          <a:lstStyle/>
          <a:p>
            <a:pPr lvl="0"/>
            <a:r>
              <a:rPr lang="en-US" sz="2400" dirty="0"/>
              <a:t>It was </a:t>
            </a:r>
            <a:r>
              <a:rPr lang="en-US" sz="2400" dirty="0">
                <a:solidFill>
                  <a:srgbClr val="00B0F0"/>
                </a:solidFill>
                <a:latin typeface="Arial Black" panose="020B0A04020102020204" pitchFamily="34" charset="0"/>
              </a:rPr>
              <a:t>entertaining</a:t>
            </a:r>
            <a:r>
              <a:rPr lang="en-US" sz="2400" dirty="0"/>
              <a:t>.</a:t>
            </a:r>
          </a:p>
          <a:p>
            <a:pPr lvl="0"/>
            <a:r>
              <a:rPr lang="en-US" sz="2400" dirty="0"/>
              <a:t>These help so much in this class where we are dealing with </a:t>
            </a:r>
            <a:r>
              <a:rPr lang="en-US" sz="2400" dirty="0">
                <a:solidFill>
                  <a:srgbClr val="00B0F0"/>
                </a:solidFill>
                <a:latin typeface="Arial Black" panose="020B0A04020102020204" pitchFamily="34" charset="0"/>
              </a:rPr>
              <a:t>3D</a:t>
            </a:r>
            <a:r>
              <a:rPr lang="en-US" sz="2400" dirty="0"/>
              <a:t> objects. For me the</a:t>
            </a:r>
            <a:r>
              <a:rPr lang="en-US" sz="2400" dirty="0">
                <a:solidFill>
                  <a:srgbClr val="00B0F0"/>
                </a:solidFill>
                <a:latin typeface="Arial Black" panose="020B0A04020102020204" pitchFamily="34" charset="0"/>
              </a:rPr>
              <a:t> imagining </a:t>
            </a:r>
            <a:r>
              <a:rPr lang="en-US" sz="2400" dirty="0"/>
              <a:t>of theses shapes is hard, so these help.</a:t>
            </a:r>
          </a:p>
          <a:p>
            <a:r>
              <a:rPr lang="en-US" sz="2400" dirty="0"/>
              <a:t>It helps because it gives you a </a:t>
            </a:r>
            <a:r>
              <a:rPr lang="en-US" sz="2400" dirty="0">
                <a:solidFill>
                  <a:srgbClr val="00B0F0"/>
                </a:solidFill>
                <a:latin typeface="Arial Black" panose="020B0A04020102020204" pitchFamily="34" charset="0"/>
              </a:rPr>
              <a:t>visual representation </a:t>
            </a:r>
            <a:r>
              <a:rPr lang="en-US" sz="2400" dirty="0"/>
              <a:t>of how the problem works.</a:t>
            </a:r>
          </a:p>
          <a:p>
            <a:pPr lvl="0"/>
            <a:r>
              <a:rPr lang="en-US" sz="2400" dirty="0"/>
              <a:t>I like them. I think it’s a good way to help everyone</a:t>
            </a:r>
            <a:r>
              <a:rPr lang="en-US" sz="2400" dirty="0">
                <a:solidFill>
                  <a:srgbClr val="00B0F0"/>
                </a:solidFill>
                <a:latin typeface="Arial Black" panose="020B0A04020102020204" pitchFamily="34" charset="0"/>
              </a:rPr>
              <a:t> visualize </a:t>
            </a:r>
            <a:r>
              <a:rPr lang="en-US" sz="2400" dirty="0"/>
              <a:t>what we are learning . This way we can put a picture to the work.</a:t>
            </a:r>
          </a:p>
          <a:p>
            <a:pPr lvl="0"/>
            <a:r>
              <a:rPr lang="en-US" sz="2400" dirty="0"/>
              <a:t>I like them I did one and </a:t>
            </a:r>
            <a:r>
              <a:rPr lang="en-US" sz="2400" dirty="0">
                <a:solidFill>
                  <a:srgbClr val="00B0F0"/>
                </a:solidFill>
                <a:latin typeface="Arial Black" panose="020B0A04020102020204" pitchFamily="34" charset="0"/>
              </a:rPr>
              <a:t>enjoyed</a:t>
            </a:r>
            <a:r>
              <a:rPr lang="en-US" sz="2400" dirty="0"/>
              <a:t> it. I am </a:t>
            </a:r>
            <a:r>
              <a:rPr lang="en-US" sz="2400" dirty="0">
                <a:solidFill>
                  <a:srgbClr val="00B0F0"/>
                </a:solidFill>
                <a:latin typeface="Arial Black" panose="020B0A04020102020204" pitchFamily="34" charset="0"/>
              </a:rPr>
              <a:t>excited</a:t>
            </a:r>
            <a:r>
              <a:rPr lang="en-US" sz="2400" dirty="0"/>
              <a:t> to do the others.</a:t>
            </a:r>
          </a:p>
          <a:p>
            <a:pPr lvl="0"/>
            <a:r>
              <a:rPr lang="en-US" sz="2400" dirty="0"/>
              <a:t>This was a great visual to the concepts. After doing the first one I was able to </a:t>
            </a:r>
            <a:r>
              <a:rPr lang="en-US" sz="2400" dirty="0">
                <a:solidFill>
                  <a:srgbClr val="00B0F0"/>
                </a:solidFill>
                <a:latin typeface="Arial Black" panose="020B0A04020102020204" pitchFamily="34" charset="0"/>
              </a:rPr>
              <a:t>understand</a:t>
            </a:r>
            <a:r>
              <a:rPr lang="en-US" sz="2400" dirty="0"/>
              <a:t> how shell and disc method work.</a:t>
            </a:r>
          </a:p>
          <a:p>
            <a:pPr lvl="0"/>
            <a:r>
              <a:rPr lang="en-US" sz="2400" dirty="0">
                <a:solidFill>
                  <a:srgbClr val="00B0F0"/>
                </a:solidFill>
                <a:latin typeface="Arial Black" panose="020B0A04020102020204" pitchFamily="34" charset="0"/>
              </a:rPr>
              <a:t>Great</a:t>
            </a:r>
            <a:r>
              <a:rPr lang="en-US" sz="2400" dirty="0"/>
              <a:t> examples, especially for area under curve problems.</a:t>
            </a:r>
          </a:p>
          <a:p>
            <a:endParaRPr lang="en-US" dirty="0"/>
          </a:p>
        </p:txBody>
      </p:sp>
    </p:spTree>
    <p:extLst>
      <p:ext uri="{BB962C8B-B14F-4D97-AF65-F5344CB8AC3E}">
        <p14:creationId xmlns:p14="http://schemas.microsoft.com/office/powerpoint/2010/main" val="172023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C24C-1E28-42F0-9232-57559F141BFE}"/>
              </a:ext>
            </a:extLst>
          </p:cNvPr>
          <p:cNvSpPr>
            <a:spLocks noGrp="1"/>
          </p:cNvSpPr>
          <p:nvPr>
            <p:ph type="title"/>
          </p:nvPr>
        </p:nvSpPr>
        <p:spPr>
          <a:xfrm>
            <a:off x="677334" y="609600"/>
            <a:ext cx="8596668" cy="674255"/>
          </a:xfrm>
        </p:spPr>
        <p:txBody>
          <a:bodyPr/>
          <a:lstStyle/>
          <a:p>
            <a:r>
              <a:rPr lang="en-US" dirty="0"/>
              <a:t>Negative comments</a:t>
            </a:r>
          </a:p>
        </p:txBody>
      </p:sp>
      <p:sp>
        <p:nvSpPr>
          <p:cNvPr id="3" name="Content Placeholder 2">
            <a:extLst>
              <a:ext uri="{FF2B5EF4-FFF2-40B4-BE49-F238E27FC236}">
                <a16:creationId xmlns:a16="http://schemas.microsoft.com/office/drawing/2014/main" id="{887C4FEC-B561-4ADE-B058-CCBC73E07494}"/>
              </a:ext>
            </a:extLst>
          </p:cNvPr>
          <p:cNvSpPr>
            <a:spLocks noGrp="1"/>
          </p:cNvSpPr>
          <p:nvPr>
            <p:ph idx="1"/>
          </p:nvPr>
        </p:nvSpPr>
        <p:spPr>
          <a:xfrm>
            <a:off x="450619" y="2317524"/>
            <a:ext cx="9279008" cy="4964545"/>
          </a:xfrm>
        </p:spPr>
        <p:txBody>
          <a:bodyPr/>
          <a:lstStyle/>
          <a:p>
            <a:pPr lvl="0"/>
            <a:r>
              <a:rPr lang="en-US" sz="2400" dirty="0"/>
              <a:t>GeoGebra works </a:t>
            </a:r>
            <a:r>
              <a:rPr lang="en-US" sz="2400" dirty="0">
                <a:solidFill>
                  <a:srgbClr val="FF0000"/>
                </a:solidFill>
                <a:latin typeface="Arial Black" panose="020B0A04020102020204" pitchFamily="34" charset="0"/>
              </a:rPr>
              <a:t>different </a:t>
            </a:r>
            <a:r>
              <a:rPr lang="en-US" sz="2400" dirty="0"/>
              <a:t>on each computer so it’s </a:t>
            </a:r>
            <a:r>
              <a:rPr lang="en-US" sz="2400" dirty="0">
                <a:solidFill>
                  <a:srgbClr val="FF0000"/>
                </a:solidFill>
                <a:latin typeface="Arial Black" panose="020B0A04020102020204" pitchFamily="34" charset="0"/>
              </a:rPr>
              <a:t>hard</a:t>
            </a:r>
            <a:r>
              <a:rPr lang="en-US" sz="2400" dirty="0"/>
              <a:t> to find the features on some.</a:t>
            </a:r>
          </a:p>
          <a:p>
            <a:pPr lvl="0"/>
            <a:r>
              <a:rPr lang="en-US" sz="2400" dirty="0"/>
              <a:t>The pictures of the instructions </a:t>
            </a:r>
            <a:r>
              <a:rPr lang="en-US" sz="2400" dirty="0">
                <a:solidFill>
                  <a:srgbClr val="FF0000"/>
                </a:solidFill>
                <a:latin typeface="Arial Black" panose="020B0A04020102020204" pitchFamily="34" charset="0"/>
              </a:rPr>
              <a:t>do not match</a:t>
            </a:r>
            <a:r>
              <a:rPr lang="en-US" sz="2400" dirty="0"/>
              <a:t> the new website, making it</a:t>
            </a:r>
            <a:r>
              <a:rPr lang="en-US" sz="2400" dirty="0">
                <a:solidFill>
                  <a:srgbClr val="FF0000"/>
                </a:solidFill>
                <a:latin typeface="Arial Black" panose="020B0A04020102020204" pitchFamily="34" charset="0"/>
              </a:rPr>
              <a:t> hard </a:t>
            </a:r>
            <a:r>
              <a:rPr lang="en-US" sz="2400" dirty="0"/>
              <a:t>to understand.</a:t>
            </a:r>
          </a:p>
          <a:p>
            <a:pPr lvl="0"/>
            <a:endParaRPr lang="en-US" dirty="0"/>
          </a:p>
          <a:p>
            <a:endParaRPr lang="en-US" dirty="0"/>
          </a:p>
        </p:txBody>
      </p:sp>
    </p:spTree>
    <p:extLst>
      <p:ext uri="{BB962C8B-B14F-4D97-AF65-F5344CB8AC3E}">
        <p14:creationId xmlns:p14="http://schemas.microsoft.com/office/powerpoint/2010/main" val="2718116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09" y="142577"/>
            <a:ext cx="8596668" cy="2005264"/>
          </a:xfrm>
        </p:spPr>
        <p:txBody>
          <a:bodyPr>
            <a:normAutofit/>
          </a:bodyPr>
          <a:lstStyle/>
          <a:p>
            <a:r>
              <a:rPr lang="en-US" sz="4000" dirty="0"/>
              <a:t>Bond with Students</a:t>
            </a:r>
            <a:br>
              <a:rPr lang="en-US" sz="4000" dirty="0"/>
            </a:br>
            <a:r>
              <a:rPr lang="en-US" dirty="0"/>
              <a:t>First-Day Questionnaire</a:t>
            </a:r>
            <a:br>
              <a:rPr lang="en-US" dirty="0"/>
            </a:br>
            <a:endParaRPr lang="en-US" dirty="0"/>
          </a:p>
        </p:txBody>
      </p:sp>
      <p:sp>
        <p:nvSpPr>
          <p:cNvPr id="5" name="Rectangle 4"/>
          <p:cNvSpPr/>
          <p:nvPr/>
        </p:nvSpPr>
        <p:spPr>
          <a:xfrm>
            <a:off x="689208" y="1423446"/>
            <a:ext cx="10141087" cy="4702569"/>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Arial" panose="020B0604020202020204" pitchFamily="34" charset="0"/>
              </a:rPr>
              <a:t>Course Number   ______________________________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Arial" panose="020B0604020202020204" pitchFamily="34" charset="0"/>
              </a:rPr>
              <a:t>Write your name   ______________________________</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Arial" panose="020B0604020202020204" pitchFamily="34" charset="0"/>
              </a:rPr>
              <a:t>List your year in college. _____________________________</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Arial" panose="020B0604020202020204" pitchFamily="34" charset="0"/>
              </a:rPr>
              <a:t>Where are you from?     _____________________________</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Arial" panose="020B0604020202020204" pitchFamily="34" charset="0"/>
              </a:rPr>
              <a:t>List one or two things that are important in your life.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Calibri" panose="020F0502020204030204" pitchFamily="34" charset="0"/>
                <a:ea typeface="Calibri" panose="020F0502020204030204" pitchFamily="34"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Arial" panose="020B0604020202020204" pitchFamily="34" charset="0"/>
              </a:rPr>
              <a:t>What is the last math course you have taken?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Calibri" panose="020F0502020204030204" pitchFamily="34" charset="0"/>
                <a:ea typeface="Calibri" panose="020F0502020204030204" pitchFamily="34"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Arial" panose="020B0604020202020204" pitchFamily="34" charset="0"/>
              </a:rPr>
              <a:t>What would you like me to know about your individual experiences learning math?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B56E867-89E3-4BA3-82BF-A0E47DFE3CDB}"/>
              </a:ext>
            </a:extLst>
          </p:cNvPr>
          <p:cNvSpPr/>
          <p:nvPr/>
        </p:nvSpPr>
        <p:spPr>
          <a:xfrm>
            <a:off x="6780725" y="960543"/>
            <a:ext cx="4049570" cy="369332"/>
          </a:xfrm>
          <a:prstGeom prst="rect">
            <a:avLst/>
          </a:prstGeom>
        </p:spPr>
        <p:txBody>
          <a:bodyPr wrap="none">
            <a:spAutoFit/>
          </a:bodyPr>
          <a:lstStyle/>
          <a:p>
            <a:r>
              <a:rPr lang="en-US" dirty="0"/>
              <a:t>Alex McAllister at MAA </a:t>
            </a:r>
            <a:r>
              <a:rPr lang="en-US" dirty="0" err="1"/>
              <a:t>MathFest</a:t>
            </a:r>
            <a:r>
              <a:rPr lang="en-US" dirty="0"/>
              <a:t> 2019</a:t>
            </a:r>
          </a:p>
        </p:txBody>
      </p:sp>
    </p:spTree>
    <p:extLst>
      <p:ext uri="{BB962C8B-B14F-4D97-AF65-F5344CB8AC3E}">
        <p14:creationId xmlns:p14="http://schemas.microsoft.com/office/powerpoint/2010/main" val="3987005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137" y="593710"/>
            <a:ext cx="9167752" cy="6416308"/>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en-US" sz="2800" dirty="0">
                <a:latin typeface="Arial Black" panose="020B0A04020102020204" pitchFamily="34" charset="0"/>
                <a:ea typeface="Calibri" panose="020F0502020204030204" pitchFamily="34" charset="0"/>
                <a:cs typeface="Times New Roman" panose="02020603050405020304" pitchFamily="18" charset="0"/>
              </a:rPr>
              <a:t>Expectations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Thoughtfully reflecting on what you looking for from others and yourself as you begin any activity can be incredibly valuable. We can learn what we are looking for, hoping for, and need, both with respect to ourselves and with respect to others. Identify </a:t>
            </a:r>
            <a:r>
              <a:rPr lang="en-US" sz="2400" u="sng" dirty="0">
                <a:latin typeface="Calibri" panose="020F0502020204030204" pitchFamily="34" charset="0"/>
                <a:ea typeface="Calibri" panose="020F0502020204030204" pitchFamily="34" charset="0"/>
                <a:cs typeface="Times New Roman" panose="02020603050405020304" pitchFamily="18" charset="0"/>
              </a:rPr>
              <a:t>at least</a:t>
            </a:r>
            <a:r>
              <a:rPr lang="en-US" sz="2400" dirty="0">
                <a:latin typeface="Arial Black" panose="020B0A04020102020204" pitchFamily="34" charset="0"/>
                <a:ea typeface="Calibri" panose="020F0502020204030204" pitchFamily="34" charset="0"/>
                <a:cs typeface="Times New Roman" panose="02020603050405020304" pitchFamily="18" charset="0"/>
              </a:rPr>
              <a:t> three </a:t>
            </a:r>
            <a:r>
              <a:rPr lang="en-US" sz="2400" dirty="0">
                <a:latin typeface="Calibri" panose="020F0502020204030204" pitchFamily="34" charset="0"/>
                <a:ea typeface="Calibri" panose="020F0502020204030204" pitchFamily="34" charset="0"/>
                <a:cs typeface="Times New Roman" panose="02020603050405020304" pitchFamily="18" charset="0"/>
              </a:rPr>
              <a:t>expectations you have for </a:t>
            </a:r>
            <a:r>
              <a:rPr lang="en-US" sz="2400" dirty="0">
                <a:latin typeface="Arial Black" panose="020B0A04020102020204" pitchFamily="34" charset="0"/>
                <a:ea typeface="Calibri" panose="020F0502020204030204" pitchFamily="34" charset="0"/>
                <a:cs typeface="Times New Roman" panose="02020603050405020304" pitchFamily="18" charset="0"/>
              </a:rPr>
              <a:t>each</a:t>
            </a:r>
            <a:r>
              <a:rPr lang="en-US" sz="2400" dirty="0">
                <a:latin typeface="Calibri" panose="020F0502020204030204" pitchFamily="34" charset="0"/>
                <a:ea typeface="Calibri" panose="020F0502020204030204" pitchFamily="34" charset="0"/>
                <a:cs typeface="Times New Roman" panose="02020603050405020304" pitchFamily="18" charset="0"/>
              </a:rPr>
              <a:t> of the followings:</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Expectation of yourself:</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1)                                                2)                                                    3)</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Expectation of your peers:</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1)                                                2)                                                    3)</a:t>
            </a:r>
          </a:p>
          <a:p>
            <a:pPr>
              <a:lnSpc>
                <a:spcPct val="107000"/>
              </a:lnSpc>
              <a:spcAft>
                <a:spcPts val="800"/>
              </a:spcAft>
            </a:pPr>
            <a:r>
              <a:rPr lang="en-US" sz="2400" dirty="0">
                <a:latin typeface="Calibri" panose="020F0502020204030204" pitchFamily="34" charset="0"/>
              </a:rPr>
              <a:t>Expectation of your professor:</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1)                                                2)                                                    3)</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1064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886" y="344328"/>
            <a:ext cx="11257808" cy="2541978"/>
          </a:xfrm>
          <a:prstGeom prst="rect">
            <a:avLst/>
          </a:prstGeom>
        </p:spPr>
        <p:txBody>
          <a:bodyPr wrap="square">
            <a:spAutoFit/>
          </a:bodyPr>
          <a:lstStyle/>
          <a:p>
            <a:pPr marL="285750" lvl="0" indent="-285750">
              <a:buFont typeface="Arial" panose="020B0604020202020204" pitchFamily="34" charset="0"/>
              <a:buChar char="•"/>
            </a:pPr>
            <a:r>
              <a:rPr lang="en-US" sz="2400" dirty="0"/>
              <a:t>What is your schedule for this semester?   </a:t>
            </a:r>
          </a:p>
          <a:p>
            <a:r>
              <a:rPr lang="en-US" dirty="0"/>
              <a:t> Please write down your schedule, draw rectangles to indicate all of your courses or your part-time jobs. This would help me to contact you or schedule appointments with you when necessary. </a:t>
            </a:r>
            <a:r>
              <a:rPr lang="en-US" dirty="0">
                <a:sym typeface="Wingdings" panose="05000000000000000000" pitchFamily="2" charset="2"/>
              </a:rPr>
              <a:t></a:t>
            </a:r>
            <a:endParaRPr lang="en-US" dirty="0"/>
          </a:p>
          <a:p>
            <a:r>
              <a:rPr lang="en-US" dirty="0"/>
              <a:t> </a:t>
            </a:r>
          </a:p>
          <a:p>
            <a:r>
              <a:rPr lang="en-US" dirty="0"/>
              <a:t>My office hours are MWF 9:00 am – 10:45 am, 12:45 pm – 1:45 pm Or if you can’t come at that time, please email me (</a:t>
            </a:r>
            <a:r>
              <a:rPr lang="en-US" u="sng" dirty="0">
                <a:hlinkClick r:id="rId3"/>
              </a:rPr>
              <a:t>ysu@indianatech.edu</a:t>
            </a:r>
            <a:r>
              <a:rPr lang="en-US" dirty="0"/>
              <a:t>)  to schedule an appointment. Thanks!</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1935491" y="2266642"/>
            <a:ext cx="6848475" cy="4391025"/>
          </a:xfrm>
          <a:prstGeom prst="rect">
            <a:avLst/>
          </a:prstGeom>
          <a:noFill/>
          <a:ln>
            <a:noFill/>
          </a:ln>
        </p:spPr>
      </p:pic>
    </p:spTree>
    <p:extLst>
      <p:ext uri="{BB962C8B-B14F-4D97-AF65-F5344CB8AC3E}">
        <p14:creationId xmlns:p14="http://schemas.microsoft.com/office/powerpoint/2010/main" val="219733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1065"/>
          </a:xfrm>
        </p:spPr>
        <p:txBody>
          <a:bodyPr/>
          <a:lstStyle/>
          <a:p>
            <a:r>
              <a:rPr lang="en-US" dirty="0"/>
              <a:t>Techniques</a:t>
            </a:r>
          </a:p>
        </p:txBody>
      </p:sp>
      <p:sp>
        <p:nvSpPr>
          <p:cNvPr id="3" name="Content Placeholder 2"/>
          <p:cNvSpPr>
            <a:spLocks noGrp="1"/>
          </p:cNvSpPr>
          <p:nvPr>
            <p:ph idx="1"/>
          </p:nvPr>
        </p:nvSpPr>
        <p:spPr>
          <a:xfrm>
            <a:off x="677334" y="1769423"/>
            <a:ext cx="8596668" cy="4271939"/>
          </a:xfrm>
        </p:spPr>
        <p:txBody>
          <a:bodyPr/>
          <a:lstStyle/>
          <a:p>
            <a:r>
              <a:rPr lang="en-US" sz="2400" dirty="0">
                <a:solidFill>
                  <a:schemeClr val="tx1"/>
                </a:solidFill>
              </a:rPr>
              <a:t>Engaging with Students in Class</a:t>
            </a:r>
          </a:p>
          <a:p>
            <a:pPr lvl="1">
              <a:buFont typeface="Wingdings" panose="05000000000000000000" pitchFamily="2" charset="2"/>
              <a:buChar char="q"/>
            </a:pPr>
            <a:r>
              <a:rPr lang="en-US" sz="2000" dirty="0">
                <a:solidFill>
                  <a:schemeClr val="tx1"/>
                </a:solidFill>
              </a:rPr>
              <a:t>  </a:t>
            </a:r>
            <a:r>
              <a:rPr lang="en-US" sz="2000" dirty="0" err="1">
                <a:solidFill>
                  <a:schemeClr val="tx1"/>
                </a:solidFill>
              </a:rPr>
              <a:t>TACtivity</a:t>
            </a:r>
            <a:endParaRPr lang="en-US" sz="2000" dirty="0">
              <a:solidFill>
                <a:schemeClr val="tx1"/>
              </a:solidFill>
            </a:endParaRPr>
          </a:p>
          <a:p>
            <a:pPr lvl="1">
              <a:buFont typeface="Wingdings" panose="05000000000000000000" pitchFamily="2" charset="2"/>
              <a:buChar char="q"/>
            </a:pPr>
            <a:r>
              <a:rPr lang="en-US" sz="2000" dirty="0">
                <a:solidFill>
                  <a:schemeClr val="tx1"/>
                </a:solidFill>
              </a:rPr>
              <a:t>  </a:t>
            </a:r>
            <a:r>
              <a:rPr lang="en-US" sz="2000" dirty="0" err="1">
                <a:solidFill>
                  <a:schemeClr val="tx1"/>
                </a:solidFill>
              </a:rPr>
              <a:t>Kahoot</a:t>
            </a:r>
            <a:r>
              <a:rPr lang="en-US" sz="2000" dirty="0">
                <a:solidFill>
                  <a:schemeClr val="tx1"/>
                </a:solidFill>
              </a:rPr>
              <a:t> Game (Exam review)</a:t>
            </a:r>
          </a:p>
          <a:p>
            <a:pPr lvl="1">
              <a:buFont typeface="Wingdings" panose="05000000000000000000" pitchFamily="2" charset="2"/>
              <a:buChar char="q"/>
            </a:pPr>
            <a:r>
              <a:rPr lang="en-US" sz="2000" dirty="0">
                <a:solidFill>
                  <a:schemeClr val="tx1"/>
                </a:solidFill>
              </a:rPr>
              <a:t>  GeoGebra projects (Extra credits)</a:t>
            </a:r>
          </a:p>
          <a:p>
            <a:pPr marL="457200" lvl="1" indent="0">
              <a:buNone/>
            </a:pPr>
            <a:endParaRPr lang="en-US" sz="2000" dirty="0">
              <a:solidFill>
                <a:schemeClr val="tx1"/>
              </a:solidFill>
            </a:endParaRPr>
          </a:p>
          <a:p>
            <a:r>
              <a:rPr lang="en-US" sz="2400" dirty="0">
                <a:solidFill>
                  <a:schemeClr val="tx1"/>
                </a:solidFill>
              </a:rPr>
              <a:t>Bonding with Students</a:t>
            </a:r>
          </a:p>
          <a:p>
            <a:pPr lvl="1">
              <a:buFont typeface="Wingdings" panose="05000000000000000000" pitchFamily="2" charset="2"/>
              <a:buChar char="q"/>
            </a:pPr>
            <a:r>
              <a:rPr lang="en-US" sz="2000" dirty="0">
                <a:solidFill>
                  <a:schemeClr val="tx1"/>
                </a:solidFill>
              </a:rPr>
              <a:t>  First-Day Questionnaire – understand the expectations</a:t>
            </a:r>
          </a:p>
          <a:p>
            <a:pPr lvl="1">
              <a:buFont typeface="Wingdings" panose="05000000000000000000" pitchFamily="2" charset="2"/>
              <a:buChar char="q"/>
            </a:pPr>
            <a:r>
              <a:rPr lang="en-US" sz="2000" dirty="0">
                <a:solidFill>
                  <a:schemeClr val="tx1"/>
                </a:solidFill>
              </a:rPr>
              <a:t>  Exam Wrapper – help students improve through self-reflections</a:t>
            </a:r>
          </a:p>
          <a:p>
            <a:pPr marL="57150" indent="0">
              <a:buNone/>
            </a:pPr>
            <a:endParaRPr lang="en-US" dirty="0"/>
          </a:p>
          <a:p>
            <a:endParaRPr lang="en-US" dirty="0"/>
          </a:p>
        </p:txBody>
      </p:sp>
    </p:spTree>
    <p:extLst>
      <p:ext uri="{BB962C8B-B14F-4D97-AF65-F5344CB8AC3E}">
        <p14:creationId xmlns:p14="http://schemas.microsoft.com/office/powerpoint/2010/main" val="2900657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126739" cy="1320800"/>
          </a:xfrm>
        </p:spPr>
        <p:txBody>
          <a:bodyPr>
            <a:normAutofit fontScale="90000"/>
          </a:bodyPr>
          <a:lstStyle/>
          <a:p>
            <a:r>
              <a:rPr lang="en-US" dirty="0"/>
              <a:t>Students’ Answers</a:t>
            </a:r>
            <a:br>
              <a:rPr lang="en-US" dirty="0"/>
            </a:br>
            <a:r>
              <a:rPr lang="en-US" sz="3100" b="1" dirty="0">
                <a:solidFill>
                  <a:schemeClr val="tx1"/>
                </a:solidFill>
                <a:latin typeface="Calibri" panose="020F0502020204030204" pitchFamily="34" charset="0"/>
                <a:ea typeface="Calibri" panose="020F0502020204030204" pitchFamily="34" charset="0"/>
                <a:cs typeface="Arial" panose="020B0604020202020204" pitchFamily="34" charset="0"/>
              </a:rPr>
              <a:t>What would you like me to know about your individual experiences learning math?</a:t>
            </a:r>
            <a:br>
              <a:rPr lang="en-US" sz="27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tx1"/>
              </a:solidFill>
            </a:endParaRPr>
          </a:p>
        </p:txBody>
      </p:sp>
      <p:sp>
        <p:nvSpPr>
          <p:cNvPr id="3" name="Content Placeholder 2"/>
          <p:cNvSpPr>
            <a:spLocks noGrp="1"/>
          </p:cNvSpPr>
          <p:nvPr>
            <p:ph idx="1"/>
          </p:nvPr>
        </p:nvSpPr>
        <p:spPr>
          <a:xfrm>
            <a:off x="677333" y="2463137"/>
            <a:ext cx="10331093" cy="4596470"/>
          </a:xfrm>
        </p:spPr>
        <p:txBody>
          <a:bodyPr>
            <a:normAutofit/>
          </a:bodyPr>
          <a:lstStyle/>
          <a:p>
            <a:r>
              <a:rPr lang="en-US" sz="2400" dirty="0">
                <a:solidFill>
                  <a:schemeClr val="tx1"/>
                </a:solidFill>
              </a:rPr>
              <a:t>I do better when we work through </a:t>
            </a:r>
            <a:r>
              <a:rPr lang="en-US" sz="2400" dirty="0">
                <a:solidFill>
                  <a:srgbClr val="00B0F0"/>
                </a:solidFill>
                <a:latin typeface="Arial Black" panose="020B0A04020102020204" pitchFamily="34" charset="0"/>
              </a:rPr>
              <a:t>examples</a:t>
            </a:r>
            <a:r>
              <a:rPr lang="en-US" sz="2400" dirty="0">
                <a:solidFill>
                  <a:schemeClr val="tx1"/>
                </a:solidFill>
              </a:rPr>
              <a:t> as a class.</a:t>
            </a:r>
          </a:p>
          <a:p>
            <a:r>
              <a:rPr lang="en-US" sz="2400" dirty="0">
                <a:solidFill>
                  <a:schemeClr val="tx1"/>
                </a:solidFill>
              </a:rPr>
              <a:t>I </a:t>
            </a:r>
            <a:r>
              <a:rPr lang="en-US" sz="2400" dirty="0">
                <a:solidFill>
                  <a:srgbClr val="00B0F0"/>
                </a:solidFill>
                <a:latin typeface="Arial Black" panose="020B0A04020102020204" pitchFamily="34" charset="0"/>
              </a:rPr>
              <a:t>like</a:t>
            </a:r>
            <a:r>
              <a:rPr lang="en-US" sz="2400" dirty="0">
                <a:solidFill>
                  <a:schemeClr val="tx1"/>
                </a:solidFill>
              </a:rPr>
              <a:t> math!</a:t>
            </a:r>
          </a:p>
          <a:p>
            <a:r>
              <a:rPr lang="en-US" sz="2400" dirty="0">
                <a:solidFill>
                  <a:schemeClr val="tx1"/>
                </a:solidFill>
              </a:rPr>
              <a:t>Math is very </a:t>
            </a:r>
            <a:r>
              <a:rPr lang="en-US" sz="2400" dirty="0">
                <a:solidFill>
                  <a:srgbClr val="00B0F0"/>
                </a:solidFill>
                <a:latin typeface="Arial Black" panose="020B0A04020102020204" pitchFamily="34" charset="0"/>
              </a:rPr>
              <a:t>fun</a:t>
            </a:r>
            <a:r>
              <a:rPr lang="en-US" sz="2400" dirty="0">
                <a:solidFill>
                  <a:schemeClr val="tx1"/>
                </a:solidFill>
              </a:rPr>
              <a:t>, but matrices are kind of weird.</a:t>
            </a:r>
          </a:p>
          <a:p>
            <a:r>
              <a:rPr lang="en-US" sz="2400" dirty="0">
                <a:solidFill>
                  <a:schemeClr val="tx1"/>
                </a:solidFill>
              </a:rPr>
              <a:t>I learned best by taking </a:t>
            </a:r>
            <a:r>
              <a:rPr lang="en-US" sz="2400" dirty="0">
                <a:solidFill>
                  <a:srgbClr val="00B0F0"/>
                </a:solidFill>
                <a:latin typeface="Arial Black" panose="020B0A04020102020204" pitchFamily="34" charset="0"/>
              </a:rPr>
              <a:t>notes</a:t>
            </a:r>
            <a:r>
              <a:rPr lang="en-US" sz="2400" dirty="0">
                <a:solidFill>
                  <a:schemeClr val="tx1"/>
                </a:solidFill>
              </a:rPr>
              <a:t> and doing many </a:t>
            </a:r>
            <a:r>
              <a:rPr lang="en-US" sz="2400" dirty="0">
                <a:solidFill>
                  <a:srgbClr val="00B0F0"/>
                </a:solidFill>
                <a:latin typeface="Arial Black" panose="020B0A04020102020204" pitchFamily="34" charset="0"/>
              </a:rPr>
              <a:t>examples </a:t>
            </a:r>
            <a:r>
              <a:rPr lang="en-US" sz="2400" dirty="0">
                <a:solidFill>
                  <a:schemeClr val="tx1"/>
                </a:solidFill>
              </a:rPr>
              <a:t>in class on how to do all problems.</a:t>
            </a:r>
          </a:p>
        </p:txBody>
      </p:sp>
      <p:sp>
        <p:nvSpPr>
          <p:cNvPr id="4" name="Arrow: Right 3">
            <a:extLst>
              <a:ext uri="{FF2B5EF4-FFF2-40B4-BE49-F238E27FC236}">
                <a16:creationId xmlns:a16="http://schemas.microsoft.com/office/drawing/2014/main" id="{C7D2C35C-1002-45EF-A298-4D034FFE05DE}"/>
              </a:ext>
            </a:extLst>
          </p:cNvPr>
          <p:cNvSpPr/>
          <p:nvPr/>
        </p:nvSpPr>
        <p:spPr>
          <a:xfrm>
            <a:off x="934397" y="5508858"/>
            <a:ext cx="1336431" cy="719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A87C5D-5269-4BB3-BB1E-778B4543F58A}"/>
              </a:ext>
            </a:extLst>
          </p:cNvPr>
          <p:cNvSpPr txBox="1"/>
          <p:nvPr/>
        </p:nvSpPr>
        <p:spPr>
          <a:xfrm>
            <a:off x="3076532" y="5607146"/>
            <a:ext cx="4956120" cy="523220"/>
          </a:xfrm>
          <a:prstGeom prst="rect">
            <a:avLst/>
          </a:prstGeom>
          <a:noFill/>
        </p:spPr>
        <p:txBody>
          <a:bodyPr wrap="square" rtlCol="0">
            <a:spAutoFit/>
          </a:bodyPr>
          <a:lstStyle/>
          <a:p>
            <a:r>
              <a:rPr lang="en-US" sz="2800" dirty="0"/>
              <a:t>Students like examples.</a:t>
            </a:r>
          </a:p>
        </p:txBody>
      </p:sp>
    </p:spTree>
    <p:extLst>
      <p:ext uri="{BB962C8B-B14F-4D97-AF65-F5344CB8AC3E}">
        <p14:creationId xmlns:p14="http://schemas.microsoft.com/office/powerpoint/2010/main" val="2754335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126739" cy="1320800"/>
          </a:xfrm>
        </p:spPr>
        <p:txBody>
          <a:bodyPr>
            <a:normAutofit fontScale="90000"/>
          </a:bodyPr>
          <a:lstStyle/>
          <a:p>
            <a:r>
              <a:rPr lang="en-US" dirty="0"/>
              <a:t>Students’ Answers</a:t>
            </a:r>
            <a:br>
              <a:rPr lang="en-US" dirty="0"/>
            </a:br>
            <a:r>
              <a:rPr lang="en-US" sz="3100" b="1" dirty="0">
                <a:solidFill>
                  <a:schemeClr val="tx1"/>
                </a:solidFill>
                <a:latin typeface="Calibri" panose="020F0502020204030204" pitchFamily="34" charset="0"/>
                <a:ea typeface="Calibri" panose="020F0502020204030204" pitchFamily="34" charset="0"/>
                <a:cs typeface="Arial" panose="020B0604020202020204" pitchFamily="34" charset="0"/>
              </a:rPr>
              <a:t>What would you like me to know about your individual experiences learning math?</a:t>
            </a:r>
            <a:b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en-US" sz="4000" dirty="0">
              <a:solidFill>
                <a:schemeClr val="tx1"/>
              </a:solidFill>
            </a:endParaRPr>
          </a:p>
        </p:txBody>
      </p:sp>
      <p:sp>
        <p:nvSpPr>
          <p:cNvPr id="3" name="Content Placeholder 2"/>
          <p:cNvSpPr>
            <a:spLocks noGrp="1"/>
          </p:cNvSpPr>
          <p:nvPr>
            <p:ph idx="1"/>
          </p:nvPr>
        </p:nvSpPr>
        <p:spPr>
          <a:xfrm>
            <a:off x="677333" y="2261530"/>
            <a:ext cx="10331093" cy="4596470"/>
          </a:xfrm>
        </p:spPr>
        <p:txBody>
          <a:bodyPr>
            <a:normAutofit/>
          </a:bodyPr>
          <a:lstStyle/>
          <a:p>
            <a:r>
              <a:rPr lang="en-US" sz="2400" dirty="0">
                <a:solidFill>
                  <a:schemeClr val="tx1"/>
                </a:solidFill>
              </a:rPr>
              <a:t>I don’t like math and especially not its </a:t>
            </a:r>
            <a:r>
              <a:rPr lang="en-US" sz="2400" dirty="0">
                <a:solidFill>
                  <a:srgbClr val="FF0000"/>
                </a:solidFill>
                <a:latin typeface="Arial Black" panose="020B0A04020102020204" pitchFamily="34" charset="0"/>
              </a:rPr>
              <a:t>complexity</a:t>
            </a:r>
            <a:r>
              <a:rPr lang="en-US" sz="2400" dirty="0">
                <a:solidFill>
                  <a:schemeClr val="tx1"/>
                </a:solidFill>
              </a:rPr>
              <a:t>. However, I appreciate that there is always a correct answer or set of correct answers.</a:t>
            </a:r>
          </a:p>
          <a:p>
            <a:r>
              <a:rPr lang="en-US" sz="2400" dirty="0">
                <a:solidFill>
                  <a:schemeClr val="tx1"/>
                </a:solidFill>
              </a:rPr>
              <a:t>I’m bad at </a:t>
            </a:r>
            <a:r>
              <a:rPr lang="en-US" sz="2400" dirty="0">
                <a:solidFill>
                  <a:srgbClr val="FF0000"/>
                </a:solidFill>
                <a:latin typeface="Arial Black" panose="020B0A04020102020204" pitchFamily="34" charset="0"/>
              </a:rPr>
              <a:t>memorizing </a:t>
            </a:r>
            <a:r>
              <a:rPr lang="en-US" sz="2400" dirty="0">
                <a:solidFill>
                  <a:schemeClr val="tx1"/>
                </a:solidFill>
              </a:rPr>
              <a:t>most formulas.</a:t>
            </a:r>
          </a:p>
          <a:p>
            <a:r>
              <a:rPr lang="en-US" sz="2400" dirty="0">
                <a:solidFill>
                  <a:schemeClr val="tx1"/>
                </a:solidFill>
              </a:rPr>
              <a:t>I can </a:t>
            </a:r>
            <a:r>
              <a:rPr lang="en-US" sz="2400" dirty="0">
                <a:solidFill>
                  <a:srgbClr val="FF0000"/>
                </a:solidFill>
                <a:latin typeface="Arial Black" panose="020B0A04020102020204" pitchFamily="34" charset="0"/>
              </a:rPr>
              <a:t>overthink</a:t>
            </a:r>
            <a:r>
              <a:rPr lang="en-US" sz="2400" dirty="0">
                <a:solidFill>
                  <a:schemeClr val="tx1"/>
                </a:solidFill>
              </a:rPr>
              <a:t> a math problem and get it </a:t>
            </a:r>
            <a:r>
              <a:rPr lang="en-US" sz="2400" dirty="0">
                <a:solidFill>
                  <a:srgbClr val="FF0000"/>
                </a:solidFill>
                <a:latin typeface="Arial Black" panose="020B0A04020102020204" pitchFamily="34" charset="0"/>
              </a:rPr>
              <a:t>wrong</a:t>
            </a:r>
            <a:r>
              <a:rPr lang="en-US" sz="2400" dirty="0">
                <a:solidFill>
                  <a:schemeClr val="tx1"/>
                </a:solidFill>
              </a:rPr>
              <a:t>.</a:t>
            </a:r>
          </a:p>
          <a:p>
            <a:r>
              <a:rPr lang="en-US" sz="2400" dirty="0">
                <a:solidFill>
                  <a:schemeClr val="tx1"/>
                </a:solidFill>
              </a:rPr>
              <a:t>My last two years on math were online, so it was pretty much </a:t>
            </a:r>
            <a:r>
              <a:rPr lang="en-US" sz="2400" dirty="0">
                <a:solidFill>
                  <a:srgbClr val="FF0000"/>
                </a:solidFill>
                <a:latin typeface="Arial Black" panose="020B0A04020102020204" pitchFamily="34" charset="0"/>
              </a:rPr>
              <a:t>watching videos </a:t>
            </a:r>
            <a:r>
              <a:rPr lang="en-US" sz="2400" dirty="0">
                <a:solidFill>
                  <a:schemeClr val="tx1"/>
                </a:solidFill>
              </a:rPr>
              <a:t>and learning like that.</a:t>
            </a:r>
          </a:p>
          <a:p>
            <a:endParaRPr lang="en-US" sz="2400" dirty="0">
              <a:solidFill>
                <a:schemeClr val="tx1"/>
              </a:solidFill>
            </a:endParaRPr>
          </a:p>
          <a:p>
            <a:endParaRPr lang="en-US" sz="2400" dirty="0">
              <a:solidFill>
                <a:schemeClr val="tx1"/>
              </a:solidFill>
            </a:endParaRPr>
          </a:p>
        </p:txBody>
      </p:sp>
      <p:sp>
        <p:nvSpPr>
          <p:cNvPr id="4" name="Arrow: Right 3">
            <a:extLst>
              <a:ext uri="{FF2B5EF4-FFF2-40B4-BE49-F238E27FC236}">
                <a16:creationId xmlns:a16="http://schemas.microsoft.com/office/drawing/2014/main" id="{44A2D165-9B12-4D81-BD21-5DD5C084E16C}"/>
              </a:ext>
            </a:extLst>
          </p:cNvPr>
          <p:cNvSpPr/>
          <p:nvPr/>
        </p:nvSpPr>
        <p:spPr>
          <a:xfrm>
            <a:off x="934397" y="5528603"/>
            <a:ext cx="1336431" cy="719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17C8F8-C46C-4088-9671-1EBBDFE580FA}"/>
              </a:ext>
            </a:extLst>
          </p:cNvPr>
          <p:cNvSpPr txBox="1"/>
          <p:nvPr/>
        </p:nvSpPr>
        <p:spPr>
          <a:xfrm>
            <a:off x="2991927" y="5640774"/>
            <a:ext cx="6208145" cy="523220"/>
          </a:xfrm>
          <a:prstGeom prst="rect">
            <a:avLst/>
          </a:prstGeom>
          <a:noFill/>
        </p:spPr>
        <p:txBody>
          <a:bodyPr wrap="square" rtlCol="0">
            <a:spAutoFit/>
          </a:bodyPr>
          <a:lstStyle/>
          <a:p>
            <a:r>
              <a:rPr lang="en-US" sz="2800" dirty="0"/>
              <a:t>Students’ difficulty in learning math.</a:t>
            </a:r>
          </a:p>
        </p:txBody>
      </p:sp>
    </p:spTree>
    <p:extLst>
      <p:ext uri="{BB962C8B-B14F-4D97-AF65-F5344CB8AC3E}">
        <p14:creationId xmlns:p14="http://schemas.microsoft.com/office/powerpoint/2010/main" val="3373281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126739" cy="1320800"/>
          </a:xfrm>
        </p:spPr>
        <p:txBody>
          <a:bodyPr>
            <a:normAutofit fontScale="90000"/>
          </a:bodyPr>
          <a:lstStyle/>
          <a:p>
            <a:r>
              <a:rPr lang="en-US" dirty="0"/>
              <a:t>Students’ Answers</a:t>
            </a:r>
            <a:br>
              <a:rPr lang="en-US" dirty="0"/>
            </a:br>
            <a:r>
              <a:rPr lang="en-US" sz="3100" b="1" dirty="0">
                <a:solidFill>
                  <a:schemeClr val="tx1"/>
                </a:solidFill>
                <a:latin typeface="Calibri" panose="020F0502020204030204" pitchFamily="34" charset="0"/>
                <a:ea typeface="Calibri" panose="020F0502020204030204" pitchFamily="34" charset="0"/>
                <a:cs typeface="Arial" panose="020B0604020202020204" pitchFamily="34" charset="0"/>
              </a:rPr>
              <a:t>What would you like me to know about your individual experiences learning math?</a:t>
            </a:r>
            <a:b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en-US" sz="4000" dirty="0">
              <a:solidFill>
                <a:schemeClr val="tx1"/>
              </a:solidFill>
            </a:endParaRPr>
          </a:p>
        </p:txBody>
      </p:sp>
      <p:sp>
        <p:nvSpPr>
          <p:cNvPr id="3" name="Content Placeholder 2"/>
          <p:cNvSpPr>
            <a:spLocks noGrp="1"/>
          </p:cNvSpPr>
          <p:nvPr>
            <p:ph idx="1"/>
          </p:nvPr>
        </p:nvSpPr>
        <p:spPr>
          <a:xfrm>
            <a:off x="930453" y="2810170"/>
            <a:ext cx="10331093" cy="4596470"/>
          </a:xfrm>
        </p:spPr>
        <p:txBody>
          <a:bodyPr>
            <a:normAutofit/>
          </a:bodyPr>
          <a:lstStyle/>
          <a:p>
            <a:r>
              <a:rPr lang="en-US" sz="2400" dirty="0">
                <a:solidFill>
                  <a:schemeClr val="tx1"/>
                </a:solidFill>
              </a:rPr>
              <a:t>It was pretty easy for me until I got to </a:t>
            </a:r>
            <a:r>
              <a:rPr lang="en-US" sz="2400" dirty="0">
                <a:solidFill>
                  <a:srgbClr val="FF0000"/>
                </a:solidFill>
                <a:latin typeface="Arial Black" panose="020B0A04020102020204" pitchFamily="34" charset="0"/>
              </a:rPr>
              <a:t>maximum and minimums </a:t>
            </a:r>
            <a:r>
              <a:rPr lang="en-US" sz="2400" dirty="0">
                <a:solidFill>
                  <a:schemeClr val="tx1"/>
                </a:solidFill>
              </a:rPr>
              <a:t>through derivatives</a:t>
            </a:r>
          </a:p>
          <a:p>
            <a:r>
              <a:rPr lang="en-US" sz="2400" dirty="0">
                <a:solidFill>
                  <a:schemeClr val="tx1"/>
                </a:solidFill>
              </a:rPr>
              <a:t>I always had trouble with </a:t>
            </a:r>
            <a:r>
              <a:rPr lang="en-US" sz="2400" dirty="0">
                <a:solidFill>
                  <a:srgbClr val="FF0000"/>
                </a:solidFill>
                <a:latin typeface="Arial Black" panose="020B0A04020102020204" pitchFamily="34" charset="0"/>
              </a:rPr>
              <a:t>Trig</a:t>
            </a:r>
            <a:r>
              <a:rPr lang="en-US" sz="2400" dirty="0">
                <a:solidFill>
                  <a:schemeClr val="tx1"/>
                </a:solidFill>
              </a:rPr>
              <a:t>. </a:t>
            </a:r>
          </a:p>
          <a:p>
            <a:r>
              <a:rPr lang="en-US" sz="2400" dirty="0">
                <a:solidFill>
                  <a:schemeClr val="tx1"/>
                </a:solidFill>
              </a:rPr>
              <a:t>I had difficulty learning in </a:t>
            </a:r>
            <a:r>
              <a:rPr lang="en-US" sz="2400" dirty="0">
                <a:solidFill>
                  <a:srgbClr val="FF0000"/>
                </a:solidFill>
                <a:latin typeface="Arial Black" panose="020B0A04020102020204" pitchFamily="34" charset="0"/>
              </a:rPr>
              <a:t>previous </a:t>
            </a:r>
            <a:r>
              <a:rPr lang="en-US" sz="2400" dirty="0">
                <a:solidFill>
                  <a:schemeClr val="tx1"/>
                </a:solidFill>
              </a:rPr>
              <a:t>classes. </a:t>
            </a:r>
          </a:p>
          <a:p>
            <a:endParaRPr lang="en-US" sz="2400" dirty="0">
              <a:solidFill>
                <a:schemeClr val="tx1"/>
              </a:solidFill>
            </a:endParaRPr>
          </a:p>
          <a:p>
            <a:endParaRPr lang="en-US" sz="2400" dirty="0">
              <a:solidFill>
                <a:schemeClr val="tx1"/>
              </a:solidFill>
            </a:endParaRPr>
          </a:p>
        </p:txBody>
      </p:sp>
      <p:sp>
        <p:nvSpPr>
          <p:cNvPr id="4" name="Arrow: Right 3">
            <a:extLst>
              <a:ext uri="{FF2B5EF4-FFF2-40B4-BE49-F238E27FC236}">
                <a16:creationId xmlns:a16="http://schemas.microsoft.com/office/drawing/2014/main" id="{DFFD04BB-CE3B-449E-ACA9-66C81FDD33DC}"/>
              </a:ext>
            </a:extLst>
          </p:cNvPr>
          <p:cNvSpPr/>
          <p:nvPr/>
        </p:nvSpPr>
        <p:spPr>
          <a:xfrm>
            <a:off x="934397" y="5528603"/>
            <a:ext cx="1336431" cy="719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016D1C8-D08C-43F7-8335-8F06F8A46D4E}"/>
              </a:ext>
            </a:extLst>
          </p:cNvPr>
          <p:cNvSpPr txBox="1"/>
          <p:nvPr/>
        </p:nvSpPr>
        <p:spPr>
          <a:xfrm>
            <a:off x="2754648" y="5294293"/>
            <a:ext cx="8023077"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Provide extra practices about these topics.</a:t>
            </a:r>
          </a:p>
          <a:p>
            <a:pPr marL="457200" indent="-457200">
              <a:buFont typeface="Arial" panose="020B0604020202020204" pitchFamily="34" charset="0"/>
              <a:buChar char="•"/>
            </a:pPr>
            <a:r>
              <a:rPr lang="en-US" sz="2800" dirty="0"/>
              <a:t>Talk to the students in person to help them. </a:t>
            </a:r>
          </a:p>
        </p:txBody>
      </p:sp>
    </p:spTree>
    <p:extLst>
      <p:ext uri="{BB962C8B-B14F-4D97-AF65-F5344CB8AC3E}">
        <p14:creationId xmlns:p14="http://schemas.microsoft.com/office/powerpoint/2010/main" val="1993201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502722"/>
            <a:ext cx="11126739" cy="1320800"/>
          </a:xfrm>
        </p:spPr>
        <p:txBody>
          <a:bodyPr>
            <a:normAutofit/>
          </a:bodyPr>
          <a:lstStyle/>
          <a:p>
            <a:pPr>
              <a:lnSpc>
                <a:spcPct val="107000"/>
              </a:lnSpc>
              <a:spcAft>
                <a:spcPts val="800"/>
              </a:spcAft>
            </a:pPr>
            <a:r>
              <a:rPr lang="en-US" dirty="0"/>
              <a:t>Students’ Answers</a:t>
            </a:r>
            <a:br>
              <a:rPr lang="en-US" dirty="0"/>
            </a:br>
            <a:r>
              <a:rPr 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Expectation of yourself:</a:t>
            </a:r>
          </a:p>
        </p:txBody>
      </p:sp>
      <p:sp>
        <p:nvSpPr>
          <p:cNvPr id="3" name="Content Placeholder 2"/>
          <p:cNvSpPr>
            <a:spLocks noGrp="1"/>
          </p:cNvSpPr>
          <p:nvPr>
            <p:ph idx="1"/>
          </p:nvPr>
        </p:nvSpPr>
        <p:spPr>
          <a:xfrm>
            <a:off x="972754" y="1936065"/>
            <a:ext cx="9404818" cy="3648810"/>
          </a:xfrm>
        </p:spPr>
        <p:txBody>
          <a:bodyPr numCol="2">
            <a:normAutofit fontScale="92500"/>
          </a:bodyPr>
          <a:lstStyle/>
          <a:p>
            <a:r>
              <a:rPr lang="en-US" sz="2400" dirty="0">
                <a:solidFill>
                  <a:srgbClr val="00B0F0"/>
                </a:solidFill>
                <a:latin typeface="Arial Black" panose="020B0A04020102020204" pitchFamily="34" charset="0"/>
              </a:rPr>
              <a:t>Understand</a:t>
            </a:r>
            <a:r>
              <a:rPr lang="en-US" sz="2400" dirty="0">
                <a:solidFill>
                  <a:schemeClr val="tx1"/>
                </a:solidFill>
              </a:rPr>
              <a:t> the concepts of the course</a:t>
            </a:r>
          </a:p>
          <a:p>
            <a:r>
              <a:rPr lang="en-US" sz="2400" dirty="0">
                <a:solidFill>
                  <a:schemeClr val="tx1"/>
                </a:solidFill>
              </a:rPr>
              <a:t>Do </a:t>
            </a:r>
            <a:r>
              <a:rPr lang="en-US" sz="2400" dirty="0">
                <a:solidFill>
                  <a:srgbClr val="00B0F0"/>
                </a:solidFill>
                <a:latin typeface="Arial Black" panose="020B0A04020102020204" pitchFamily="34" charset="0"/>
              </a:rPr>
              <a:t>well</a:t>
            </a:r>
            <a:r>
              <a:rPr lang="en-US" sz="2400" dirty="0">
                <a:solidFill>
                  <a:schemeClr val="tx1"/>
                </a:solidFill>
              </a:rPr>
              <a:t> in the course</a:t>
            </a:r>
          </a:p>
          <a:p>
            <a:r>
              <a:rPr lang="en-US" sz="2400" dirty="0">
                <a:solidFill>
                  <a:schemeClr val="tx1"/>
                </a:solidFill>
              </a:rPr>
              <a:t>Take thorough </a:t>
            </a:r>
            <a:r>
              <a:rPr lang="en-US" sz="2400" dirty="0">
                <a:solidFill>
                  <a:srgbClr val="00B0F0"/>
                </a:solidFill>
                <a:latin typeface="Arial Black" panose="020B0A04020102020204" pitchFamily="34" charset="0"/>
              </a:rPr>
              <a:t>notes</a:t>
            </a:r>
          </a:p>
          <a:p>
            <a:r>
              <a:rPr lang="en-US" sz="2400" dirty="0">
                <a:solidFill>
                  <a:srgbClr val="00B0F0"/>
                </a:solidFill>
                <a:latin typeface="Arial Black" panose="020B0A04020102020204" pitchFamily="34" charset="0"/>
              </a:rPr>
              <a:t>Ask</a:t>
            </a:r>
            <a:r>
              <a:rPr lang="en-US" sz="2400" dirty="0">
                <a:solidFill>
                  <a:schemeClr val="tx1"/>
                </a:solidFill>
              </a:rPr>
              <a:t> questions if I’m confused</a:t>
            </a:r>
          </a:p>
          <a:p>
            <a:r>
              <a:rPr lang="en-US" sz="2400" dirty="0">
                <a:solidFill>
                  <a:schemeClr val="tx1"/>
                </a:solidFill>
              </a:rPr>
              <a:t>Do all the work </a:t>
            </a:r>
            <a:r>
              <a:rPr lang="en-US" sz="2400" dirty="0">
                <a:solidFill>
                  <a:srgbClr val="00B0F0"/>
                </a:solidFill>
                <a:latin typeface="Arial Black" panose="020B0A04020102020204" pitchFamily="34" charset="0"/>
              </a:rPr>
              <a:t>on time</a:t>
            </a:r>
          </a:p>
          <a:p>
            <a:r>
              <a:rPr lang="en-US" sz="2400" dirty="0">
                <a:solidFill>
                  <a:schemeClr val="tx1"/>
                </a:solidFill>
              </a:rPr>
              <a:t>To understand the material and how it </a:t>
            </a:r>
            <a:r>
              <a:rPr lang="en-US" sz="2400" dirty="0">
                <a:solidFill>
                  <a:srgbClr val="00B0F0"/>
                </a:solidFill>
                <a:latin typeface="Arial Black" panose="020B0A04020102020204" pitchFamily="34" charset="0"/>
              </a:rPr>
              <a:t>relates </a:t>
            </a:r>
            <a:r>
              <a:rPr lang="en-US" sz="2400" dirty="0">
                <a:solidFill>
                  <a:schemeClr val="tx1"/>
                </a:solidFill>
              </a:rPr>
              <a:t>to the course</a:t>
            </a:r>
          </a:p>
          <a:p>
            <a:r>
              <a:rPr lang="en-US" sz="2400" dirty="0">
                <a:solidFill>
                  <a:schemeClr val="tx1"/>
                </a:solidFill>
              </a:rPr>
              <a:t>To try my </a:t>
            </a:r>
            <a:r>
              <a:rPr lang="en-US" sz="2400" dirty="0">
                <a:solidFill>
                  <a:srgbClr val="00B0F0"/>
                </a:solidFill>
                <a:latin typeface="Arial Black" panose="020B0A04020102020204" pitchFamily="34" charset="0"/>
              </a:rPr>
              <a:t>hardest</a:t>
            </a:r>
          </a:p>
          <a:p>
            <a:r>
              <a:rPr lang="en-US" sz="2400" dirty="0">
                <a:solidFill>
                  <a:schemeClr val="tx1"/>
                </a:solidFill>
              </a:rPr>
              <a:t>To seek out</a:t>
            </a:r>
            <a:r>
              <a:rPr lang="en-US" sz="2400" dirty="0">
                <a:solidFill>
                  <a:srgbClr val="00B0F0"/>
                </a:solidFill>
                <a:latin typeface="Arial Black" panose="020B0A04020102020204" pitchFamily="34" charset="0"/>
              </a:rPr>
              <a:t> help </a:t>
            </a:r>
            <a:r>
              <a:rPr lang="en-US" sz="2400" dirty="0">
                <a:solidFill>
                  <a:schemeClr val="tx1"/>
                </a:solidFill>
              </a:rPr>
              <a:t>if I need it</a:t>
            </a:r>
          </a:p>
          <a:p>
            <a:r>
              <a:rPr lang="en-US" sz="2400" dirty="0">
                <a:solidFill>
                  <a:schemeClr val="tx1"/>
                </a:solidFill>
              </a:rPr>
              <a:t>To get to </a:t>
            </a:r>
            <a:r>
              <a:rPr lang="en-US" sz="2400" dirty="0">
                <a:solidFill>
                  <a:srgbClr val="00B0F0"/>
                </a:solidFill>
                <a:latin typeface="Arial Black" panose="020B0A04020102020204" pitchFamily="34" charset="0"/>
              </a:rPr>
              <a:t>know</a:t>
            </a:r>
            <a:r>
              <a:rPr lang="en-US" sz="2400" dirty="0">
                <a:solidFill>
                  <a:schemeClr val="tx1"/>
                </a:solidFill>
              </a:rPr>
              <a:t> my professor and peers</a:t>
            </a:r>
          </a:p>
          <a:p>
            <a:r>
              <a:rPr lang="en-US" sz="2400" dirty="0">
                <a:solidFill>
                  <a:schemeClr val="tx1"/>
                </a:solidFill>
              </a:rPr>
              <a:t>Be </a:t>
            </a:r>
            <a:r>
              <a:rPr lang="en-US" sz="2400" dirty="0">
                <a:solidFill>
                  <a:srgbClr val="00B0F0"/>
                </a:solidFill>
                <a:latin typeface="Arial Black" panose="020B0A04020102020204" pitchFamily="34" charset="0"/>
              </a:rPr>
              <a:t>considerate </a:t>
            </a:r>
            <a:r>
              <a:rPr lang="en-US" sz="2400" dirty="0">
                <a:solidFill>
                  <a:schemeClr val="tx1"/>
                </a:solidFill>
              </a:rPr>
              <a:t>of others</a:t>
            </a:r>
          </a:p>
          <a:p>
            <a:r>
              <a:rPr lang="en-US" sz="2400" dirty="0">
                <a:solidFill>
                  <a:schemeClr val="tx1"/>
                </a:solidFill>
              </a:rPr>
              <a:t>Not use my </a:t>
            </a:r>
            <a:r>
              <a:rPr lang="en-US" sz="2400" dirty="0">
                <a:solidFill>
                  <a:srgbClr val="FF0000"/>
                </a:solidFill>
                <a:latin typeface="Arial Black" panose="020B0A04020102020204" pitchFamily="34" charset="0"/>
              </a:rPr>
              <a:t>phone</a:t>
            </a:r>
            <a:r>
              <a:rPr lang="en-US" sz="2400" dirty="0">
                <a:solidFill>
                  <a:schemeClr val="tx1"/>
                </a:solidFill>
              </a:rPr>
              <a:t> in class</a:t>
            </a:r>
          </a:p>
          <a:p>
            <a:endParaRPr lang="en-US" sz="24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718785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126739" cy="1320800"/>
          </a:xfrm>
        </p:spPr>
        <p:txBody>
          <a:bodyPr>
            <a:normAutofit/>
          </a:bodyPr>
          <a:lstStyle/>
          <a:p>
            <a:pPr>
              <a:lnSpc>
                <a:spcPct val="107000"/>
              </a:lnSpc>
              <a:spcAft>
                <a:spcPts val="800"/>
              </a:spcAft>
            </a:pPr>
            <a:r>
              <a:rPr lang="en-US" dirty="0"/>
              <a:t>Students’ Answers</a:t>
            </a:r>
            <a:br>
              <a:rPr lang="en-US" dirty="0"/>
            </a:br>
            <a:r>
              <a:rPr 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Expectation of your peers:</a:t>
            </a:r>
          </a:p>
        </p:txBody>
      </p:sp>
      <p:sp>
        <p:nvSpPr>
          <p:cNvPr id="3" name="Content Placeholder 2"/>
          <p:cNvSpPr>
            <a:spLocks noGrp="1"/>
          </p:cNvSpPr>
          <p:nvPr>
            <p:ph idx="1"/>
          </p:nvPr>
        </p:nvSpPr>
        <p:spPr>
          <a:xfrm>
            <a:off x="677333" y="2188817"/>
            <a:ext cx="10242458" cy="4059583"/>
          </a:xfrm>
        </p:spPr>
        <p:txBody>
          <a:bodyPr numCol="2">
            <a:normAutofit fontScale="92500"/>
          </a:bodyPr>
          <a:lstStyle/>
          <a:p>
            <a:r>
              <a:rPr lang="en-US" sz="2400" dirty="0">
                <a:solidFill>
                  <a:srgbClr val="00B0F0"/>
                </a:solidFill>
                <a:latin typeface="Arial Black" panose="020B0A04020102020204" pitchFamily="34" charset="0"/>
              </a:rPr>
              <a:t>Help</a:t>
            </a:r>
            <a:r>
              <a:rPr lang="en-US" sz="2400" dirty="0">
                <a:solidFill>
                  <a:schemeClr val="tx1"/>
                </a:solidFill>
              </a:rPr>
              <a:t> me with something I struggle with</a:t>
            </a:r>
          </a:p>
          <a:p>
            <a:r>
              <a:rPr lang="en-US" sz="2400" dirty="0">
                <a:solidFill>
                  <a:schemeClr val="tx1"/>
                </a:solidFill>
              </a:rPr>
              <a:t>Study </a:t>
            </a:r>
            <a:r>
              <a:rPr lang="en-US" sz="2400" dirty="0">
                <a:solidFill>
                  <a:srgbClr val="00B0F0"/>
                </a:solidFill>
                <a:latin typeface="Arial Black" panose="020B0A04020102020204" pitchFamily="34" charset="0"/>
              </a:rPr>
              <a:t>together </a:t>
            </a:r>
            <a:r>
              <a:rPr lang="en-US" sz="2400" dirty="0">
                <a:solidFill>
                  <a:schemeClr val="tx1"/>
                </a:solidFill>
              </a:rPr>
              <a:t>for quizzes/ exams</a:t>
            </a:r>
          </a:p>
          <a:p>
            <a:r>
              <a:rPr lang="en-US" sz="2400" dirty="0">
                <a:solidFill>
                  <a:schemeClr val="tx1"/>
                </a:solidFill>
              </a:rPr>
              <a:t>Work as a </a:t>
            </a:r>
            <a:r>
              <a:rPr lang="en-US" sz="2400" dirty="0">
                <a:solidFill>
                  <a:srgbClr val="00B0F0"/>
                </a:solidFill>
                <a:latin typeface="Arial Black" panose="020B0A04020102020204" pitchFamily="34" charset="0"/>
              </a:rPr>
              <a:t>team</a:t>
            </a:r>
          </a:p>
          <a:p>
            <a:r>
              <a:rPr lang="en-US" sz="2400" dirty="0">
                <a:solidFill>
                  <a:schemeClr val="tx1"/>
                </a:solidFill>
              </a:rPr>
              <a:t>Everyone will try to </a:t>
            </a:r>
            <a:r>
              <a:rPr lang="en-US" sz="2400" dirty="0">
                <a:solidFill>
                  <a:srgbClr val="00B0F0"/>
                </a:solidFill>
                <a:latin typeface="Arial Black" panose="020B0A04020102020204" pitchFamily="34" charset="0"/>
              </a:rPr>
              <a:t>learn</a:t>
            </a:r>
          </a:p>
          <a:p>
            <a:r>
              <a:rPr lang="en-US" sz="2400" dirty="0">
                <a:solidFill>
                  <a:schemeClr val="tx1"/>
                </a:solidFill>
              </a:rPr>
              <a:t>Be </a:t>
            </a:r>
            <a:r>
              <a:rPr lang="en-US" sz="2400" dirty="0">
                <a:solidFill>
                  <a:srgbClr val="00B0F0"/>
                </a:solidFill>
                <a:latin typeface="Arial Black" panose="020B0A04020102020204" pitchFamily="34" charset="0"/>
              </a:rPr>
              <a:t>respectful</a:t>
            </a:r>
          </a:p>
          <a:p>
            <a:r>
              <a:rPr lang="en-US" sz="2400" dirty="0">
                <a:solidFill>
                  <a:schemeClr val="tx1"/>
                </a:solidFill>
              </a:rPr>
              <a:t>To be</a:t>
            </a:r>
            <a:r>
              <a:rPr lang="en-US" sz="2400" dirty="0">
                <a:solidFill>
                  <a:srgbClr val="00B0F0"/>
                </a:solidFill>
                <a:latin typeface="Arial Black" panose="020B0A04020102020204" pitchFamily="34" charset="0"/>
              </a:rPr>
              <a:t> friendly </a:t>
            </a:r>
            <a:r>
              <a:rPr lang="en-US" sz="2400" dirty="0">
                <a:solidFill>
                  <a:schemeClr val="tx1"/>
                </a:solidFill>
              </a:rPr>
              <a:t>to all</a:t>
            </a:r>
          </a:p>
          <a:p>
            <a:r>
              <a:rPr lang="en-US" sz="2400" dirty="0">
                <a:solidFill>
                  <a:schemeClr val="tx1"/>
                </a:solidFill>
              </a:rPr>
              <a:t>To give their </a:t>
            </a:r>
            <a:r>
              <a:rPr lang="en-US" sz="2400" dirty="0">
                <a:solidFill>
                  <a:srgbClr val="00B0F0"/>
                </a:solidFill>
                <a:latin typeface="Arial Black" panose="020B0A04020102020204" pitchFamily="34" charset="0"/>
              </a:rPr>
              <a:t>best</a:t>
            </a:r>
            <a:r>
              <a:rPr lang="en-US" sz="2400" dirty="0">
                <a:solidFill>
                  <a:schemeClr val="tx1"/>
                </a:solidFill>
              </a:rPr>
              <a:t> and do their </a:t>
            </a:r>
            <a:r>
              <a:rPr lang="en-US" sz="2400" dirty="0">
                <a:solidFill>
                  <a:srgbClr val="00B0F0"/>
                </a:solidFill>
                <a:latin typeface="Arial Black" panose="020B0A04020102020204" pitchFamily="34" charset="0"/>
              </a:rPr>
              <a:t>own work</a:t>
            </a:r>
          </a:p>
          <a:p>
            <a:r>
              <a:rPr lang="en-US" sz="2400" dirty="0">
                <a:solidFill>
                  <a:schemeClr val="tx1"/>
                </a:solidFill>
              </a:rPr>
              <a:t>Don’t </a:t>
            </a:r>
            <a:r>
              <a:rPr lang="en-US" sz="2400" dirty="0">
                <a:solidFill>
                  <a:srgbClr val="FF0000"/>
                </a:solidFill>
                <a:latin typeface="Arial Black" panose="020B0A04020102020204" pitchFamily="34" charset="0"/>
              </a:rPr>
              <a:t>distract </a:t>
            </a:r>
            <a:r>
              <a:rPr lang="en-US" sz="2400" dirty="0">
                <a:solidFill>
                  <a:schemeClr val="tx1"/>
                </a:solidFill>
              </a:rPr>
              <a:t>me while I’m in class</a:t>
            </a:r>
          </a:p>
          <a:p>
            <a:r>
              <a:rPr lang="en-US" sz="2400" dirty="0">
                <a:solidFill>
                  <a:schemeClr val="tx1"/>
                </a:solidFill>
              </a:rPr>
              <a:t>Don’t </a:t>
            </a:r>
            <a:r>
              <a:rPr lang="en-US" sz="2400" dirty="0">
                <a:solidFill>
                  <a:srgbClr val="FF0000"/>
                </a:solidFill>
                <a:latin typeface="Arial Black" panose="020B0A04020102020204" pitchFamily="34" charset="0"/>
              </a:rPr>
              <a:t>cheat</a:t>
            </a:r>
          </a:p>
          <a:p>
            <a:r>
              <a:rPr lang="en-US" sz="2400" dirty="0">
                <a:solidFill>
                  <a:schemeClr val="tx1"/>
                </a:solidFill>
              </a:rPr>
              <a:t>Don’t </a:t>
            </a:r>
            <a:r>
              <a:rPr lang="en-US" sz="2400" dirty="0">
                <a:solidFill>
                  <a:srgbClr val="FF0000"/>
                </a:solidFill>
                <a:latin typeface="Arial Black" panose="020B0A04020102020204" pitchFamily="34" charset="0"/>
              </a:rPr>
              <a:t>complain</a:t>
            </a:r>
            <a:r>
              <a:rPr lang="en-US" sz="2400" dirty="0">
                <a:solidFill>
                  <a:schemeClr val="tx1"/>
                </a:solidFill>
              </a:rPr>
              <a:t> about failing if you never study and don’t pay attention.</a:t>
            </a:r>
          </a:p>
          <a:p>
            <a:r>
              <a:rPr lang="en-US" sz="2400" dirty="0">
                <a:solidFill>
                  <a:schemeClr val="tx1"/>
                </a:solidFill>
              </a:rPr>
              <a:t>No </a:t>
            </a:r>
            <a:r>
              <a:rPr lang="en-US" sz="2400" dirty="0">
                <a:solidFill>
                  <a:srgbClr val="FF0000"/>
                </a:solidFill>
                <a:latin typeface="Arial Black" panose="020B0A04020102020204" pitchFamily="34" charset="0"/>
              </a:rPr>
              <a:t>sleeping</a:t>
            </a:r>
            <a:r>
              <a:rPr lang="en-US" sz="2400" dirty="0">
                <a:solidFill>
                  <a:schemeClr val="tx1"/>
                </a:solidFill>
              </a:rPr>
              <a:t> in class, stay off </a:t>
            </a:r>
            <a:r>
              <a:rPr lang="en-US" sz="2400" dirty="0">
                <a:solidFill>
                  <a:srgbClr val="FF0000"/>
                </a:solidFill>
                <a:latin typeface="Arial Black" panose="020B0A04020102020204" pitchFamily="34" charset="0"/>
              </a:rPr>
              <a:t>phone</a:t>
            </a:r>
          </a:p>
          <a:p>
            <a:endParaRPr lang="en-US" sz="2400" dirty="0">
              <a:solidFill>
                <a:srgbClr val="FF0000"/>
              </a:solidFill>
              <a:latin typeface="Arial Black" panose="020B0A04020102020204" pitchFamily="34" charset="0"/>
            </a:endParaRPr>
          </a:p>
          <a:p>
            <a:endParaRPr lang="en-US"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90496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00841"/>
            <a:ext cx="11126739" cy="1320800"/>
          </a:xfrm>
        </p:spPr>
        <p:txBody>
          <a:bodyPr>
            <a:normAutofit/>
          </a:bodyPr>
          <a:lstStyle/>
          <a:p>
            <a:pPr>
              <a:lnSpc>
                <a:spcPct val="107000"/>
              </a:lnSpc>
              <a:spcAft>
                <a:spcPts val="800"/>
              </a:spcAft>
            </a:pPr>
            <a:r>
              <a:rPr lang="en-US" dirty="0"/>
              <a:t>Students’ Answers</a:t>
            </a:r>
            <a:br>
              <a:rPr lang="en-US" dirty="0"/>
            </a:br>
            <a:r>
              <a:rPr 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Expectation of your professor:</a:t>
            </a:r>
          </a:p>
        </p:txBody>
      </p:sp>
      <p:sp>
        <p:nvSpPr>
          <p:cNvPr id="3" name="Content Placeholder 2"/>
          <p:cNvSpPr>
            <a:spLocks noGrp="1"/>
          </p:cNvSpPr>
          <p:nvPr>
            <p:ph idx="1"/>
          </p:nvPr>
        </p:nvSpPr>
        <p:spPr>
          <a:xfrm>
            <a:off x="677333" y="1728518"/>
            <a:ext cx="10996111" cy="4767283"/>
          </a:xfrm>
        </p:spPr>
        <p:txBody>
          <a:bodyPr numCol="1">
            <a:normAutofit/>
          </a:bodyPr>
          <a:lstStyle/>
          <a:p>
            <a:r>
              <a:rPr lang="en-US" sz="2400" dirty="0">
                <a:solidFill>
                  <a:schemeClr val="tx1"/>
                </a:solidFill>
              </a:rPr>
              <a:t>Be </a:t>
            </a:r>
            <a:r>
              <a:rPr lang="en-US" sz="2400" dirty="0">
                <a:solidFill>
                  <a:srgbClr val="00B0F0"/>
                </a:solidFill>
                <a:latin typeface="Arial Black" panose="020B0A04020102020204" pitchFamily="34" charset="0"/>
              </a:rPr>
              <a:t>available</a:t>
            </a:r>
            <a:r>
              <a:rPr lang="en-US" sz="2400" dirty="0">
                <a:solidFill>
                  <a:schemeClr val="tx1"/>
                </a:solidFill>
              </a:rPr>
              <a:t> for questions/ help</a:t>
            </a:r>
          </a:p>
          <a:p>
            <a:r>
              <a:rPr lang="en-US" sz="2400" dirty="0">
                <a:solidFill>
                  <a:schemeClr val="tx1"/>
                </a:solidFill>
              </a:rPr>
              <a:t>Work </a:t>
            </a:r>
            <a:r>
              <a:rPr lang="en-US" sz="2400" dirty="0">
                <a:solidFill>
                  <a:srgbClr val="00B0F0"/>
                </a:solidFill>
                <a:latin typeface="Arial Black" panose="020B0A04020102020204" pitchFamily="34" charset="0"/>
              </a:rPr>
              <a:t>with me </a:t>
            </a:r>
            <a:r>
              <a:rPr lang="en-US" sz="2400" dirty="0">
                <a:solidFill>
                  <a:schemeClr val="tx1"/>
                </a:solidFill>
              </a:rPr>
              <a:t>on make up work/ planning exams if I have a sporting event.</a:t>
            </a:r>
          </a:p>
          <a:p>
            <a:r>
              <a:rPr lang="en-US" sz="2400" dirty="0">
                <a:solidFill>
                  <a:schemeClr val="tx1"/>
                </a:solidFill>
              </a:rPr>
              <a:t>Make sure no one is </a:t>
            </a:r>
            <a:r>
              <a:rPr lang="en-US" sz="2400" dirty="0">
                <a:solidFill>
                  <a:srgbClr val="00B0F0"/>
                </a:solidFill>
                <a:latin typeface="Arial Black" panose="020B0A04020102020204" pitchFamily="34" charset="0"/>
              </a:rPr>
              <a:t>left behind</a:t>
            </a:r>
          </a:p>
          <a:p>
            <a:r>
              <a:rPr lang="en-US" sz="2400" dirty="0">
                <a:solidFill>
                  <a:schemeClr val="tx1"/>
                </a:solidFill>
              </a:rPr>
              <a:t>To try their hardest to get to </a:t>
            </a:r>
            <a:r>
              <a:rPr lang="en-US" sz="2400" dirty="0">
                <a:solidFill>
                  <a:srgbClr val="00B0F0"/>
                </a:solidFill>
                <a:latin typeface="Arial Black" panose="020B0A04020102020204" pitchFamily="34" charset="0"/>
              </a:rPr>
              <a:t>know me</a:t>
            </a:r>
          </a:p>
          <a:p>
            <a:r>
              <a:rPr lang="en-US" sz="2400" dirty="0">
                <a:solidFill>
                  <a:schemeClr val="tx1"/>
                </a:solidFill>
              </a:rPr>
              <a:t>To have a good </a:t>
            </a:r>
            <a:r>
              <a:rPr lang="en-US" sz="2400" dirty="0">
                <a:solidFill>
                  <a:srgbClr val="00B0F0"/>
                </a:solidFill>
                <a:latin typeface="Arial Black" panose="020B0A04020102020204" pitchFamily="34" charset="0"/>
              </a:rPr>
              <a:t>relationship</a:t>
            </a:r>
            <a:r>
              <a:rPr lang="en-US" sz="2400" dirty="0">
                <a:solidFill>
                  <a:schemeClr val="tx1"/>
                </a:solidFill>
              </a:rPr>
              <a:t> with students</a:t>
            </a:r>
          </a:p>
          <a:p>
            <a:r>
              <a:rPr lang="en-US" sz="2400" dirty="0">
                <a:solidFill>
                  <a:schemeClr val="tx1"/>
                </a:solidFill>
              </a:rPr>
              <a:t>Teach the class well and </a:t>
            </a:r>
            <a:r>
              <a:rPr lang="en-US" sz="2400" dirty="0">
                <a:solidFill>
                  <a:srgbClr val="00B0F0"/>
                </a:solidFill>
                <a:latin typeface="Arial Black" panose="020B0A04020102020204" pitchFamily="34" charset="0"/>
              </a:rPr>
              <a:t>explain </a:t>
            </a:r>
            <a:r>
              <a:rPr lang="en-US" sz="2400" dirty="0">
                <a:solidFill>
                  <a:schemeClr val="tx1"/>
                </a:solidFill>
              </a:rPr>
              <a:t>confusing topics.</a:t>
            </a:r>
          </a:p>
          <a:p>
            <a:r>
              <a:rPr lang="en-US" sz="2400" dirty="0">
                <a:solidFill>
                  <a:schemeClr val="tx1"/>
                </a:solidFill>
              </a:rPr>
              <a:t>Lots of </a:t>
            </a:r>
            <a:r>
              <a:rPr lang="en-US" sz="2400" dirty="0">
                <a:solidFill>
                  <a:srgbClr val="00B0F0"/>
                </a:solidFill>
                <a:latin typeface="Arial Black" panose="020B0A04020102020204" pitchFamily="34" charset="0"/>
              </a:rPr>
              <a:t>examples</a:t>
            </a:r>
          </a:p>
          <a:p>
            <a:r>
              <a:rPr lang="en-US" sz="2400" dirty="0">
                <a:solidFill>
                  <a:schemeClr val="tx1"/>
                </a:solidFill>
              </a:rPr>
              <a:t>To stay on top of putting in </a:t>
            </a:r>
            <a:r>
              <a:rPr lang="en-US" sz="2400" dirty="0">
                <a:solidFill>
                  <a:srgbClr val="00B0F0"/>
                </a:solidFill>
                <a:latin typeface="Arial Black" panose="020B0A04020102020204" pitchFamily="34" charset="0"/>
              </a:rPr>
              <a:t>grades</a:t>
            </a:r>
          </a:p>
          <a:p>
            <a:endParaRPr lang="en-US" sz="2400" dirty="0"/>
          </a:p>
        </p:txBody>
      </p:sp>
    </p:spTree>
    <p:extLst>
      <p:ext uri="{BB962C8B-B14F-4D97-AF65-F5344CB8AC3E}">
        <p14:creationId xmlns:p14="http://schemas.microsoft.com/office/powerpoint/2010/main" val="3167413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00841"/>
            <a:ext cx="11126739" cy="1320800"/>
          </a:xfrm>
        </p:spPr>
        <p:txBody>
          <a:bodyPr>
            <a:normAutofit/>
          </a:bodyPr>
          <a:lstStyle/>
          <a:p>
            <a:pPr>
              <a:lnSpc>
                <a:spcPct val="107000"/>
              </a:lnSpc>
              <a:spcAft>
                <a:spcPts val="800"/>
              </a:spcAft>
            </a:pPr>
            <a:r>
              <a:rPr lang="en-US" dirty="0"/>
              <a:t>Students’ Answers</a:t>
            </a:r>
            <a:br>
              <a:rPr lang="en-US" dirty="0"/>
            </a:br>
            <a:r>
              <a:rPr 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Expectation of your professor:</a:t>
            </a:r>
          </a:p>
        </p:txBody>
      </p:sp>
      <p:sp>
        <p:nvSpPr>
          <p:cNvPr id="3" name="Content Placeholder 2"/>
          <p:cNvSpPr>
            <a:spLocks noGrp="1"/>
          </p:cNvSpPr>
          <p:nvPr>
            <p:ph idx="1"/>
          </p:nvPr>
        </p:nvSpPr>
        <p:spPr>
          <a:xfrm>
            <a:off x="677333" y="1847272"/>
            <a:ext cx="10758605" cy="4767283"/>
          </a:xfrm>
        </p:spPr>
        <p:txBody>
          <a:bodyPr numCol="1">
            <a:normAutofit/>
          </a:bodyPr>
          <a:lstStyle/>
          <a:p>
            <a:r>
              <a:rPr lang="en-US" sz="2400" dirty="0">
                <a:solidFill>
                  <a:srgbClr val="00B0F0"/>
                </a:solidFill>
                <a:latin typeface="Arial Black" panose="020B0A04020102020204" pitchFamily="34" charset="0"/>
              </a:rPr>
              <a:t>Enjoy</a:t>
            </a:r>
            <a:r>
              <a:rPr lang="en-US" sz="2400" dirty="0">
                <a:solidFill>
                  <a:schemeClr val="tx1"/>
                </a:solidFill>
              </a:rPr>
              <a:t> covering the material in class</a:t>
            </a:r>
          </a:p>
          <a:p>
            <a:r>
              <a:rPr lang="en-US" sz="2400" dirty="0">
                <a:solidFill>
                  <a:srgbClr val="00B0F0"/>
                </a:solidFill>
                <a:latin typeface="Arial Black" panose="020B0A04020102020204" pitchFamily="34" charset="0"/>
              </a:rPr>
              <a:t>Helpful</a:t>
            </a:r>
            <a:r>
              <a:rPr lang="en-US" sz="2400" dirty="0">
                <a:solidFill>
                  <a:schemeClr val="tx1"/>
                </a:solidFill>
              </a:rPr>
              <a:t>, </a:t>
            </a:r>
            <a:r>
              <a:rPr lang="en-US" sz="2400" dirty="0">
                <a:solidFill>
                  <a:srgbClr val="00B0F0"/>
                </a:solidFill>
                <a:latin typeface="Arial Black" panose="020B0A04020102020204" pitchFamily="34" charset="0"/>
              </a:rPr>
              <a:t>energetic</a:t>
            </a:r>
            <a:r>
              <a:rPr lang="en-US" sz="2400" dirty="0">
                <a:solidFill>
                  <a:schemeClr val="tx1"/>
                </a:solidFill>
              </a:rPr>
              <a:t>, </a:t>
            </a:r>
            <a:r>
              <a:rPr lang="en-US" sz="2400" dirty="0">
                <a:solidFill>
                  <a:srgbClr val="00B0F0"/>
                </a:solidFill>
                <a:latin typeface="Arial Black" panose="020B0A04020102020204" pitchFamily="34" charset="0"/>
              </a:rPr>
              <a:t>knowledgeable</a:t>
            </a:r>
          </a:p>
          <a:p>
            <a:r>
              <a:rPr lang="en-US" sz="2400" dirty="0">
                <a:solidFill>
                  <a:schemeClr val="tx1"/>
                </a:solidFill>
              </a:rPr>
              <a:t>To be</a:t>
            </a:r>
            <a:r>
              <a:rPr lang="en-US" sz="2400" dirty="0">
                <a:solidFill>
                  <a:srgbClr val="00B0F0"/>
                </a:solidFill>
                <a:latin typeface="Arial Black" panose="020B0A04020102020204" pitchFamily="34" charset="0"/>
              </a:rPr>
              <a:t> engaging </a:t>
            </a:r>
            <a:r>
              <a:rPr lang="en-US" sz="2400" dirty="0">
                <a:solidFill>
                  <a:schemeClr val="tx1"/>
                </a:solidFill>
              </a:rPr>
              <a:t>and make the material </a:t>
            </a:r>
            <a:r>
              <a:rPr lang="en-US" sz="2400" dirty="0">
                <a:solidFill>
                  <a:srgbClr val="00B0F0"/>
                </a:solidFill>
                <a:latin typeface="Arial Black" panose="020B0A04020102020204" pitchFamily="34" charset="0"/>
              </a:rPr>
              <a:t>interesting</a:t>
            </a:r>
            <a:r>
              <a:rPr lang="en-US" sz="2400" dirty="0">
                <a:solidFill>
                  <a:schemeClr val="tx1"/>
                </a:solidFill>
              </a:rPr>
              <a:t> to learn</a:t>
            </a:r>
          </a:p>
          <a:p>
            <a:r>
              <a:rPr lang="en-US" sz="2400" dirty="0">
                <a:solidFill>
                  <a:schemeClr val="tx1"/>
                </a:solidFill>
              </a:rPr>
              <a:t>To be </a:t>
            </a:r>
            <a:r>
              <a:rPr lang="en-US" sz="2400" dirty="0">
                <a:solidFill>
                  <a:srgbClr val="00B0F0"/>
                </a:solidFill>
                <a:latin typeface="Arial Black" panose="020B0A04020102020204" pitchFamily="34" charset="0"/>
              </a:rPr>
              <a:t>understanding</a:t>
            </a:r>
          </a:p>
          <a:p>
            <a:r>
              <a:rPr lang="en-US" sz="2400" dirty="0">
                <a:solidFill>
                  <a:schemeClr val="tx1"/>
                </a:solidFill>
              </a:rPr>
              <a:t>Have a </a:t>
            </a:r>
            <a:r>
              <a:rPr lang="en-US" sz="2400" dirty="0">
                <a:solidFill>
                  <a:srgbClr val="00B0F0"/>
                </a:solidFill>
                <a:latin typeface="Arial Black" panose="020B0A04020102020204" pitchFamily="34" charset="0"/>
              </a:rPr>
              <a:t>passion</a:t>
            </a:r>
          </a:p>
          <a:p>
            <a:r>
              <a:rPr lang="en-US" sz="2400" dirty="0">
                <a:solidFill>
                  <a:schemeClr val="tx1"/>
                </a:solidFill>
              </a:rPr>
              <a:t>Be </a:t>
            </a:r>
            <a:r>
              <a:rPr lang="en-US" sz="2400" dirty="0">
                <a:solidFill>
                  <a:srgbClr val="00B0F0"/>
                </a:solidFill>
                <a:latin typeface="Arial Black" panose="020B0A04020102020204" pitchFamily="34" charset="0"/>
              </a:rPr>
              <a:t>fair</a:t>
            </a:r>
          </a:p>
          <a:p>
            <a:r>
              <a:rPr lang="en-US" sz="2400" dirty="0">
                <a:solidFill>
                  <a:schemeClr val="tx1"/>
                </a:solidFill>
              </a:rPr>
              <a:t>To be able to </a:t>
            </a:r>
            <a:r>
              <a:rPr lang="en-US" sz="2400" dirty="0">
                <a:solidFill>
                  <a:srgbClr val="00B0F0"/>
                </a:solidFill>
                <a:latin typeface="Arial Black" panose="020B0A04020102020204" pitchFamily="34" charset="0"/>
              </a:rPr>
              <a:t>challenge</a:t>
            </a:r>
            <a:r>
              <a:rPr lang="en-US" sz="2400" dirty="0">
                <a:solidFill>
                  <a:schemeClr val="tx1"/>
                </a:solidFill>
              </a:rPr>
              <a:t> me in a reasonable way</a:t>
            </a:r>
          </a:p>
          <a:p>
            <a:r>
              <a:rPr lang="en-US" sz="2400" dirty="0">
                <a:solidFill>
                  <a:schemeClr val="tx1"/>
                </a:solidFill>
              </a:rPr>
              <a:t>Take your time and don’t </a:t>
            </a:r>
            <a:r>
              <a:rPr lang="en-US" sz="2400" dirty="0">
                <a:solidFill>
                  <a:srgbClr val="FF0000"/>
                </a:solidFill>
                <a:latin typeface="Arial Black" panose="020B0A04020102020204" pitchFamily="34" charset="0"/>
              </a:rPr>
              <a:t>rush</a:t>
            </a:r>
          </a:p>
          <a:p>
            <a:endParaRPr lang="en-US" sz="2400" dirty="0"/>
          </a:p>
        </p:txBody>
      </p:sp>
    </p:spTree>
    <p:extLst>
      <p:ext uri="{BB962C8B-B14F-4D97-AF65-F5344CB8AC3E}">
        <p14:creationId xmlns:p14="http://schemas.microsoft.com/office/powerpoint/2010/main" val="38715473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2717"/>
            <a:ext cx="10359634" cy="1588168"/>
          </a:xfrm>
        </p:spPr>
        <p:txBody>
          <a:bodyPr>
            <a:normAutofit fontScale="90000"/>
          </a:bodyPr>
          <a:lstStyle/>
          <a:p>
            <a:r>
              <a:rPr lang="en-US" sz="4000" dirty="0"/>
              <a:t>Exam Wrapper – help students to improve through self-reflections</a:t>
            </a:r>
            <a:br>
              <a:rPr lang="en-US" dirty="0"/>
            </a:br>
            <a:endParaRPr lang="en-US" dirty="0"/>
          </a:p>
        </p:txBody>
      </p:sp>
      <p:sp>
        <p:nvSpPr>
          <p:cNvPr id="4" name="Rectangle 3"/>
          <p:cNvSpPr/>
          <p:nvPr/>
        </p:nvSpPr>
        <p:spPr>
          <a:xfrm>
            <a:off x="593765" y="1574215"/>
            <a:ext cx="10170069" cy="2693943"/>
          </a:xfrm>
          <a:prstGeom prst="rect">
            <a:avLst/>
          </a:prstGeom>
        </p:spPr>
        <p:txBody>
          <a:bodyPr wrap="square">
            <a:spAutoFit/>
          </a:bodyPr>
          <a:lstStyle/>
          <a:p>
            <a:pPr algn="ctr">
              <a:lnSpc>
                <a:spcPct val="107000"/>
              </a:lnSpc>
            </a:pPr>
            <a:r>
              <a:rPr lang="en-US" sz="2000" dirty="0">
                <a:latin typeface="Arial Black" panose="020B0A04020102020204" pitchFamily="34" charset="0"/>
                <a:ea typeface="Calibri" panose="020F0502020204030204" pitchFamily="34" charset="0"/>
                <a:cs typeface="Times New Roman" panose="02020603050405020304" pitchFamily="18" charset="0"/>
              </a:rPr>
              <a:t>Exam Wrapper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solidFill>
                  <a:srgbClr val="FF0000"/>
                </a:solidFill>
                <a:latin typeface="Arial Black" panose="020B0A04020102020204" pitchFamily="34" charset="0"/>
                <a:ea typeface="Calibri" panose="020F0502020204030204" pitchFamily="34" charset="0"/>
                <a:cs typeface="Aharoni" panose="02010803020104030203" pitchFamily="2" charset="-79"/>
              </a:rPr>
              <a:t>The main goal of this questionnaire is to help you improve in this class.</a:t>
            </a:r>
          </a:p>
          <a:p>
            <a:pPr>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latin typeface="Arial Black" panose="020B0A04020102020204" pitchFamily="34" charset="0"/>
                <a:ea typeface="Calibri" panose="020F0502020204030204" pitchFamily="34" charset="0"/>
                <a:cs typeface="Times New Roman" panose="02020603050405020304" pitchFamily="18" charset="0"/>
              </a:rPr>
              <a:t>Step One: Understand the course concepts.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Please keep in mind that the pace of the course is brisk and continuous, mainly so that we are able to cover all the required material. If you feel that you are falling behind, it means you will have to be prepared to work that much harder in order to be successful. </a:t>
            </a: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93765" y="4030651"/>
            <a:ext cx="9393384" cy="2397579"/>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Do you understand what we taught in class (problems in the worksheet, concepts)?      </a:t>
            </a:r>
          </a:p>
          <a:p>
            <a:pPr marL="45720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percentage:  ______________ </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If your answer is not 100%, please pay </a:t>
            </a:r>
            <a:r>
              <a:rPr lang="en-US" sz="2000" dirty="0">
                <a:latin typeface="Arial Black" panose="020B0A04020102020204" pitchFamily="34" charset="0"/>
                <a:ea typeface="Calibri" panose="020F0502020204030204" pitchFamily="34" charset="0"/>
                <a:cs typeface="Times New Roman" panose="02020603050405020304" pitchFamily="18" charset="0"/>
              </a:rPr>
              <a:t>MORE</a:t>
            </a:r>
            <a:r>
              <a:rPr lang="en-US" sz="2000" dirty="0">
                <a:latin typeface="Calibri" panose="020F0502020204030204" pitchFamily="34" charset="0"/>
                <a:ea typeface="Calibri" panose="020F0502020204030204" pitchFamily="34" charset="0"/>
                <a:cs typeface="Times New Roman" panose="02020603050405020304" pitchFamily="18" charset="0"/>
              </a:rPr>
              <a:t> attentions to the following questions:</a:t>
            </a:r>
          </a:p>
          <a:p>
            <a:pPr>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
            </a:pPr>
            <a:r>
              <a:rPr lang="en-US" sz="2000" dirty="0">
                <a:latin typeface="Calibri" panose="020F0502020204030204" pitchFamily="34" charset="0"/>
                <a:ea typeface="Calibri" panose="020F0502020204030204" pitchFamily="34" charset="0"/>
                <a:cs typeface="Times New Roman" panose="02020603050405020304" pitchFamily="18" charset="0"/>
              </a:rPr>
              <a:t>All of the worksheets are posted on our course website, so you have an idea about what we will go over in each class. Do you read your textbook about the corresponding section before coming to class?       Yes     No</a:t>
            </a:r>
          </a:p>
        </p:txBody>
      </p:sp>
      <p:sp>
        <p:nvSpPr>
          <p:cNvPr id="3" name="TextBox 2">
            <a:extLst>
              <a:ext uri="{FF2B5EF4-FFF2-40B4-BE49-F238E27FC236}">
                <a16:creationId xmlns:a16="http://schemas.microsoft.com/office/drawing/2014/main" id="{127DA16F-5032-4C5E-BB6E-638457CB697F}"/>
              </a:ext>
            </a:extLst>
          </p:cNvPr>
          <p:cNvSpPr txBox="1"/>
          <p:nvPr/>
        </p:nvSpPr>
        <p:spPr>
          <a:xfrm>
            <a:off x="6208542" y="1106801"/>
            <a:ext cx="5488234" cy="369332"/>
          </a:xfrm>
          <a:prstGeom prst="rect">
            <a:avLst/>
          </a:prstGeom>
          <a:noFill/>
        </p:spPr>
        <p:txBody>
          <a:bodyPr wrap="none" rtlCol="0">
            <a:spAutoFit/>
          </a:bodyPr>
          <a:lstStyle/>
          <a:p>
            <a:r>
              <a:rPr lang="en-US" dirty="0" err="1"/>
              <a:t>Senan</a:t>
            </a:r>
            <a:r>
              <a:rPr lang="en-US" dirty="0"/>
              <a:t> Hayes, Alicia Maloney, at</a:t>
            </a:r>
            <a:r>
              <a:rPr lang="en-US" i="1" dirty="0"/>
              <a:t> </a:t>
            </a:r>
            <a:r>
              <a:rPr lang="en-US" dirty="0"/>
              <a:t>MAA </a:t>
            </a:r>
            <a:r>
              <a:rPr lang="en-US" dirty="0" err="1"/>
              <a:t>MathFest</a:t>
            </a:r>
            <a:r>
              <a:rPr lang="en-US" dirty="0"/>
              <a:t> 2017</a:t>
            </a:r>
          </a:p>
        </p:txBody>
      </p:sp>
    </p:spTree>
    <p:extLst>
      <p:ext uri="{BB962C8B-B14F-4D97-AF65-F5344CB8AC3E}">
        <p14:creationId xmlns:p14="http://schemas.microsoft.com/office/powerpoint/2010/main" val="4155091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392" y="867881"/>
            <a:ext cx="9915896" cy="5638980"/>
          </a:xfrm>
          <a:prstGeom prst="rect">
            <a:avLst/>
          </a:prstGeom>
        </p:spPr>
        <p:txBody>
          <a:bodyPr wrap="square">
            <a:spAutoFit/>
          </a:bodyPr>
          <a:lstStyle/>
          <a:p>
            <a:pPr marL="457200" marR="0" lvl="0" indent="-457200">
              <a:lnSpc>
                <a:spcPct val="107000"/>
              </a:lnSpc>
              <a:spcBef>
                <a:spcPts val="0"/>
              </a:spcBef>
              <a:spcAft>
                <a:spcPts val="0"/>
              </a:spcAft>
              <a:buFont typeface="+mj-lt"/>
              <a:buAutoNum type="arabicPeriod" startAt="3"/>
            </a:pPr>
            <a:r>
              <a:rPr lang="en-US" sz="2600" dirty="0">
                <a:latin typeface="Calibri" panose="020F0502020204030204" pitchFamily="34" charset="0"/>
                <a:ea typeface="Calibri" panose="020F0502020204030204" pitchFamily="34" charset="0"/>
                <a:cs typeface="Times New Roman" panose="02020603050405020304" pitchFamily="18" charset="0"/>
              </a:rPr>
              <a:t>Do you take notes in class?       Yes     No    </a:t>
            </a:r>
          </a:p>
          <a:p>
            <a:pPr marL="342900" marR="0" lvl="0" indent="-342900">
              <a:lnSpc>
                <a:spcPct val="107000"/>
              </a:lnSpc>
              <a:spcBef>
                <a:spcPts val="0"/>
              </a:spcBef>
              <a:spcAft>
                <a:spcPts val="0"/>
              </a:spcAft>
              <a:buFont typeface="+mj-lt"/>
              <a:buAutoNum type="arabicPeriod" startAt="3"/>
            </a:pPr>
            <a:r>
              <a:rPr lang="en-US" sz="2600" dirty="0">
                <a:latin typeface="Calibri" panose="020F0502020204030204" pitchFamily="34" charset="0"/>
                <a:ea typeface="Calibri" panose="020F0502020204030204" pitchFamily="34" charset="0"/>
                <a:cs typeface="Times New Roman" panose="02020603050405020304" pitchFamily="18" charset="0"/>
              </a:rPr>
              <a:t> Do you review the notes after you get home?       Yes     No</a:t>
            </a:r>
          </a:p>
          <a:p>
            <a:pPr marL="342900" marR="0" lvl="0" indent="-342900">
              <a:lnSpc>
                <a:spcPct val="107000"/>
              </a:lnSpc>
              <a:spcBef>
                <a:spcPts val="0"/>
              </a:spcBef>
              <a:spcAft>
                <a:spcPts val="0"/>
              </a:spcAft>
              <a:buFont typeface="+mj-lt"/>
              <a:buAutoNum type="arabicPeriod" startAt="3"/>
            </a:pPr>
            <a:r>
              <a:rPr lang="en-US" sz="2600" dirty="0">
                <a:latin typeface="Calibri" panose="020F0502020204030204" pitchFamily="34" charset="0"/>
                <a:ea typeface="Calibri" panose="020F0502020204030204" pitchFamily="34" charset="0"/>
                <a:cs typeface="Times New Roman" panose="02020603050405020304" pitchFamily="18" charset="0"/>
              </a:rPr>
              <a:t> When you work on your homework problems, after clicking the solution, do you use </a:t>
            </a:r>
            <a:r>
              <a:rPr lang="en-US" sz="2600" dirty="0">
                <a:latin typeface="Arial Black" panose="020B0A04020102020204" pitchFamily="34" charset="0"/>
                <a:ea typeface="Calibri" panose="020F0502020204030204" pitchFamily="34" charset="0"/>
                <a:cs typeface="Times New Roman" panose="02020603050405020304" pitchFamily="18" charset="0"/>
              </a:rPr>
              <a:t>red pen</a:t>
            </a:r>
            <a:r>
              <a:rPr lang="en-US" sz="2600" dirty="0">
                <a:latin typeface="Calibri" panose="020F0502020204030204" pitchFamily="34" charset="0"/>
                <a:ea typeface="Calibri" panose="020F0502020204030204" pitchFamily="34" charset="0"/>
                <a:cs typeface="Times New Roman" panose="02020603050405020304" pitchFamily="18" charset="0"/>
              </a:rPr>
              <a:t> to continue to write down the corrections (in this way, you can see your mistakes)?     </a:t>
            </a:r>
          </a:p>
          <a:p>
            <a:pPr marL="457200" marR="0">
              <a:lnSpc>
                <a:spcPct val="107000"/>
              </a:lnSpc>
              <a:spcBef>
                <a:spcPts val="0"/>
              </a:spcBef>
              <a:spcAft>
                <a:spcPts val="0"/>
              </a:spcAft>
            </a:pPr>
            <a:r>
              <a:rPr lang="en-US" sz="2600" dirty="0">
                <a:latin typeface="Calibri" panose="020F0502020204030204" pitchFamily="34" charset="0"/>
                <a:ea typeface="Calibri" panose="020F0502020204030204" pitchFamily="34" charset="0"/>
                <a:cs typeface="Times New Roman" panose="02020603050405020304" pitchFamily="18" charset="0"/>
              </a:rPr>
              <a:t>Yes     No</a:t>
            </a:r>
          </a:p>
          <a:p>
            <a:pPr marL="457200" marR="0" lvl="0" indent="-457200">
              <a:lnSpc>
                <a:spcPct val="107000"/>
              </a:lnSpc>
              <a:spcBef>
                <a:spcPts val="0"/>
              </a:spcBef>
              <a:spcAft>
                <a:spcPts val="0"/>
              </a:spcAft>
              <a:buFont typeface="+mj-lt"/>
              <a:buAutoNum type="arabicPeriod" startAt="6"/>
            </a:pPr>
            <a:r>
              <a:rPr lang="en-US" sz="2600" dirty="0">
                <a:latin typeface="Calibri" panose="020F0502020204030204" pitchFamily="34" charset="0"/>
                <a:ea typeface="Calibri" panose="020F0502020204030204" pitchFamily="34" charset="0"/>
                <a:cs typeface="Times New Roman" panose="02020603050405020304" pitchFamily="18" charset="0"/>
              </a:rPr>
              <a:t>When you do not understand some concept or problem in the homework, did you email me or come to ask me in my office hours?        </a:t>
            </a:r>
          </a:p>
          <a:p>
            <a:pPr marR="0" lvl="0">
              <a:lnSpc>
                <a:spcPct val="107000"/>
              </a:lnSpc>
              <a:spcBef>
                <a:spcPts val="0"/>
              </a:spcBef>
              <a:spcAft>
                <a:spcPts val="0"/>
              </a:spcAft>
            </a:pPr>
            <a:r>
              <a:rPr lang="en-US" sz="2600" dirty="0">
                <a:latin typeface="Calibri" panose="020F0502020204030204" pitchFamily="34" charset="0"/>
                <a:ea typeface="Calibri" panose="020F0502020204030204" pitchFamily="34" charset="0"/>
                <a:cs typeface="Times New Roman" panose="02020603050405020304" pitchFamily="18" charset="0"/>
              </a:rPr>
              <a:t>      Yes     No      NA      ( you can choose NA if you understand everything. ^o^ )</a:t>
            </a:r>
          </a:p>
          <a:p>
            <a:pPr marL="457200" marR="0" lvl="0" indent="-457200">
              <a:lnSpc>
                <a:spcPct val="107000"/>
              </a:lnSpc>
              <a:spcBef>
                <a:spcPts val="0"/>
              </a:spcBef>
              <a:spcAft>
                <a:spcPts val="0"/>
              </a:spcAft>
              <a:buFont typeface="+mj-lt"/>
              <a:buAutoNum type="arabicPeriod" startAt="7"/>
            </a:pPr>
            <a:r>
              <a:rPr lang="en-US" sz="2600" dirty="0">
                <a:latin typeface="Calibri" panose="020F0502020204030204" pitchFamily="34" charset="0"/>
                <a:ea typeface="Calibri" panose="020F0502020204030204" pitchFamily="34" charset="0"/>
                <a:cs typeface="Times New Roman" panose="02020603050405020304" pitchFamily="18" charset="0"/>
              </a:rPr>
              <a:t>If you have conflict with my regular office hours, have you tried to email me to schedule an appointment?        Yes     No     NA</a:t>
            </a:r>
          </a:p>
          <a:p>
            <a:pPr>
              <a:lnSpc>
                <a:spcPct val="107000"/>
              </a:lnSpc>
            </a:pPr>
            <a:r>
              <a:rPr lang="en-US" sz="2600" dirty="0">
                <a:latin typeface="Arial Black" panose="020B0A04020102020204" pitchFamily="34" charset="0"/>
                <a:ea typeface="Calibri" panose="020F0502020204030204" pitchFamily="34" charset="0"/>
                <a:cs typeface="Times New Roman" panose="02020603050405020304" pitchFamily="18" charset="0"/>
              </a:rPr>
              <a:t> </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0899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89958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69818"/>
          </a:xfrm>
        </p:spPr>
        <p:txBody>
          <a:bodyPr>
            <a:normAutofit fontScale="90000"/>
          </a:bodyPr>
          <a:lstStyle/>
          <a:p>
            <a:r>
              <a:rPr lang="en-US" b="1" dirty="0"/>
              <a:t>What is a </a:t>
            </a:r>
            <a:r>
              <a:rPr lang="en-US" b="1" dirty="0" err="1"/>
              <a:t>TACTivity</a:t>
            </a:r>
            <a:r>
              <a:rPr lang="en-US" b="1" dirty="0"/>
              <a:t>?</a:t>
            </a:r>
            <a:br>
              <a:rPr lang="en-US" b="1" dirty="0"/>
            </a:br>
            <a:r>
              <a:rPr lang="en-US" sz="2700" dirty="0">
                <a:solidFill>
                  <a:schemeClr val="tx1"/>
                </a:solidFill>
              </a:rPr>
              <a:t>A tactile activity that encourages collaboration and engagement.</a:t>
            </a:r>
            <a:br>
              <a:rPr lang="en-US" sz="2700" dirty="0">
                <a:solidFill>
                  <a:schemeClr val="tx1"/>
                </a:solidFill>
              </a:rPr>
            </a:br>
            <a:br>
              <a:rPr lang="en-US" dirty="0"/>
            </a:br>
            <a:endParaRPr lang="en-US" dirty="0"/>
          </a:p>
        </p:txBody>
      </p:sp>
      <p:sp>
        <p:nvSpPr>
          <p:cNvPr id="3" name="Content Placeholder 2"/>
          <p:cNvSpPr>
            <a:spLocks noGrp="1"/>
          </p:cNvSpPr>
          <p:nvPr>
            <p:ph idx="1"/>
          </p:nvPr>
        </p:nvSpPr>
        <p:spPr>
          <a:xfrm>
            <a:off x="534831" y="2374345"/>
            <a:ext cx="8596668" cy="3880773"/>
          </a:xfrm>
        </p:spPr>
        <p:txBody>
          <a:bodyPr/>
          <a:lstStyle/>
          <a:p>
            <a:pPr lvl="1"/>
            <a:r>
              <a:rPr lang="en-US" sz="2400" dirty="0">
                <a:solidFill>
                  <a:schemeClr val="tx1"/>
                </a:solidFill>
              </a:rPr>
              <a:t>Tactile (movable cards)</a:t>
            </a:r>
            <a:endParaRPr lang="en-US" sz="2000" dirty="0">
              <a:solidFill>
                <a:schemeClr val="tx1"/>
              </a:solidFill>
            </a:endParaRPr>
          </a:p>
          <a:p>
            <a:pPr lvl="1"/>
            <a:r>
              <a:rPr lang="en-US" sz="2400" dirty="0">
                <a:solidFill>
                  <a:schemeClr val="tx1"/>
                </a:solidFill>
              </a:rPr>
              <a:t>Actively engages students</a:t>
            </a:r>
            <a:endParaRPr lang="en-US" sz="2000" dirty="0">
              <a:solidFill>
                <a:schemeClr val="tx1"/>
              </a:solidFill>
            </a:endParaRPr>
          </a:p>
          <a:p>
            <a:pPr lvl="1"/>
            <a:r>
              <a:rPr lang="en-US" sz="2400" dirty="0">
                <a:solidFill>
                  <a:schemeClr val="tx1"/>
                </a:solidFill>
              </a:rPr>
              <a:t>Can be used to help teach or to review a concept</a:t>
            </a:r>
            <a:endParaRPr lang="en-US" sz="2000" dirty="0">
              <a:solidFill>
                <a:schemeClr val="tx1"/>
              </a:solidFill>
            </a:endParaRPr>
          </a:p>
          <a:p>
            <a:pPr lvl="1"/>
            <a:r>
              <a:rPr lang="en-US" sz="2400" dirty="0">
                <a:solidFill>
                  <a:schemeClr val="tx1"/>
                </a:solidFill>
              </a:rPr>
              <a:t>Most are designed for groups of 2-4 students</a:t>
            </a:r>
            <a:endParaRPr lang="en-US" sz="2000" dirty="0">
              <a:solidFill>
                <a:schemeClr val="tx1"/>
              </a:solidFill>
            </a:endParaRPr>
          </a:p>
          <a:p>
            <a:pPr lvl="1"/>
            <a:r>
              <a:rPr lang="en-US" sz="2400" dirty="0">
                <a:solidFill>
                  <a:schemeClr val="tx1"/>
                </a:solidFill>
              </a:rPr>
              <a:t>Often self-checking</a:t>
            </a:r>
            <a:endParaRPr lang="en-US" sz="2000" dirty="0">
              <a:solidFill>
                <a:schemeClr val="tx1"/>
              </a:solidFill>
            </a:endParaRPr>
          </a:p>
          <a:p>
            <a:pPr lvl="1"/>
            <a:r>
              <a:rPr lang="en-US" sz="2400" dirty="0">
                <a:solidFill>
                  <a:schemeClr val="tx1"/>
                </a:solidFill>
              </a:rPr>
              <a:t>Very few directions needed</a:t>
            </a:r>
            <a:endParaRPr lang="en-US" sz="2000" dirty="0">
              <a:solidFill>
                <a:schemeClr val="tx1"/>
              </a:solidFill>
            </a:endParaRPr>
          </a:p>
          <a:p>
            <a:endParaRPr lang="en-US" dirty="0"/>
          </a:p>
        </p:txBody>
      </p:sp>
      <p:sp>
        <p:nvSpPr>
          <p:cNvPr id="4" name="TextBox 3">
            <a:extLst>
              <a:ext uri="{FF2B5EF4-FFF2-40B4-BE49-F238E27FC236}">
                <a16:creationId xmlns:a16="http://schemas.microsoft.com/office/drawing/2014/main" id="{30B1E51C-0498-4B22-ABD0-4CDEA6F73A5A}"/>
              </a:ext>
            </a:extLst>
          </p:cNvPr>
          <p:cNvSpPr txBox="1"/>
          <p:nvPr/>
        </p:nvSpPr>
        <p:spPr>
          <a:xfrm>
            <a:off x="6511637" y="725177"/>
            <a:ext cx="3804311" cy="369332"/>
          </a:xfrm>
          <a:prstGeom prst="rect">
            <a:avLst/>
          </a:prstGeom>
          <a:noFill/>
        </p:spPr>
        <p:txBody>
          <a:bodyPr wrap="none" rtlCol="0">
            <a:spAutoFit/>
          </a:bodyPr>
          <a:lstStyle/>
          <a:p>
            <a:r>
              <a:rPr lang="en-US" dirty="0"/>
              <a:t>Angie Hodge at MAA </a:t>
            </a:r>
            <a:r>
              <a:rPr lang="en-US" dirty="0" err="1"/>
              <a:t>MathFest</a:t>
            </a:r>
            <a:r>
              <a:rPr lang="en-US" dirty="0"/>
              <a:t> 2018</a:t>
            </a:r>
          </a:p>
        </p:txBody>
      </p:sp>
    </p:spTree>
    <p:extLst>
      <p:ext uri="{BB962C8B-B14F-4D97-AF65-F5344CB8AC3E}">
        <p14:creationId xmlns:p14="http://schemas.microsoft.com/office/powerpoint/2010/main" val="1927805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5140" y="858997"/>
            <a:ext cx="10497787" cy="4816896"/>
          </a:xfrm>
          <a:prstGeom prst="rect">
            <a:avLst/>
          </a:prstGeom>
        </p:spPr>
        <p:txBody>
          <a:bodyPr wrap="square">
            <a:spAutoFit/>
          </a:bodyPr>
          <a:lstStyle/>
          <a:p>
            <a:pPr>
              <a:lnSpc>
                <a:spcPct val="107000"/>
              </a:lnSpc>
            </a:pPr>
            <a:r>
              <a:rPr lang="en-US" sz="2400" dirty="0">
                <a:latin typeface="Arial Black" panose="020B0A04020102020204" pitchFamily="34" charset="0"/>
                <a:ea typeface="Calibri" panose="020F0502020204030204" pitchFamily="34" charset="0"/>
                <a:cs typeface="Times New Roman" panose="02020603050405020304" pitchFamily="18" charset="0"/>
              </a:rPr>
              <a:t>Step Two: Prepare for the exams</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457200" marR="0" lvl="0" indent="-457200">
              <a:lnSpc>
                <a:spcPct val="107000"/>
              </a:lnSpc>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About how many hours did you spend preparing for this exam?  ________________</a:t>
            </a:r>
          </a:p>
          <a:p>
            <a:pPr marL="457200" marR="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457200" marR="0" lvl="0" indent="-457200">
              <a:lnSpc>
                <a:spcPct val="107000"/>
              </a:lnSpc>
              <a:spcBef>
                <a:spcPts val="0"/>
              </a:spcBef>
              <a:spcAft>
                <a:spcPts val="0"/>
              </a:spcAft>
              <a:buFont typeface="+mj-lt"/>
              <a:buAutoNum type="arabicPeriod" startAt="2"/>
            </a:pPr>
            <a:r>
              <a:rPr lang="en-US" sz="2400" dirty="0">
                <a:latin typeface="Calibri" panose="020F0502020204030204" pitchFamily="34" charset="0"/>
                <a:ea typeface="Calibri" panose="020F0502020204030204" pitchFamily="34" charset="0"/>
                <a:cs typeface="Times New Roman" panose="02020603050405020304" pitchFamily="18" charset="0"/>
              </a:rPr>
              <a:t>On how many different days did you study for this exam?             _______________</a:t>
            </a:r>
          </a:p>
          <a:p>
            <a:pPr marL="457200" marR="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457200" marR="0" lvl="0" indent="-457200">
              <a:lnSpc>
                <a:spcPct val="107000"/>
              </a:lnSpc>
              <a:spcBef>
                <a:spcPts val="0"/>
              </a:spcBef>
              <a:spcAft>
                <a:spcPts val="0"/>
              </a:spcAft>
              <a:buFont typeface="+mj-lt"/>
              <a:buAutoNum type="arabicPeriod" startAt="3"/>
            </a:pPr>
            <a:r>
              <a:rPr lang="en-US" sz="2400" dirty="0">
                <a:latin typeface="Calibri" panose="020F0502020204030204" pitchFamily="34" charset="0"/>
                <a:ea typeface="Calibri" panose="020F0502020204030204" pitchFamily="34" charset="0"/>
                <a:cs typeface="Times New Roman" panose="02020603050405020304" pitchFamily="18" charset="0"/>
              </a:rPr>
              <a:t>Did you study by </a:t>
            </a:r>
            <a:r>
              <a:rPr lang="en-US" sz="2400" u="sng" dirty="0">
                <a:latin typeface="Calibri" panose="020F0502020204030204" pitchFamily="34" charset="0"/>
                <a:ea typeface="Calibri" panose="020F0502020204030204" pitchFamily="34" charset="0"/>
                <a:cs typeface="Times New Roman" panose="02020603050405020304" pitchFamily="18" charset="0"/>
              </a:rPr>
              <a:t>yourself </a:t>
            </a:r>
            <a:r>
              <a:rPr lang="en-US" sz="2400" dirty="0">
                <a:latin typeface="Calibri" panose="020F0502020204030204" pitchFamily="34" charset="0"/>
                <a:ea typeface="Calibri" panose="020F0502020204030204" pitchFamily="34" charset="0"/>
                <a:cs typeface="Times New Roman" panose="02020603050405020304" pitchFamily="18" charset="0"/>
              </a:rPr>
              <a:t>or with one or more </a:t>
            </a:r>
            <a:r>
              <a:rPr lang="en-US" sz="2400" u="sng" dirty="0">
                <a:latin typeface="Calibri" panose="020F0502020204030204" pitchFamily="34" charset="0"/>
                <a:ea typeface="Calibri" panose="020F0502020204030204" pitchFamily="34" charset="0"/>
                <a:cs typeface="Times New Roman" panose="02020603050405020304" pitchFamily="18" charset="0"/>
              </a:rPr>
              <a:t>other students</a:t>
            </a:r>
            <a:r>
              <a:rPr lang="en-US" sz="2400" dirty="0">
                <a:latin typeface="Calibri" panose="020F0502020204030204" pitchFamily="34" charset="0"/>
                <a:ea typeface="Calibri" panose="020F0502020204030204" pitchFamily="34" charset="0"/>
                <a:cs typeface="Times New Roman" panose="02020603050405020304" pitchFamily="18" charset="0"/>
              </a:rPr>
              <a:t>?   Circle one.</a:t>
            </a:r>
          </a:p>
          <a:p>
            <a:pPr marL="457200" marR="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If you did both, indicate the % of time :  </a:t>
            </a:r>
          </a:p>
          <a:p>
            <a:pPr marL="457200" marR="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alone  _____________ and with others  ________________</a:t>
            </a:r>
          </a:p>
          <a:p>
            <a:pPr marL="457200" marR="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457200" marR="0" lvl="0" indent="-457200">
              <a:lnSpc>
                <a:spcPct val="107000"/>
              </a:lnSpc>
              <a:spcBef>
                <a:spcPts val="0"/>
              </a:spcBef>
              <a:spcAft>
                <a:spcPts val="0"/>
              </a:spcAft>
              <a:buFont typeface="+mj-lt"/>
              <a:buAutoNum type="arabicPeriod" startAt="4"/>
            </a:pPr>
            <a:r>
              <a:rPr lang="en-US" sz="2400" dirty="0">
                <a:latin typeface="Calibri" panose="020F0502020204030204" pitchFamily="34" charset="0"/>
                <a:ea typeface="Calibri" panose="020F0502020204030204" pitchFamily="34" charset="0"/>
                <a:cs typeface="Times New Roman" panose="02020603050405020304" pitchFamily="18" charset="0"/>
              </a:rPr>
              <a:t>When you started studying for this exam, what did you study first?</a:t>
            </a:r>
          </a:p>
        </p:txBody>
      </p:sp>
    </p:spTree>
    <p:extLst>
      <p:ext uri="{BB962C8B-B14F-4D97-AF65-F5344CB8AC3E}">
        <p14:creationId xmlns:p14="http://schemas.microsoft.com/office/powerpoint/2010/main" val="3686509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262" y="1368188"/>
            <a:ext cx="10818420" cy="4026552"/>
          </a:xfrm>
          <a:prstGeom prst="rect">
            <a:avLst/>
          </a:prstGeom>
        </p:spPr>
        <p:txBody>
          <a:bodyPr wrap="square">
            <a:spAutoFit/>
          </a:bodyPr>
          <a:lstStyle/>
          <a:p>
            <a:pPr marL="457200" marR="0" lvl="0" indent="-457200">
              <a:lnSpc>
                <a:spcPct val="107000"/>
              </a:lnSpc>
              <a:spcBef>
                <a:spcPts val="0"/>
              </a:spcBef>
              <a:spcAft>
                <a:spcPts val="0"/>
              </a:spcAft>
              <a:buFont typeface="+mj-lt"/>
              <a:buAutoNum type="arabicPeriod" startAt="5"/>
            </a:pPr>
            <a:r>
              <a:rPr lang="en-US" sz="2400" dirty="0">
                <a:latin typeface="Calibri" panose="020F0502020204030204" pitchFamily="34" charset="0"/>
                <a:ea typeface="Calibri" panose="020F0502020204030204" pitchFamily="34" charset="0"/>
                <a:cs typeface="Times New Roman" panose="02020603050405020304" pitchFamily="18" charset="0"/>
              </a:rPr>
              <a:t>When you were studying for this exam, how much time did you spend on each of the following topics?</a:t>
            </a:r>
          </a:p>
          <a:p>
            <a:pPr marL="342900" marR="0" lvl="0" indent="-342900">
              <a:lnSpc>
                <a:spcPct val="107000"/>
              </a:lnSpc>
              <a:spcBef>
                <a:spcPts val="0"/>
              </a:spcBef>
              <a:spcAft>
                <a:spcPts val="0"/>
              </a:spcAft>
              <a:buFont typeface="+mj-lt"/>
              <a:buAutoNum type="alphaLcParenR"/>
            </a:pPr>
            <a:r>
              <a:rPr lang="en-US" sz="2400" dirty="0">
                <a:latin typeface="Calibri" panose="020F0502020204030204" pitchFamily="34" charset="0"/>
                <a:ea typeface="Calibri" panose="020F0502020204030204" pitchFamily="34" charset="0"/>
                <a:cs typeface="Times New Roman" panose="02020603050405020304" pitchFamily="18" charset="0"/>
              </a:rPr>
              <a:t>Reviewing your class notes?                                                       ______________</a:t>
            </a:r>
          </a:p>
          <a:p>
            <a:pPr marL="342900" marR="0" lvl="0" indent="-342900">
              <a:lnSpc>
                <a:spcPct val="107000"/>
              </a:lnSpc>
              <a:spcBef>
                <a:spcPts val="0"/>
              </a:spcBef>
              <a:spcAft>
                <a:spcPts val="0"/>
              </a:spcAft>
              <a:buFont typeface="+mj-lt"/>
              <a:buAutoNum type="alphaLcParenR"/>
            </a:pPr>
            <a:r>
              <a:rPr lang="en-US" sz="2400" dirty="0">
                <a:latin typeface="Calibri" panose="020F0502020204030204" pitchFamily="34" charset="0"/>
                <a:ea typeface="Calibri" panose="020F0502020204030204" pitchFamily="34" charset="0"/>
                <a:cs typeface="Times New Roman" panose="02020603050405020304" pitchFamily="18" charset="0"/>
              </a:rPr>
              <a:t>Reviewing your homework and quizzes mistakes?                 ______________</a:t>
            </a:r>
          </a:p>
          <a:p>
            <a:pPr marL="342900" marR="0" lvl="0" indent="-342900">
              <a:lnSpc>
                <a:spcPct val="107000"/>
              </a:lnSpc>
              <a:spcBef>
                <a:spcPts val="0"/>
              </a:spcBef>
              <a:spcAft>
                <a:spcPts val="0"/>
              </a:spcAft>
              <a:buFont typeface="+mj-lt"/>
              <a:buAutoNum type="alphaLcParenR"/>
            </a:pPr>
            <a:r>
              <a:rPr lang="en-US" sz="2400" dirty="0">
                <a:latin typeface="Calibri" panose="020F0502020204030204" pitchFamily="34" charset="0"/>
                <a:ea typeface="Calibri" panose="020F0502020204030204" pitchFamily="34" charset="0"/>
                <a:cs typeface="Times New Roman" panose="02020603050405020304" pitchFamily="18" charset="0"/>
              </a:rPr>
              <a:t>Memorizing formulas?                                                                 ______________</a:t>
            </a:r>
          </a:p>
          <a:p>
            <a:pPr marL="342900" marR="0" lvl="0" indent="-342900">
              <a:lnSpc>
                <a:spcPct val="107000"/>
              </a:lnSpc>
              <a:spcBef>
                <a:spcPts val="0"/>
              </a:spcBef>
              <a:spcAft>
                <a:spcPts val="0"/>
              </a:spcAft>
              <a:buFont typeface="+mj-lt"/>
              <a:buAutoNum type="alphaLcParenR"/>
            </a:pPr>
            <a:r>
              <a:rPr lang="en-US" sz="2400" dirty="0">
                <a:latin typeface="Calibri" panose="020F0502020204030204" pitchFamily="34" charset="0"/>
                <a:ea typeface="Calibri" panose="020F0502020204030204" pitchFamily="34" charset="0"/>
                <a:cs typeface="Times New Roman" panose="02020603050405020304" pitchFamily="18" charset="0"/>
              </a:rPr>
              <a:t>Reworking exercises from the homework?                              ______________</a:t>
            </a:r>
          </a:p>
          <a:p>
            <a:pPr marL="342900" marR="0" lvl="0" indent="-342900">
              <a:lnSpc>
                <a:spcPct val="107000"/>
              </a:lnSpc>
              <a:spcBef>
                <a:spcPts val="0"/>
              </a:spcBef>
              <a:spcAft>
                <a:spcPts val="0"/>
              </a:spcAft>
              <a:buFont typeface="+mj-lt"/>
              <a:buAutoNum type="alphaLcParenR"/>
            </a:pPr>
            <a:r>
              <a:rPr lang="en-US" sz="2400" dirty="0">
                <a:latin typeface="Calibri" panose="020F0502020204030204" pitchFamily="34" charset="0"/>
                <a:ea typeface="Calibri" panose="020F0502020204030204" pitchFamily="34" charset="0"/>
                <a:cs typeface="Times New Roman" panose="02020603050405020304" pitchFamily="18" charset="0"/>
              </a:rPr>
              <a:t>Taking self-assessments? (like the practice exam)                 ______________</a:t>
            </a:r>
          </a:p>
          <a:p>
            <a:pPr marL="342900" marR="0" lvl="0" indent="-342900">
              <a:lnSpc>
                <a:spcPct val="107000"/>
              </a:lnSpc>
              <a:spcBef>
                <a:spcPts val="0"/>
              </a:spcBef>
              <a:spcAft>
                <a:spcPts val="0"/>
              </a:spcAft>
              <a:buFont typeface="+mj-lt"/>
              <a:buAutoNum type="alphaLcParenR"/>
            </a:pPr>
            <a:r>
              <a:rPr lang="en-US" sz="2400" dirty="0">
                <a:latin typeface="Calibri" panose="020F0502020204030204" pitchFamily="34" charset="0"/>
                <a:ea typeface="Calibri" panose="020F0502020204030204" pitchFamily="34" charset="0"/>
                <a:cs typeface="Times New Roman" panose="02020603050405020304" pitchFamily="18" charset="0"/>
              </a:rPr>
              <a:t>Doing personalized practice homework(s)?                             ______________</a:t>
            </a:r>
          </a:p>
          <a:p>
            <a:pPr marL="228600" marR="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Other (please describe)    ________________________________________________</a:t>
            </a:r>
          </a:p>
        </p:txBody>
      </p:sp>
    </p:spTree>
    <p:extLst>
      <p:ext uri="{BB962C8B-B14F-4D97-AF65-F5344CB8AC3E}">
        <p14:creationId xmlns:p14="http://schemas.microsoft.com/office/powerpoint/2010/main" val="359305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766" y="1653196"/>
            <a:ext cx="9963398" cy="3648884"/>
          </a:xfrm>
          <a:prstGeom prst="rect">
            <a:avLst/>
          </a:prstGeom>
        </p:spPr>
        <p:txBody>
          <a:bodyPr wrap="square">
            <a:spAutoFit/>
          </a:bodyPr>
          <a:lstStyle/>
          <a:p>
            <a:pPr>
              <a:lnSpc>
                <a:spcPct val="107000"/>
              </a:lnSpc>
            </a:pPr>
            <a:r>
              <a:rPr lang="en-US" sz="2400" dirty="0">
                <a:latin typeface="Arial Black" panose="020B0A04020102020204" pitchFamily="34" charset="0"/>
                <a:ea typeface="Calibri" panose="020F0502020204030204" pitchFamily="34" charset="0"/>
                <a:cs typeface="Times New Roman" panose="02020603050405020304" pitchFamily="18" charset="0"/>
              </a:rPr>
              <a:t>Step Three: Learn from our mistakes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What mistake(s) did you make on the exam that taught you something? Describe the mistake and tell what you learned from it.</a:t>
            </a:r>
          </a:p>
          <a:p>
            <a:pP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457200" marR="0" lvl="0" indent="-457200">
              <a:lnSpc>
                <a:spcPct val="107000"/>
              </a:lnSpc>
              <a:spcBef>
                <a:spcPts val="0"/>
              </a:spcBef>
              <a:spcAft>
                <a:spcPts val="0"/>
              </a:spcAft>
              <a:buFont typeface="+mj-lt"/>
              <a:buAutoNum type="arabicPeriod" startAt="2"/>
            </a:pPr>
            <a:r>
              <a:rPr lang="en-US" sz="2400" dirty="0">
                <a:latin typeface="Calibri" panose="020F0502020204030204" pitchFamily="34" charset="0"/>
                <a:ea typeface="Calibri" panose="020F0502020204030204" pitchFamily="34" charset="0"/>
                <a:cs typeface="Times New Roman" panose="02020603050405020304" pitchFamily="18" charset="0"/>
              </a:rPr>
              <a:t>Based on your mistakes, what will you do differently in preparing for the next exam?</a:t>
            </a:r>
          </a:p>
          <a:p>
            <a:pP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457200" marR="0" lvl="0" indent="-457200">
              <a:lnSpc>
                <a:spcPct val="107000"/>
              </a:lnSpc>
              <a:spcBef>
                <a:spcPts val="0"/>
              </a:spcBef>
              <a:spcAft>
                <a:spcPts val="0"/>
              </a:spcAft>
              <a:buFont typeface="+mj-lt"/>
              <a:buAutoNum type="arabicPeriod" startAt="3"/>
            </a:pPr>
            <a:r>
              <a:rPr lang="en-US" sz="2400" dirty="0">
                <a:latin typeface="Calibri" panose="020F0502020204030204" pitchFamily="34" charset="0"/>
                <a:ea typeface="Calibri" panose="020F0502020204030204" pitchFamily="34" charset="0"/>
                <a:cs typeface="Times New Roman" panose="02020603050405020304" pitchFamily="18" charset="0"/>
              </a:rPr>
              <a:t>What can I ( the professor) do to help you master this material better?</a:t>
            </a:r>
          </a:p>
          <a:p>
            <a:pPr marL="228600" marR="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39362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093585" cy="1320800"/>
          </a:xfrm>
        </p:spPr>
        <p:txBody>
          <a:bodyPr>
            <a:normAutofit fontScale="90000"/>
          </a:bodyPr>
          <a:lstStyle/>
          <a:p>
            <a:r>
              <a:rPr lang="en-US" dirty="0"/>
              <a:t>Students’ Answers</a:t>
            </a:r>
            <a:br>
              <a:rPr lang="en-US" dirty="0"/>
            </a:br>
            <a:r>
              <a:rPr lang="en-US" sz="27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mistake(s) did you make on the exam that taught you something? Describe the mistake and tell what you learned from it.</a:t>
            </a:r>
            <a:br>
              <a:rPr lang="en-US" sz="27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tx1"/>
              </a:solidFill>
            </a:endParaRPr>
          </a:p>
        </p:txBody>
      </p:sp>
      <p:sp>
        <p:nvSpPr>
          <p:cNvPr id="3" name="Content Placeholder 2"/>
          <p:cNvSpPr>
            <a:spLocks noGrp="1"/>
          </p:cNvSpPr>
          <p:nvPr>
            <p:ph idx="1"/>
          </p:nvPr>
        </p:nvSpPr>
        <p:spPr>
          <a:xfrm>
            <a:off x="677333" y="2055864"/>
            <a:ext cx="10255710" cy="4291928"/>
          </a:xfrm>
        </p:spPr>
        <p:txBody>
          <a:bodyPr>
            <a:noAutofit/>
          </a:bodyPr>
          <a:lstStyle/>
          <a:p>
            <a:r>
              <a:rPr lang="en-US" sz="2200" dirty="0">
                <a:solidFill>
                  <a:srgbClr val="FF0000"/>
                </a:solidFill>
                <a:latin typeface="Arial Black" panose="020B0A04020102020204" pitchFamily="34" charset="0"/>
              </a:rPr>
              <a:t>Mixed up </a:t>
            </a:r>
            <a:r>
              <a:rPr lang="en-US" sz="2200" dirty="0">
                <a:solidFill>
                  <a:schemeClr val="tx1"/>
                </a:solidFill>
              </a:rPr>
              <a:t>the formulas. I need to </a:t>
            </a:r>
            <a:r>
              <a:rPr lang="en-US" sz="2200" dirty="0">
                <a:solidFill>
                  <a:srgbClr val="00B0F0"/>
                </a:solidFill>
                <a:latin typeface="Arial Black" panose="020B0A04020102020204" pitchFamily="34" charset="0"/>
              </a:rPr>
              <a:t>slow down </a:t>
            </a:r>
            <a:r>
              <a:rPr lang="en-US" sz="2200" dirty="0">
                <a:solidFill>
                  <a:schemeClr val="tx1"/>
                </a:solidFill>
              </a:rPr>
              <a:t>and better </a:t>
            </a:r>
            <a:r>
              <a:rPr lang="en-US" sz="2200" dirty="0">
                <a:solidFill>
                  <a:srgbClr val="00B0F0"/>
                </a:solidFill>
                <a:latin typeface="Arial Black" panose="020B0A04020102020204" pitchFamily="34" charset="0"/>
              </a:rPr>
              <a:t>understand</a:t>
            </a:r>
            <a:r>
              <a:rPr lang="en-US" sz="2200" dirty="0">
                <a:solidFill>
                  <a:schemeClr val="tx1"/>
                </a:solidFill>
              </a:rPr>
              <a:t> the formulas so I don’t just try to </a:t>
            </a:r>
            <a:r>
              <a:rPr lang="en-US" sz="2200" dirty="0">
                <a:solidFill>
                  <a:srgbClr val="FF0000"/>
                </a:solidFill>
                <a:latin typeface="Arial Black" panose="020B0A04020102020204" pitchFamily="34" charset="0"/>
              </a:rPr>
              <a:t>memorize</a:t>
            </a:r>
            <a:r>
              <a:rPr lang="en-US" sz="2200" dirty="0">
                <a:solidFill>
                  <a:schemeClr val="tx1"/>
                </a:solidFill>
              </a:rPr>
              <a:t>.</a:t>
            </a:r>
          </a:p>
          <a:p>
            <a:r>
              <a:rPr lang="en-US" sz="2200" dirty="0">
                <a:solidFill>
                  <a:schemeClr val="tx1"/>
                </a:solidFill>
              </a:rPr>
              <a:t>I focused too much on the earlier sections, wo when I got to the later portions the formulas that I crammed in were forgotten. I learned that I need to focus more on </a:t>
            </a:r>
            <a:r>
              <a:rPr lang="en-US" sz="2200" dirty="0">
                <a:solidFill>
                  <a:srgbClr val="00B0F0"/>
                </a:solidFill>
                <a:latin typeface="Arial Black" panose="020B0A04020102020204" pitchFamily="34" charset="0"/>
              </a:rPr>
              <a:t>understanding </a:t>
            </a:r>
            <a:r>
              <a:rPr lang="en-US" sz="2200" dirty="0">
                <a:solidFill>
                  <a:schemeClr val="tx1"/>
                </a:solidFill>
              </a:rPr>
              <a:t>why something works rather then just its formula.</a:t>
            </a:r>
          </a:p>
          <a:p>
            <a:r>
              <a:rPr lang="en-US" sz="2200" dirty="0">
                <a:solidFill>
                  <a:schemeClr val="tx1"/>
                </a:solidFill>
              </a:rPr>
              <a:t>I spent too much </a:t>
            </a:r>
            <a:r>
              <a:rPr lang="en-US" sz="2200" dirty="0">
                <a:solidFill>
                  <a:srgbClr val="00B0F0"/>
                </a:solidFill>
                <a:latin typeface="Arial Black" panose="020B0A04020102020204" pitchFamily="34" charset="0"/>
              </a:rPr>
              <a:t>time</a:t>
            </a:r>
            <a:r>
              <a:rPr lang="en-US" sz="2200" dirty="0">
                <a:solidFill>
                  <a:schemeClr val="tx1"/>
                </a:solidFill>
              </a:rPr>
              <a:t> on each problem so at the end I had to </a:t>
            </a:r>
            <a:r>
              <a:rPr lang="en-US" sz="2200" dirty="0">
                <a:solidFill>
                  <a:srgbClr val="FF0000"/>
                </a:solidFill>
                <a:latin typeface="Arial Black" panose="020B0A04020102020204" pitchFamily="34" charset="0"/>
              </a:rPr>
              <a:t>rush</a:t>
            </a:r>
            <a:r>
              <a:rPr lang="en-US" sz="2200" dirty="0">
                <a:solidFill>
                  <a:schemeClr val="tx1"/>
                </a:solidFill>
              </a:rPr>
              <a:t> and try to put something for each problem to get partial credit.</a:t>
            </a:r>
          </a:p>
          <a:p>
            <a:r>
              <a:rPr lang="en-US" sz="2200" dirty="0">
                <a:solidFill>
                  <a:schemeClr val="tx1"/>
                </a:solidFill>
              </a:rPr>
              <a:t>I made a lot of little mistakes such as </a:t>
            </a:r>
            <a:r>
              <a:rPr lang="en-US" sz="2200" dirty="0">
                <a:solidFill>
                  <a:srgbClr val="FF0000"/>
                </a:solidFill>
                <a:latin typeface="Arial Black" panose="020B0A04020102020204" pitchFamily="34" charset="0"/>
              </a:rPr>
              <a:t>forgetting</a:t>
            </a:r>
            <a:r>
              <a:rPr lang="en-US" sz="2200" dirty="0">
                <a:solidFill>
                  <a:schemeClr val="tx1"/>
                </a:solidFill>
              </a:rPr>
              <a:t> to cube something. This taught me to </a:t>
            </a:r>
            <a:r>
              <a:rPr lang="en-US" sz="2200" dirty="0">
                <a:solidFill>
                  <a:srgbClr val="00B0F0"/>
                </a:solidFill>
                <a:latin typeface="Arial Black" panose="020B0A04020102020204" pitchFamily="34" charset="0"/>
              </a:rPr>
              <a:t>slow down </a:t>
            </a:r>
            <a:r>
              <a:rPr lang="en-US" sz="2200" dirty="0">
                <a:solidFill>
                  <a:schemeClr val="tx1"/>
                </a:solidFill>
              </a:rPr>
              <a:t>to make sure I am doing everything correctly.</a:t>
            </a:r>
          </a:p>
          <a:p>
            <a:r>
              <a:rPr lang="en-US" sz="2200" dirty="0">
                <a:solidFill>
                  <a:srgbClr val="00B0F0"/>
                </a:solidFill>
                <a:latin typeface="Arial Black" panose="020B0A04020102020204" pitchFamily="34" charset="0"/>
              </a:rPr>
              <a:t>Write</a:t>
            </a:r>
            <a:r>
              <a:rPr lang="en-US" sz="2200" dirty="0">
                <a:solidFill>
                  <a:schemeClr val="tx1"/>
                </a:solidFill>
              </a:rPr>
              <a:t> my work even when I may think I am wrong.</a:t>
            </a:r>
          </a:p>
        </p:txBody>
      </p:sp>
    </p:spTree>
    <p:extLst>
      <p:ext uri="{BB962C8B-B14F-4D97-AF65-F5344CB8AC3E}">
        <p14:creationId xmlns:p14="http://schemas.microsoft.com/office/powerpoint/2010/main" val="3920008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093585" cy="1320800"/>
          </a:xfrm>
        </p:spPr>
        <p:txBody>
          <a:bodyPr>
            <a:normAutofit fontScale="90000"/>
          </a:bodyPr>
          <a:lstStyle/>
          <a:p>
            <a:r>
              <a:rPr lang="en-US" dirty="0"/>
              <a:t>Students’ Answers</a:t>
            </a:r>
            <a:br>
              <a:rPr lang="en-US" dirty="0"/>
            </a:br>
            <a:r>
              <a:rPr 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Based on your mistakes, what will you do differently in preparing for the next exam?</a:t>
            </a:r>
            <a:br>
              <a:rPr lang="en-US" sz="2800" dirty="0">
                <a:latin typeface="Calibri" panose="020F0502020204030204" pitchFamily="34" charset="0"/>
                <a:ea typeface="Calibri" panose="020F0502020204030204" pitchFamily="34" charset="0"/>
                <a:cs typeface="Times New Roman" panose="02020603050405020304" pitchFamily="18" charset="0"/>
              </a:rPr>
            </a:br>
            <a:br>
              <a:rPr lang="en-US" sz="27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tx1"/>
              </a:solidFill>
            </a:endParaRPr>
          </a:p>
        </p:txBody>
      </p:sp>
      <p:sp>
        <p:nvSpPr>
          <p:cNvPr id="3" name="Content Placeholder 2"/>
          <p:cNvSpPr>
            <a:spLocks noGrp="1"/>
          </p:cNvSpPr>
          <p:nvPr>
            <p:ph idx="1"/>
          </p:nvPr>
        </p:nvSpPr>
        <p:spPr>
          <a:xfrm>
            <a:off x="677332" y="2160590"/>
            <a:ext cx="10361729" cy="4323337"/>
          </a:xfrm>
        </p:spPr>
        <p:txBody>
          <a:bodyPr>
            <a:normAutofit/>
          </a:bodyPr>
          <a:lstStyle/>
          <a:p>
            <a:r>
              <a:rPr lang="en-US" sz="2400" dirty="0">
                <a:solidFill>
                  <a:schemeClr val="tx1"/>
                </a:solidFill>
              </a:rPr>
              <a:t>Take more</a:t>
            </a:r>
            <a:r>
              <a:rPr lang="en-US" sz="2400" dirty="0">
                <a:solidFill>
                  <a:srgbClr val="00B0F0"/>
                </a:solidFill>
                <a:latin typeface="Arial Black" panose="020B0A04020102020204" pitchFamily="34" charset="0"/>
              </a:rPr>
              <a:t> time </a:t>
            </a:r>
            <a:r>
              <a:rPr lang="en-US" sz="2400" dirty="0">
                <a:solidFill>
                  <a:schemeClr val="tx1"/>
                </a:solidFill>
              </a:rPr>
              <a:t>to understand material after it is taught.</a:t>
            </a:r>
          </a:p>
          <a:p>
            <a:r>
              <a:rPr lang="en-US" sz="2400" dirty="0">
                <a:solidFill>
                  <a:schemeClr val="tx1"/>
                </a:solidFill>
              </a:rPr>
              <a:t>Study more </a:t>
            </a:r>
            <a:r>
              <a:rPr lang="en-US" sz="2400" dirty="0">
                <a:solidFill>
                  <a:srgbClr val="00B0F0"/>
                </a:solidFill>
                <a:latin typeface="Arial Black" panose="020B0A04020102020204" pitchFamily="34" charset="0"/>
              </a:rPr>
              <a:t>time</a:t>
            </a:r>
            <a:r>
              <a:rPr lang="en-US" sz="2400" dirty="0">
                <a:solidFill>
                  <a:schemeClr val="tx1"/>
                </a:solidFill>
              </a:rPr>
              <a:t>.</a:t>
            </a:r>
          </a:p>
          <a:p>
            <a:r>
              <a:rPr lang="en-US" sz="2400" dirty="0">
                <a:solidFill>
                  <a:schemeClr val="tx1"/>
                </a:solidFill>
              </a:rPr>
              <a:t>Refresh myself on</a:t>
            </a:r>
            <a:r>
              <a:rPr lang="en-US" sz="2400" dirty="0">
                <a:solidFill>
                  <a:srgbClr val="00B0F0"/>
                </a:solidFill>
                <a:latin typeface="Arial Black" panose="020B0A04020102020204" pitchFamily="34" charset="0"/>
              </a:rPr>
              <a:t> basis</a:t>
            </a:r>
            <a:r>
              <a:rPr lang="en-US" sz="2400" dirty="0">
                <a:solidFill>
                  <a:schemeClr val="tx1"/>
                </a:solidFill>
              </a:rPr>
              <a:t>.</a:t>
            </a:r>
          </a:p>
          <a:p>
            <a:r>
              <a:rPr lang="en-US" sz="2400" dirty="0">
                <a:solidFill>
                  <a:schemeClr val="tx1"/>
                </a:solidFill>
              </a:rPr>
              <a:t>Study</a:t>
            </a:r>
            <a:r>
              <a:rPr lang="en-US" sz="2400" dirty="0">
                <a:solidFill>
                  <a:srgbClr val="00B0F0"/>
                </a:solidFill>
                <a:latin typeface="Arial Black" panose="020B0A04020102020204" pitchFamily="34" charset="0"/>
              </a:rPr>
              <a:t> sooner</a:t>
            </a:r>
            <a:r>
              <a:rPr lang="en-US" sz="2400" dirty="0">
                <a:solidFill>
                  <a:schemeClr val="tx1"/>
                </a:solidFill>
              </a:rPr>
              <a:t>, do quizzes again. Study </a:t>
            </a:r>
            <a:r>
              <a:rPr lang="en-US" sz="2400" dirty="0">
                <a:solidFill>
                  <a:srgbClr val="00B0F0"/>
                </a:solidFill>
                <a:latin typeface="Arial Black" panose="020B0A04020102020204" pitchFamily="34" charset="0"/>
              </a:rPr>
              <a:t>more</a:t>
            </a:r>
            <a:r>
              <a:rPr lang="en-US" sz="2400" dirty="0">
                <a:solidFill>
                  <a:schemeClr val="tx1"/>
                </a:solidFill>
              </a:rPr>
              <a:t> but </a:t>
            </a:r>
            <a:r>
              <a:rPr lang="en-US" sz="2400" dirty="0">
                <a:solidFill>
                  <a:srgbClr val="00B0F0"/>
                </a:solidFill>
                <a:latin typeface="Arial Black" panose="020B0A04020102020204" pitchFamily="34" charset="0"/>
              </a:rPr>
              <a:t>spread</a:t>
            </a:r>
            <a:r>
              <a:rPr lang="en-US" sz="2400" dirty="0">
                <a:solidFill>
                  <a:schemeClr val="tx1"/>
                </a:solidFill>
              </a:rPr>
              <a:t> it out. </a:t>
            </a:r>
          </a:p>
          <a:p>
            <a:r>
              <a:rPr lang="en-US" sz="2400" dirty="0">
                <a:solidFill>
                  <a:schemeClr val="tx1"/>
                </a:solidFill>
              </a:rPr>
              <a:t>Spend more time </a:t>
            </a:r>
            <a:r>
              <a:rPr lang="en-US" sz="2400" dirty="0">
                <a:solidFill>
                  <a:srgbClr val="00B0F0"/>
                </a:solidFill>
                <a:latin typeface="Arial Black" panose="020B0A04020102020204" pitchFamily="34" charset="0"/>
              </a:rPr>
              <a:t>memorizing</a:t>
            </a:r>
            <a:r>
              <a:rPr lang="en-US" sz="2400" dirty="0">
                <a:solidFill>
                  <a:schemeClr val="tx1"/>
                </a:solidFill>
              </a:rPr>
              <a:t> formulas and trig identities</a:t>
            </a:r>
          </a:p>
          <a:p>
            <a:r>
              <a:rPr lang="en-US" sz="2400" dirty="0">
                <a:solidFill>
                  <a:schemeClr val="tx1"/>
                </a:solidFill>
              </a:rPr>
              <a:t>I will make sure to get a good night</a:t>
            </a:r>
            <a:r>
              <a:rPr lang="en-US" sz="2400" dirty="0">
                <a:solidFill>
                  <a:srgbClr val="00B0F0"/>
                </a:solidFill>
                <a:latin typeface="Arial Black" panose="020B0A04020102020204" pitchFamily="34" charset="0"/>
              </a:rPr>
              <a:t> sleep </a:t>
            </a:r>
            <a:r>
              <a:rPr lang="en-US" sz="2400" dirty="0">
                <a:solidFill>
                  <a:schemeClr val="tx1"/>
                </a:solidFill>
              </a:rPr>
              <a:t>before the exam so I don’t have a bunch of little mistakes because I’m </a:t>
            </a:r>
            <a:r>
              <a:rPr lang="en-US" sz="2400" dirty="0">
                <a:solidFill>
                  <a:srgbClr val="FF0000"/>
                </a:solidFill>
                <a:latin typeface="Arial Black" panose="020B0A04020102020204" pitchFamily="34" charset="0"/>
              </a:rPr>
              <a:t>tired</a:t>
            </a:r>
            <a:r>
              <a:rPr lang="en-US" sz="2400" dirty="0">
                <a:solidFill>
                  <a:schemeClr val="tx1"/>
                </a:solidFill>
              </a:rPr>
              <a:t>.</a:t>
            </a:r>
          </a:p>
          <a:p>
            <a:r>
              <a:rPr lang="en-US" sz="2400" dirty="0">
                <a:solidFill>
                  <a:schemeClr val="tx1"/>
                </a:solidFill>
              </a:rPr>
              <a:t>Take longer to </a:t>
            </a:r>
            <a:r>
              <a:rPr lang="en-US" sz="2400" dirty="0">
                <a:solidFill>
                  <a:srgbClr val="00B0F0"/>
                </a:solidFill>
                <a:latin typeface="Arial Black" panose="020B0A04020102020204" pitchFamily="34" charset="0"/>
              </a:rPr>
              <a:t>review</a:t>
            </a:r>
            <a:r>
              <a:rPr lang="en-US" sz="2400" dirty="0">
                <a:solidFill>
                  <a:schemeClr val="tx1"/>
                </a:solidFill>
              </a:rPr>
              <a:t> the notes and quiz mistakes. Do not wait </a:t>
            </a:r>
            <a:r>
              <a:rPr lang="en-US" sz="2400" dirty="0">
                <a:solidFill>
                  <a:srgbClr val="FF0000"/>
                </a:solidFill>
                <a:latin typeface="Arial Black" panose="020B0A04020102020204" pitchFamily="34" charset="0"/>
              </a:rPr>
              <a:t>last minute </a:t>
            </a:r>
            <a:r>
              <a:rPr lang="en-US" sz="2400" dirty="0">
                <a:solidFill>
                  <a:schemeClr val="tx1"/>
                </a:solidFill>
              </a:rPr>
              <a:t>to start studying.</a:t>
            </a:r>
          </a:p>
        </p:txBody>
      </p:sp>
    </p:spTree>
    <p:extLst>
      <p:ext uri="{BB962C8B-B14F-4D97-AF65-F5344CB8AC3E}">
        <p14:creationId xmlns:p14="http://schemas.microsoft.com/office/powerpoint/2010/main" val="1294881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60218"/>
            <a:ext cx="10093585" cy="1320800"/>
          </a:xfrm>
        </p:spPr>
        <p:txBody>
          <a:bodyPr>
            <a:normAutofit fontScale="90000"/>
          </a:bodyPr>
          <a:lstStyle/>
          <a:p>
            <a:r>
              <a:rPr lang="en-US" dirty="0"/>
              <a:t>Students’ Answers</a:t>
            </a:r>
            <a:br>
              <a:rPr lang="en-US" dirty="0"/>
            </a:br>
            <a:r>
              <a:rPr 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can I ( the professor) do to help you master this material better?</a:t>
            </a:r>
            <a:br>
              <a:rPr lang="en-US" sz="27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en-US" b="1" dirty="0">
              <a:solidFill>
                <a:schemeClr val="tx1"/>
              </a:solidFill>
            </a:endParaRPr>
          </a:p>
        </p:txBody>
      </p:sp>
      <p:sp>
        <p:nvSpPr>
          <p:cNvPr id="3" name="Content Placeholder 2"/>
          <p:cNvSpPr>
            <a:spLocks noGrp="1"/>
          </p:cNvSpPr>
          <p:nvPr>
            <p:ph idx="1"/>
          </p:nvPr>
        </p:nvSpPr>
        <p:spPr>
          <a:xfrm>
            <a:off x="677333" y="1431637"/>
            <a:ext cx="10224215" cy="5123542"/>
          </a:xfrm>
        </p:spPr>
        <p:txBody>
          <a:bodyPr>
            <a:normAutofit fontScale="92500"/>
          </a:bodyPr>
          <a:lstStyle/>
          <a:p>
            <a:r>
              <a:rPr lang="en-US" sz="2400" dirty="0">
                <a:solidFill>
                  <a:schemeClr val="tx1"/>
                </a:solidFill>
              </a:rPr>
              <a:t>If anything, I would prefer </a:t>
            </a:r>
            <a:r>
              <a:rPr lang="en-US" sz="2400" dirty="0">
                <a:solidFill>
                  <a:srgbClr val="00B0F0"/>
                </a:solidFill>
                <a:latin typeface="Arial Black" panose="020B0A04020102020204" pitchFamily="34" charset="0"/>
              </a:rPr>
              <a:t>multiple recaps </a:t>
            </a:r>
            <a:r>
              <a:rPr lang="en-US" sz="2400" dirty="0">
                <a:solidFill>
                  <a:schemeClr val="tx1"/>
                </a:solidFill>
              </a:rPr>
              <a:t>of the theory when we finish examples in class so that I have more reference. </a:t>
            </a:r>
            <a:r>
              <a:rPr lang="en-US" sz="2400" dirty="0">
                <a:solidFill>
                  <a:schemeClr val="tx1"/>
                </a:solidFill>
                <a:sym typeface="Wingdings" panose="05000000000000000000" pitchFamily="2" charset="2"/>
              </a:rPr>
              <a:t></a:t>
            </a:r>
          </a:p>
          <a:p>
            <a:r>
              <a:rPr lang="en-US" sz="2400" dirty="0">
                <a:solidFill>
                  <a:srgbClr val="00B0F0"/>
                </a:solidFill>
                <a:latin typeface="Arial Black" panose="020B0A04020102020204" pitchFamily="34" charset="0"/>
                <a:sym typeface="Wingdings" panose="05000000000000000000" pitchFamily="2" charset="2"/>
              </a:rPr>
              <a:t>Slow down </a:t>
            </a:r>
            <a:r>
              <a:rPr lang="en-US" sz="2400" dirty="0">
                <a:solidFill>
                  <a:schemeClr val="tx1"/>
                </a:solidFill>
                <a:sym typeface="Wingdings" panose="05000000000000000000" pitchFamily="2" charset="2"/>
              </a:rPr>
              <a:t>sometimes.</a:t>
            </a:r>
          </a:p>
          <a:p>
            <a:r>
              <a:rPr lang="en-US" sz="2400" dirty="0">
                <a:solidFill>
                  <a:schemeClr val="tx1"/>
                </a:solidFill>
                <a:sym typeface="Wingdings" panose="05000000000000000000" pitchFamily="2" charset="2"/>
              </a:rPr>
              <a:t>Make the homework more like the questions on the </a:t>
            </a:r>
            <a:r>
              <a:rPr lang="en-US" sz="2400" dirty="0">
                <a:solidFill>
                  <a:srgbClr val="00B0F0"/>
                </a:solidFill>
                <a:latin typeface="Arial Black" panose="020B0A04020102020204" pitchFamily="34" charset="0"/>
                <a:sym typeface="Wingdings" panose="05000000000000000000" pitchFamily="2" charset="2"/>
              </a:rPr>
              <a:t>test</a:t>
            </a:r>
          </a:p>
          <a:p>
            <a:r>
              <a:rPr lang="en-US" sz="2400" dirty="0">
                <a:solidFill>
                  <a:schemeClr val="tx1"/>
                </a:solidFill>
              </a:rPr>
              <a:t>Nothing really, we are behind schedule so we can’t really slow down, so the only thing is to </a:t>
            </a:r>
            <a:r>
              <a:rPr lang="en-US" sz="2400" dirty="0">
                <a:solidFill>
                  <a:srgbClr val="00B0F0"/>
                </a:solidFill>
                <a:latin typeface="Arial Black" panose="020B0A04020102020204" pitchFamily="34" charset="0"/>
              </a:rPr>
              <a:t>review more </a:t>
            </a:r>
            <a:r>
              <a:rPr lang="en-US" sz="2400" dirty="0">
                <a:solidFill>
                  <a:schemeClr val="tx1"/>
                </a:solidFill>
              </a:rPr>
              <a:t>(personally).</a:t>
            </a:r>
          </a:p>
          <a:p>
            <a:r>
              <a:rPr lang="en-US" sz="2400" dirty="0">
                <a:solidFill>
                  <a:schemeClr val="tx1"/>
                </a:solidFill>
                <a:sym typeface="Wingdings" panose="05000000000000000000" pitchFamily="2" charset="2"/>
              </a:rPr>
              <a:t>Nothing, I need to put more effort into studying and start studying </a:t>
            </a:r>
            <a:r>
              <a:rPr lang="en-US" sz="2400" dirty="0">
                <a:solidFill>
                  <a:srgbClr val="00B0F0"/>
                </a:solidFill>
                <a:latin typeface="Arial Black" panose="020B0A04020102020204" pitchFamily="34" charset="0"/>
                <a:sym typeface="Wingdings" panose="05000000000000000000" pitchFamily="2" charset="2"/>
              </a:rPr>
              <a:t>sooner </a:t>
            </a:r>
            <a:r>
              <a:rPr lang="en-US" sz="2400" dirty="0">
                <a:solidFill>
                  <a:schemeClr val="tx1"/>
                </a:solidFill>
                <a:sym typeface="Wingdings" panose="05000000000000000000" pitchFamily="2" charset="2"/>
              </a:rPr>
              <a:t>in order for information to click and know exactly what I am doing</a:t>
            </a:r>
          </a:p>
          <a:p>
            <a:r>
              <a:rPr lang="en-US" sz="2400" dirty="0">
                <a:solidFill>
                  <a:schemeClr val="tx1"/>
                </a:solidFill>
                <a:sym typeface="Wingdings" panose="05000000000000000000" pitchFamily="2" charset="2"/>
              </a:rPr>
              <a:t>Nothing, it was my stupid mistakes that caused me to get points marked down. I </a:t>
            </a:r>
            <a:r>
              <a:rPr lang="en-US" sz="2400" dirty="0">
                <a:solidFill>
                  <a:srgbClr val="00B0F0"/>
                </a:solidFill>
                <a:latin typeface="Arial Black" panose="020B0A04020102020204" pitchFamily="34" charset="0"/>
                <a:sym typeface="Wingdings" panose="05000000000000000000" pitchFamily="2" charset="2"/>
              </a:rPr>
              <a:t>understand</a:t>
            </a:r>
            <a:r>
              <a:rPr lang="en-US" sz="2400" dirty="0">
                <a:solidFill>
                  <a:schemeClr val="tx1"/>
                </a:solidFill>
                <a:sym typeface="Wingdings" panose="05000000000000000000" pitchFamily="2" charset="2"/>
              </a:rPr>
              <a:t> my mistakes.</a:t>
            </a:r>
          </a:p>
          <a:p>
            <a:r>
              <a:rPr lang="en-US" sz="2400" dirty="0">
                <a:solidFill>
                  <a:schemeClr val="tx1"/>
                </a:solidFill>
                <a:sym typeface="Wingdings" panose="05000000000000000000" pitchFamily="2" charset="2"/>
              </a:rPr>
              <a:t>I think you are going a </a:t>
            </a:r>
            <a:r>
              <a:rPr lang="en-US" sz="2400" dirty="0">
                <a:solidFill>
                  <a:srgbClr val="00B0F0"/>
                </a:solidFill>
                <a:latin typeface="Arial Black" panose="020B0A04020102020204" pitchFamily="34" charset="0"/>
                <a:sym typeface="Wingdings" panose="05000000000000000000" pitchFamily="2" charset="2"/>
              </a:rPr>
              <a:t>good job</a:t>
            </a:r>
            <a:r>
              <a:rPr lang="en-US" sz="2400" dirty="0">
                <a:solidFill>
                  <a:schemeClr val="tx1"/>
                </a:solidFill>
                <a:sym typeface="Wingdings" panose="05000000000000000000" pitchFamily="2" charset="2"/>
              </a:rPr>
              <a:t>. </a:t>
            </a:r>
          </a:p>
          <a:p>
            <a:r>
              <a:rPr lang="en-US" sz="2400" dirty="0">
                <a:solidFill>
                  <a:schemeClr val="tx1"/>
                </a:solidFill>
                <a:sym typeface="Wingdings" panose="05000000000000000000" pitchFamily="2" charset="2"/>
              </a:rPr>
              <a:t>You did </a:t>
            </a:r>
            <a:r>
              <a:rPr lang="en-US" sz="2400" dirty="0">
                <a:solidFill>
                  <a:srgbClr val="00B0F0"/>
                </a:solidFill>
                <a:latin typeface="Arial Black" panose="020B0A04020102020204" pitchFamily="34" charset="0"/>
                <a:sym typeface="Wingdings" panose="05000000000000000000" pitchFamily="2" charset="2"/>
              </a:rPr>
              <a:t>excellent</a:t>
            </a:r>
            <a:r>
              <a:rPr lang="en-US" sz="2400" dirty="0">
                <a:solidFill>
                  <a:schemeClr val="tx1"/>
                </a:solidFill>
                <a:sym typeface="Wingdings" panose="05000000000000000000" pitchFamily="2" charset="2"/>
              </a:rPr>
              <a:t>!</a:t>
            </a:r>
          </a:p>
          <a:p>
            <a:pPr marL="0" indent="0">
              <a:buNone/>
            </a:pPr>
            <a:endParaRPr lang="en-US" dirty="0"/>
          </a:p>
        </p:txBody>
      </p:sp>
    </p:spTree>
    <p:extLst>
      <p:ext uri="{BB962C8B-B14F-4D97-AF65-F5344CB8AC3E}">
        <p14:creationId xmlns:p14="http://schemas.microsoft.com/office/powerpoint/2010/main" val="1686891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C24C-1E28-42F0-9232-57559F141BFE}"/>
              </a:ext>
            </a:extLst>
          </p:cNvPr>
          <p:cNvSpPr>
            <a:spLocks noGrp="1"/>
          </p:cNvSpPr>
          <p:nvPr>
            <p:ph type="title"/>
          </p:nvPr>
        </p:nvSpPr>
        <p:spPr>
          <a:xfrm>
            <a:off x="677334" y="609600"/>
            <a:ext cx="8596668" cy="674255"/>
          </a:xfrm>
        </p:spPr>
        <p:txBody>
          <a:bodyPr/>
          <a:lstStyle/>
          <a:p>
            <a:r>
              <a:rPr lang="en-US" dirty="0"/>
              <a:t>Students’ feedback</a:t>
            </a:r>
          </a:p>
        </p:txBody>
      </p:sp>
      <p:sp>
        <p:nvSpPr>
          <p:cNvPr id="3" name="Content Placeholder 2">
            <a:extLst>
              <a:ext uri="{FF2B5EF4-FFF2-40B4-BE49-F238E27FC236}">
                <a16:creationId xmlns:a16="http://schemas.microsoft.com/office/drawing/2014/main" id="{887C4FEC-B561-4ADE-B058-CCBC73E07494}"/>
              </a:ext>
            </a:extLst>
          </p:cNvPr>
          <p:cNvSpPr>
            <a:spLocks noGrp="1"/>
          </p:cNvSpPr>
          <p:nvPr>
            <p:ph idx="1"/>
          </p:nvPr>
        </p:nvSpPr>
        <p:spPr>
          <a:xfrm>
            <a:off x="395980" y="1452667"/>
            <a:ext cx="10431046" cy="4964545"/>
          </a:xfrm>
        </p:spPr>
        <p:txBody>
          <a:bodyPr>
            <a:normAutofit/>
          </a:bodyPr>
          <a:lstStyle/>
          <a:p>
            <a:pPr lvl="0"/>
            <a:r>
              <a:rPr lang="en-US" sz="2400" dirty="0"/>
              <a:t>They help focus on our </a:t>
            </a:r>
            <a:r>
              <a:rPr lang="en-US" sz="2400" dirty="0">
                <a:solidFill>
                  <a:srgbClr val="00B0F0"/>
                </a:solidFill>
                <a:latin typeface="Arial Black" panose="020B0A04020102020204" pitchFamily="34" charset="0"/>
              </a:rPr>
              <a:t>mistakes</a:t>
            </a:r>
            <a:r>
              <a:rPr lang="en-US" sz="2400" dirty="0"/>
              <a:t> in the test instead of just working over our </a:t>
            </a:r>
            <a:r>
              <a:rPr lang="en-US" sz="2400" dirty="0">
                <a:solidFill>
                  <a:srgbClr val="FF0000"/>
                </a:solidFill>
                <a:latin typeface="Arial Black" panose="020B0A04020102020204" pitchFamily="34" charset="0"/>
              </a:rPr>
              <a:t>grade</a:t>
            </a:r>
          </a:p>
          <a:p>
            <a:pPr lvl="0"/>
            <a:r>
              <a:rPr lang="en-US" sz="2400" dirty="0"/>
              <a:t>It forces me to look back at my work to find the mistakes in </a:t>
            </a:r>
            <a:r>
              <a:rPr lang="en-US" sz="2400" dirty="0">
                <a:solidFill>
                  <a:srgbClr val="00B0F0"/>
                </a:solidFill>
                <a:latin typeface="Arial Black" panose="020B0A04020102020204" pitchFamily="34" charset="0"/>
              </a:rPr>
              <a:t>depth</a:t>
            </a:r>
            <a:r>
              <a:rPr lang="en-US" sz="2400" dirty="0"/>
              <a:t>. I wish I could </a:t>
            </a:r>
            <a:r>
              <a:rPr lang="en-US" sz="2400" dirty="0">
                <a:solidFill>
                  <a:srgbClr val="00B0F0"/>
                </a:solidFill>
                <a:latin typeface="Arial Black" panose="020B0A04020102020204" pitchFamily="34" charset="0"/>
              </a:rPr>
              <a:t>apply</a:t>
            </a:r>
            <a:r>
              <a:rPr lang="en-US" sz="2400" dirty="0"/>
              <a:t> this to other classes! They definitely </a:t>
            </a:r>
            <a:r>
              <a:rPr lang="en-US" sz="2400" dirty="0">
                <a:solidFill>
                  <a:srgbClr val="00B0F0"/>
                </a:solidFill>
                <a:latin typeface="Arial Black" panose="020B0A04020102020204" pitchFamily="34" charset="0"/>
              </a:rPr>
              <a:t>help</a:t>
            </a:r>
            <a:r>
              <a:rPr lang="en-US" sz="2400" dirty="0"/>
              <a:t>.</a:t>
            </a:r>
          </a:p>
          <a:p>
            <a:r>
              <a:rPr lang="en-US" sz="2400" dirty="0"/>
              <a:t>I like them and they help me </a:t>
            </a:r>
            <a:r>
              <a:rPr lang="en-US" sz="2400" dirty="0">
                <a:solidFill>
                  <a:srgbClr val="00B0F0"/>
                </a:solidFill>
                <a:latin typeface="Arial Black" panose="020B0A04020102020204" pitchFamily="34" charset="0"/>
              </a:rPr>
              <a:t>reflect </a:t>
            </a:r>
            <a:r>
              <a:rPr lang="en-US" sz="2400" dirty="0"/>
              <a:t>on my </a:t>
            </a:r>
            <a:r>
              <a:rPr lang="en-US" sz="2400" dirty="0">
                <a:solidFill>
                  <a:srgbClr val="00B0F0"/>
                </a:solidFill>
                <a:latin typeface="Arial Black" panose="020B0A04020102020204" pitchFamily="34" charset="0"/>
              </a:rPr>
              <a:t>studying habits</a:t>
            </a:r>
            <a:r>
              <a:rPr lang="en-US" sz="2400" dirty="0"/>
              <a:t>.</a:t>
            </a:r>
          </a:p>
          <a:p>
            <a:r>
              <a:rPr lang="en-US" sz="2400" dirty="0"/>
              <a:t>The exam wrappers help expose to me where my </a:t>
            </a:r>
            <a:r>
              <a:rPr lang="en-US" sz="2400" dirty="0">
                <a:solidFill>
                  <a:srgbClr val="FF0000"/>
                </a:solidFill>
                <a:latin typeface="Arial Black" panose="020B0A04020102020204" pitchFamily="34" charset="0"/>
              </a:rPr>
              <a:t>weaknesses</a:t>
            </a:r>
            <a:r>
              <a:rPr lang="en-US" sz="2400" dirty="0"/>
              <a:t> are and let me know where I can </a:t>
            </a:r>
            <a:r>
              <a:rPr lang="en-US" sz="2400" dirty="0">
                <a:solidFill>
                  <a:srgbClr val="00B0F0"/>
                </a:solidFill>
                <a:latin typeface="Arial Black" panose="020B0A04020102020204" pitchFamily="34" charset="0"/>
              </a:rPr>
              <a:t>improve</a:t>
            </a:r>
            <a:r>
              <a:rPr lang="en-US" sz="2400" dirty="0"/>
              <a:t> in my tests</a:t>
            </a:r>
          </a:p>
          <a:p>
            <a:r>
              <a:rPr lang="en-US" sz="2400" dirty="0"/>
              <a:t>They allowed us to </a:t>
            </a:r>
            <a:r>
              <a:rPr lang="en-US" sz="2400" dirty="0">
                <a:solidFill>
                  <a:srgbClr val="00B0F0"/>
                </a:solidFill>
                <a:latin typeface="Arial Black" panose="020B0A04020102020204" pitchFamily="34" charset="0"/>
              </a:rPr>
              <a:t>communicate</a:t>
            </a:r>
            <a:r>
              <a:rPr lang="en-US" sz="2400" dirty="0"/>
              <a:t> our feeling about the exam to you.</a:t>
            </a:r>
          </a:p>
          <a:p>
            <a:pPr lvl="0"/>
            <a:r>
              <a:rPr lang="en-US" sz="2400" dirty="0"/>
              <a:t>It makes me see how much </a:t>
            </a:r>
            <a:r>
              <a:rPr lang="en-US" sz="2400" dirty="0">
                <a:solidFill>
                  <a:srgbClr val="00B0F0"/>
                </a:solidFill>
                <a:latin typeface="Arial Black" panose="020B0A04020102020204" pitchFamily="34" charset="0"/>
              </a:rPr>
              <a:t>time</a:t>
            </a:r>
            <a:r>
              <a:rPr lang="en-US" sz="2400" dirty="0"/>
              <a:t> I spend studying and what I need to improve on.</a:t>
            </a:r>
          </a:p>
          <a:p>
            <a:pPr lvl="0"/>
            <a:r>
              <a:rPr lang="en-US" sz="2400" dirty="0"/>
              <a:t>I like them because it reminds me of other </a:t>
            </a:r>
            <a:r>
              <a:rPr lang="en-US" sz="2400" dirty="0">
                <a:solidFill>
                  <a:srgbClr val="00B0F0"/>
                </a:solidFill>
                <a:latin typeface="Arial Black" panose="020B0A04020102020204" pitchFamily="34" charset="0"/>
              </a:rPr>
              <a:t>options</a:t>
            </a:r>
            <a:r>
              <a:rPr lang="en-US" sz="2400" dirty="0"/>
              <a:t> of studying.</a:t>
            </a:r>
          </a:p>
          <a:p>
            <a:endParaRPr lang="en-US" dirty="0"/>
          </a:p>
        </p:txBody>
      </p:sp>
    </p:spTree>
    <p:extLst>
      <p:ext uri="{BB962C8B-B14F-4D97-AF65-F5344CB8AC3E}">
        <p14:creationId xmlns:p14="http://schemas.microsoft.com/office/powerpoint/2010/main" val="3133053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C24C-1E28-42F0-9232-57559F141BFE}"/>
              </a:ext>
            </a:extLst>
          </p:cNvPr>
          <p:cNvSpPr>
            <a:spLocks noGrp="1"/>
          </p:cNvSpPr>
          <p:nvPr>
            <p:ph type="title"/>
          </p:nvPr>
        </p:nvSpPr>
        <p:spPr>
          <a:xfrm>
            <a:off x="677334" y="609600"/>
            <a:ext cx="8596668" cy="674255"/>
          </a:xfrm>
        </p:spPr>
        <p:txBody>
          <a:bodyPr/>
          <a:lstStyle/>
          <a:p>
            <a:r>
              <a:rPr lang="en-US" dirty="0"/>
              <a:t>Negative comments</a:t>
            </a:r>
          </a:p>
        </p:txBody>
      </p:sp>
      <p:sp>
        <p:nvSpPr>
          <p:cNvPr id="3" name="Content Placeholder 2">
            <a:extLst>
              <a:ext uri="{FF2B5EF4-FFF2-40B4-BE49-F238E27FC236}">
                <a16:creationId xmlns:a16="http://schemas.microsoft.com/office/drawing/2014/main" id="{887C4FEC-B561-4ADE-B058-CCBC73E07494}"/>
              </a:ext>
            </a:extLst>
          </p:cNvPr>
          <p:cNvSpPr>
            <a:spLocks noGrp="1"/>
          </p:cNvSpPr>
          <p:nvPr>
            <p:ph idx="1"/>
          </p:nvPr>
        </p:nvSpPr>
        <p:spPr>
          <a:xfrm>
            <a:off x="677334" y="2273283"/>
            <a:ext cx="9894774" cy="4964545"/>
          </a:xfrm>
        </p:spPr>
        <p:txBody>
          <a:bodyPr/>
          <a:lstStyle/>
          <a:p>
            <a:pPr lvl="0"/>
            <a:r>
              <a:rPr lang="en-US" sz="2400" dirty="0"/>
              <a:t>They are kind of </a:t>
            </a:r>
            <a:r>
              <a:rPr lang="en-US" sz="2400" dirty="0">
                <a:solidFill>
                  <a:srgbClr val="FF0000"/>
                </a:solidFill>
                <a:latin typeface="Arial Black" panose="020B0A04020102020204" pitchFamily="34" charset="0"/>
              </a:rPr>
              <a:t>tedious</a:t>
            </a:r>
            <a:r>
              <a:rPr lang="en-US" sz="2400" dirty="0"/>
              <a:t>, but necessary for you to understand what we do.</a:t>
            </a:r>
          </a:p>
          <a:p>
            <a:pPr lvl="0"/>
            <a:r>
              <a:rPr lang="en-US" sz="2400" dirty="0"/>
              <a:t>They don’t really help with my learning, just how I </a:t>
            </a:r>
            <a:r>
              <a:rPr lang="en-US" sz="2400" dirty="0">
                <a:solidFill>
                  <a:srgbClr val="00B0F0"/>
                </a:solidFill>
                <a:latin typeface="Arial Black" panose="020B0A04020102020204" pitchFamily="34" charset="0"/>
              </a:rPr>
              <a:t>divided </a:t>
            </a:r>
            <a:r>
              <a:rPr lang="en-US" sz="2400" dirty="0"/>
              <a:t>my time for the exam</a:t>
            </a:r>
          </a:p>
          <a:p>
            <a:pPr lvl="0"/>
            <a:r>
              <a:rPr lang="en-US" sz="2400" dirty="0"/>
              <a:t>They’re ok, reflective. But I don’t think it changes much.</a:t>
            </a:r>
          </a:p>
          <a:p>
            <a:pPr lvl="0"/>
            <a:endParaRPr lang="en-US" dirty="0"/>
          </a:p>
          <a:p>
            <a:endParaRPr lang="en-US" dirty="0"/>
          </a:p>
        </p:txBody>
      </p:sp>
    </p:spTree>
    <p:extLst>
      <p:ext uri="{BB962C8B-B14F-4D97-AF65-F5344CB8AC3E}">
        <p14:creationId xmlns:p14="http://schemas.microsoft.com/office/powerpoint/2010/main" val="3218076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References</a:t>
            </a:r>
          </a:p>
        </p:txBody>
      </p:sp>
      <p:sp>
        <p:nvSpPr>
          <p:cNvPr id="5" name="Content Placeholder 4"/>
          <p:cNvSpPr>
            <a:spLocks noGrp="1"/>
          </p:cNvSpPr>
          <p:nvPr>
            <p:ph idx="1"/>
          </p:nvPr>
        </p:nvSpPr>
        <p:spPr>
          <a:xfrm>
            <a:off x="677334" y="1583256"/>
            <a:ext cx="8596668" cy="4665144"/>
          </a:xfrm>
        </p:spPr>
        <p:txBody>
          <a:bodyPr/>
          <a:lstStyle/>
          <a:p>
            <a:r>
              <a:rPr lang="en-US" dirty="0"/>
              <a:t>Hodge, A., </a:t>
            </a:r>
            <a:r>
              <a:rPr lang="en-US" dirty="0" err="1"/>
              <a:t>Wanek</a:t>
            </a:r>
            <a:r>
              <a:rPr lang="en-US" dirty="0"/>
              <a:t>, K., &amp; </a:t>
            </a:r>
            <a:r>
              <a:rPr lang="en-US" dirty="0" err="1"/>
              <a:t>Rech</a:t>
            </a:r>
            <a:r>
              <a:rPr lang="en-US" dirty="0"/>
              <a:t>, J. (2019). </a:t>
            </a:r>
            <a:r>
              <a:rPr lang="en-US" dirty="0" err="1"/>
              <a:t>TACTivities</a:t>
            </a:r>
            <a:r>
              <a:rPr lang="en-US" dirty="0"/>
              <a:t>: A Tactile Way to Learn Interdisciplinary Communication Skills. </a:t>
            </a:r>
            <a:r>
              <a:rPr lang="en-US" i="1" dirty="0"/>
              <a:t>PRIMUS</a:t>
            </a:r>
            <a:r>
              <a:rPr lang="en-US" dirty="0"/>
              <a:t>. https://doi.org/10.1080/10511970.2018.1532937</a:t>
            </a:r>
          </a:p>
          <a:p>
            <a:r>
              <a:rPr lang="en-US" dirty="0"/>
              <a:t>Alex McAllister, </a:t>
            </a:r>
            <a:r>
              <a:rPr lang="en-US" i="1" dirty="0"/>
              <a:t>Centre College, </a:t>
            </a:r>
            <a:r>
              <a:rPr lang="en-US" dirty="0"/>
              <a:t>Learning about Learning, MAA </a:t>
            </a:r>
            <a:r>
              <a:rPr lang="en-US" dirty="0" err="1"/>
              <a:t>MathFest</a:t>
            </a:r>
            <a:r>
              <a:rPr lang="en-US" dirty="0"/>
              <a:t> 2019</a:t>
            </a:r>
          </a:p>
          <a:p>
            <a:r>
              <a:rPr lang="en-US" dirty="0" err="1"/>
              <a:t>Senan</a:t>
            </a:r>
            <a:r>
              <a:rPr lang="en-US" dirty="0"/>
              <a:t> Hayes, Alicia Maloney, </a:t>
            </a:r>
            <a:r>
              <a:rPr lang="en-US" i="1" dirty="0"/>
              <a:t>Western CT State University, </a:t>
            </a:r>
            <a:r>
              <a:rPr lang="en-US" dirty="0"/>
              <a:t>Using Exam Wrappers to Improve </a:t>
            </a:r>
            <a:r>
              <a:rPr lang="en-US"/>
              <a:t>Student Outcomes, </a:t>
            </a:r>
            <a:r>
              <a:rPr lang="en-US" dirty="0"/>
              <a:t>MAA </a:t>
            </a:r>
            <a:r>
              <a:rPr lang="en-US" dirty="0" err="1"/>
              <a:t>MathFest</a:t>
            </a:r>
            <a:r>
              <a:rPr lang="en-US" dirty="0"/>
              <a:t> 2017</a:t>
            </a:r>
          </a:p>
          <a:p>
            <a:endParaRPr lang="en-US" dirty="0"/>
          </a:p>
        </p:txBody>
      </p:sp>
    </p:spTree>
    <p:extLst>
      <p:ext uri="{BB962C8B-B14F-4D97-AF65-F5344CB8AC3E}">
        <p14:creationId xmlns:p14="http://schemas.microsoft.com/office/powerpoint/2010/main" val="1029913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796" y="398176"/>
            <a:ext cx="7766936" cy="2875179"/>
          </a:xfrm>
        </p:spPr>
        <p:txBody>
          <a:bodyPr/>
          <a:lstStyle/>
          <a:p>
            <a:pPr algn="l"/>
            <a:r>
              <a:rPr lang="en-US" dirty="0"/>
              <a:t>Q &amp; A</a:t>
            </a:r>
            <a:br>
              <a:rPr lang="en-US" dirty="0"/>
            </a:br>
            <a:br>
              <a:rPr lang="en-US" dirty="0"/>
            </a:br>
            <a:r>
              <a:rPr lang="en-US" dirty="0"/>
              <a:t>Thank you for coming! </a:t>
            </a:r>
          </a:p>
        </p:txBody>
      </p:sp>
      <p:sp>
        <p:nvSpPr>
          <p:cNvPr id="3" name="Subtitle 2"/>
          <p:cNvSpPr>
            <a:spLocks noGrp="1"/>
          </p:cNvSpPr>
          <p:nvPr>
            <p:ph type="subTitle" idx="1"/>
          </p:nvPr>
        </p:nvSpPr>
        <p:spPr>
          <a:xfrm>
            <a:off x="1091796" y="4088481"/>
            <a:ext cx="7766936" cy="2005583"/>
          </a:xfrm>
        </p:spPr>
        <p:txBody>
          <a:bodyPr>
            <a:normAutofit/>
          </a:bodyPr>
          <a:lstStyle/>
          <a:p>
            <a:pPr algn="l"/>
            <a:r>
              <a:rPr lang="en-US" sz="2400" dirty="0">
                <a:solidFill>
                  <a:schemeClr val="tx1"/>
                </a:solidFill>
              </a:rPr>
              <a:t>Please scan the QR code for slides and materials.</a:t>
            </a:r>
          </a:p>
          <a:p>
            <a:pPr algn="l"/>
            <a:endParaRPr lang="en-US" sz="2400" dirty="0">
              <a:solidFill>
                <a:schemeClr val="tx1"/>
              </a:solidFill>
            </a:endParaRPr>
          </a:p>
          <a:p>
            <a:pPr algn="l"/>
            <a:r>
              <a:rPr lang="en-US" sz="2400" dirty="0">
                <a:solidFill>
                  <a:schemeClr val="tx1"/>
                </a:solidFill>
              </a:rPr>
              <a:t>If you have any questions, please contact me at</a:t>
            </a:r>
          </a:p>
          <a:p>
            <a:pPr algn="l"/>
            <a:r>
              <a:rPr lang="en-US" sz="2400" dirty="0">
                <a:solidFill>
                  <a:schemeClr val="tx1"/>
                </a:solidFill>
              </a:rPr>
              <a:t>Ysu@indianatech.edu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7316" y="722911"/>
            <a:ext cx="2706089" cy="2706089"/>
          </a:xfrm>
          <a:prstGeom prst="rect">
            <a:avLst/>
          </a:prstGeom>
        </p:spPr>
      </p:pic>
    </p:spTree>
    <p:extLst>
      <p:ext uri="{BB962C8B-B14F-4D97-AF65-F5344CB8AC3E}">
        <p14:creationId xmlns:p14="http://schemas.microsoft.com/office/powerpoint/2010/main" val="1050406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488" y="242666"/>
            <a:ext cx="5629919" cy="4068077"/>
          </a:xfrm>
          <a:prstGeom prst="rect">
            <a:avLst/>
          </a:prstGeom>
          <a:ln>
            <a:noFill/>
          </a:ln>
          <a:effectLst>
            <a:softEdge rad="112500"/>
          </a:effectLst>
        </p:spPr>
      </p:pic>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1407" y="2256311"/>
            <a:ext cx="6283993" cy="4443783"/>
          </a:xfrm>
          <a:prstGeom prst="rect">
            <a:avLst/>
          </a:prstGeom>
          <a:ln>
            <a:noFill/>
          </a:ln>
          <a:effectLst>
            <a:softEdge rad="112500"/>
          </a:effectLst>
        </p:spPr>
      </p:pic>
    </p:spTree>
    <p:extLst>
      <p:ext uri="{BB962C8B-B14F-4D97-AF65-F5344CB8AC3E}">
        <p14:creationId xmlns:p14="http://schemas.microsoft.com/office/powerpoint/2010/main" val="792366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Concepts Match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274" y="1355673"/>
            <a:ext cx="3851163" cy="51244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315" y="2622526"/>
            <a:ext cx="5674090" cy="2590742"/>
          </a:xfrm>
          <a:prstGeom prst="rect">
            <a:avLst/>
          </a:prstGeom>
        </p:spPr>
      </p:pic>
    </p:spTree>
    <p:extLst>
      <p:ext uri="{BB962C8B-B14F-4D97-AF65-F5344CB8AC3E}">
        <p14:creationId xmlns:p14="http://schemas.microsoft.com/office/powerpoint/2010/main" val="55354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 Categories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306" y="2850356"/>
            <a:ext cx="7649643" cy="2953162"/>
          </a:xfrm>
        </p:spPr>
      </p:pic>
      <p:sp>
        <p:nvSpPr>
          <p:cNvPr id="7" name="Rectangle 4"/>
          <p:cNvSpPr>
            <a:spLocks noChangeArrowheads="1"/>
          </p:cNvSpPr>
          <p:nvPr/>
        </p:nvSpPr>
        <p:spPr bwMode="auto">
          <a:xfrm>
            <a:off x="5593278" y="4342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722297036"/>
              </p:ext>
            </p:extLst>
          </p:nvPr>
        </p:nvGraphicFramePr>
        <p:xfrm>
          <a:off x="5149812" y="816769"/>
          <a:ext cx="1219200" cy="1476375"/>
        </p:xfrm>
        <a:graphic>
          <a:graphicData uri="http://schemas.openxmlformats.org/presentationml/2006/ole">
            <mc:AlternateContent xmlns:mc="http://schemas.openxmlformats.org/markup-compatibility/2006">
              <mc:Choice xmlns:v="urn:schemas-microsoft-com:vml" Requires="v">
                <p:oleObj spid="_x0000_s1623" name="Bitmap Image" r:id="rId4" imgW="1228571" imgH="1467055" progId="Paint.Picture">
                  <p:embed/>
                </p:oleObj>
              </mc:Choice>
              <mc:Fallback>
                <p:oleObj name="Bitmap Image" r:id="rId4" imgW="1228571" imgH="1467055"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9812" y="816769"/>
                        <a:ext cx="1219200" cy="147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p:cNvSpPr>
            <a:spLocks noChangeArrowheads="1"/>
          </p:cNvSpPr>
          <p:nvPr/>
        </p:nvSpPr>
        <p:spPr bwMode="auto">
          <a:xfrm>
            <a:off x="7327076" y="1900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186279622"/>
              </p:ext>
            </p:extLst>
          </p:nvPr>
        </p:nvGraphicFramePr>
        <p:xfrm>
          <a:off x="6881139" y="103187"/>
          <a:ext cx="1085850" cy="2333625"/>
        </p:xfrm>
        <a:graphic>
          <a:graphicData uri="http://schemas.openxmlformats.org/presentationml/2006/ole">
            <mc:AlternateContent xmlns:mc="http://schemas.openxmlformats.org/markup-compatibility/2006">
              <mc:Choice xmlns:v="urn:schemas-microsoft-com:vml" Requires="v">
                <p:oleObj spid="_x0000_s1624" name="Bitmap Image" r:id="rId6" imgW="1638529" imgH="3552381" progId="Paint.Picture">
                  <p:embed/>
                </p:oleObj>
              </mc:Choice>
              <mc:Fallback>
                <p:oleObj name="Bitmap Image" r:id="rId6" imgW="1638529" imgH="3552381" progId="Paint.Picture">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1139" y="103187"/>
                        <a:ext cx="1085850" cy="233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265918362"/>
              </p:ext>
            </p:extLst>
          </p:nvPr>
        </p:nvGraphicFramePr>
        <p:xfrm>
          <a:off x="8137677" y="4193588"/>
          <a:ext cx="1495425" cy="1457325"/>
        </p:xfrm>
        <a:graphic>
          <a:graphicData uri="http://schemas.openxmlformats.org/presentationml/2006/ole">
            <mc:AlternateContent xmlns:mc="http://schemas.openxmlformats.org/markup-compatibility/2006">
              <mc:Choice xmlns:v="urn:schemas-microsoft-com:vml" Requires="v">
                <p:oleObj spid="_x0000_s1625" name="Bitmap Image" r:id="rId8" imgW="1495634" imgH="1457143" progId="Paint.Picture">
                  <p:embed/>
                </p:oleObj>
              </mc:Choice>
              <mc:Fallback>
                <p:oleObj name="Bitmap Image" r:id="rId8" imgW="1495634" imgH="1457143" progId="Paint.Picture">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7677" y="4193588"/>
                        <a:ext cx="1495425" cy="1457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2"/>
          <p:cNvSpPr>
            <a:spLocks noChangeArrowheads="1"/>
          </p:cNvSpPr>
          <p:nvPr/>
        </p:nvSpPr>
        <p:spPr bwMode="auto">
          <a:xfrm>
            <a:off x="8885390" y="6290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2658448826"/>
              </p:ext>
            </p:extLst>
          </p:nvPr>
        </p:nvGraphicFramePr>
        <p:xfrm>
          <a:off x="8369494" y="619971"/>
          <a:ext cx="1638300" cy="1219200"/>
        </p:xfrm>
        <a:graphic>
          <a:graphicData uri="http://schemas.openxmlformats.org/presentationml/2006/ole">
            <mc:AlternateContent xmlns:mc="http://schemas.openxmlformats.org/markup-compatibility/2006">
              <mc:Choice xmlns:v="urn:schemas-microsoft-com:vml" Requires="v">
                <p:oleObj spid="_x0000_s1626" name="Bitmap Image" r:id="rId10" imgW="1638529" imgH="1219370" progId="Paint.Picture">
                  <p:embed/>
                </p:oleObj>
              </mc:Choice>
              <mc:Fallback>
                <p:oleObj name="Bitmap Image" r:id="rId10" imgW="1638529" imgH="1219370" progId="Paint.Picture">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69494" y="619971"/>
                        <a:ext cx="16383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4"/>
          <p:cNvSpPr>
            <a:spLocks noChangeArrowheads="1"/>
          </p:cNvSpPr>
          <p:nvPr/>
        </p:nvSpPr>
        <p:spPr bwMode="auto">
          <a:xfrm>
            <a:off x="8526289" y="22649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1676458540"/>
              </p:ext>
            </p:extLst>
          </p:nvPr>
        </p:nvGraphicFramePr>
        <p:xfrm>
          <a:off x="8526289" y="2264981"/>
          <a:ext cx="1495425" cy="1590675"/>
        </p:xfrm>
        <a:graphic>
          <a:graphicData uri="http://schemas.openxmlformats.org/presentationml/2006/ole">
            <mc:AlternateContent xmlns:mc="http://schemas.openxmlformats.org/markup-compatibility/2006">
              <mc:Choice xmlns:v="urn:schemas-microsoft-com:vml" Requires="v">
                <p:oleObj spid="_x0000_s1627" name="Bitmap Image" r:id="rId12" imgW="1743318" imgH="1848108" progId="Paint.Picture">
                  <p:embed/>
                </p:oleObj>
              </mc:Choice>
              <mc:Fallback>
                <p:oleObj name="Bitmap Image" r:id="rId12" imgW="1743318" imgH="1848108" progId="Paint.Picture">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26289" y="2264981"/>
                        <a:ext cx="1495425" cy="159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6"/>
          <p:cNvSpPr>
            <a:spLocks noChangeArrowheads="1"/>
          </p:cNvSpPr>
          <p:nvPr/>
        </p:nvSpPr>
        <p:spPr bwMode="auto">
          <a:xfrm>
            <a:off x="10135077" y="36651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2782559634"/>
              </p:ext>
            </p:extLst>
          </p:nvPr>
        </p:nvGraphicFramePr>
        <p:xfrm>
          <a:off x="10289103" y="3519281"/>
          <a:ext cx="1400175" cy="1409700"/>
        </p:xfrm>
        <a:graphic>
          <a:graphicData uri="http://schemas.openxmlformats.org/presentationml/2006/ole">
            <mc:AlternateContent xmlns:mc="http://schemas.openxmlformats.org/markup-compatibility/2006">
              <mc:Choice xmlns:v="urn:schemas-microsoft-com:vml" Requires="v">
                <p:oleObj spid="_x0000_s1628" name="Bitmap Image" r:id="rId14" imgW="3885714" imgH="3914286" progId="Paint.Picture">
                  <p:embed/>
                </p:oleObj>
              </mc:Choice>
              <mc:Fallback>
                <p:oleObj name="Bitmap Image" r:id="rId14" imgW="3885714" imgH="3914286" progId="Paint.Picture">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89103" y="3519281"/>
                        <a:ext cx="1400175"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18"/>
          <p:cNvSpPr>
            <a:spLocks noChangeArrowheads="1"/>
          </p:cNvSpPr>
          <p:nvPr/>
        </p:nvSpPr>
        <p:spPr bwMode="auto">
          <a:xfrm>
            <a:off x="10329054" y="17759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1121013579"/>
              </p:ext>
            </p:extLst>
          </p:nvPr>
        </p:nvGraphicFramePr>
        <p:xfrm>
          <a:off x="10296251" y="1422019"/>
          <a:ext cx="1524000" cy="1495425"/>
        </p:xfrm>
        <a:graphic>
          <a:graphicData uri="http://schemas.openxmlformats.org/presentationml/2006/ole">
            <mc:AlternateContent xmlns:mc="http://schemas.openxmlformats.org/markup-compatibility/2006">
              <mc:Choice xmlns:v="urn:schemas-microsoft-com:vml" Requires="v">
                <p:oleObj spid="_x0000_s1629" name="Bitmap Image" r:id="rId16" imgW="1523810" imgH="1495634" progId="Paint.Picture">
                  <p:embed/>
                </p:oleObj>
              </mc:Choice>
              <mc:Fallback>
                <p:oleObj name="Bitmap Image" r:id="rId16" imgW="1523810" imgH="1495634" progId="Paint.Picture">
                  <p:embed/>
                  <p:pic>
                    <p:nvPicPr>
                      <p:cNvPr id="0"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96251" y="1422019"/>
                        <a:ext cx="1524000"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2"/>
          <p:cNvSpPr>
            <a:spLocks noChangeArrowheads="1"/>
          </p:cNvSpPr>
          <p:nvPr/>
        </p:nvSpPr>
        <p:spPr bwMode="auto">
          <a:xfrm>
            <a:off x="9274002" y="57842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1722704490"/>
              </p:ext>
            </p:extLst>
          </p:nvPr>
        </p:nvGraphicFramePr>
        <p:xfrm>
          <a:off x="9274002" y="5784262"/>
          <a:ext cx="2114550" cy="762000"/>
        </p:xfrm>
        <a:graphic>
          <a:graphicData uri="http://schemas.openxmlformats.org/presentationml/2006/ole">
            <mc:AlternateContent xmlns:mc="http://schemas.openxmlformats.org/markup-compatibility/2006">
              <mc:Choice xmlns:v="urn:schemas-microsoft-com:vml" Requires="v">
                <p:oleObj spid="_x0000_s1630" name="Bitmap Image" r:id="rId18" imgW="4258269" imgH="1514686" progId="Paint.Picture">
                  <p:embed/>
                </p:oleObj>
              </mc:Choice>
              <mc:Fallback>
                <p:oleObj name="Bitmap Image" r:id="rId18" imgW="4258269" imgH="1514686" progId="Paint.Picture">
                  <p:embed/>
                  <p:pic>
                    <p:nvPicPr>
                      <p:cNvPr id="0" name="Object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74002" y="5784262"/>
                        <a:ext cx="211455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538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 the Order</a:t>
            </a:r>
          </a:p>
        </p:txBody>
      </p:sp>
      <p:sp>
        <p:nvSpPr>
          <p:cNvPr id="3" name="Content Placeholder 2"/>
          <p:cNvSpPr>
            <a:spLocks noGrp="1"/>
          </p:cNvSpPr>
          <p:nvPr>
            <p:ph idx="1"/>
          </p:nvPr>
        </p:nvSpPr>
        <p:spPr>
          <a:xfrm>
            <a:off x="677334" y="1554947"/>
            <a:ext cx="8596668" cy="3880773"/>
          </a:xfrm>
        </p:spPr>
        <p:txBody>
          <a:bodyPr/>
          <a:lstStyle/>
          <a:p>
            <a:r>
              <a:rPr lang="en-US" sz="2800" b="1" dirty="0"/>
              <a:t>How do you put an elephant in your fridge?</a:t>
            </a:r>
          </a:p>
          <a:p>
            <a:endParaRPr lang="en-US" dirty="0"/>
          </a:p>
        </p:txBody>
      </p:sp>
      <p:pic>
        <p:nvPicPr>
          <p:cNvPr id="4" name="Picture 3"/>
          <p:cNvPicPr>
            <a:picLocks noChangeAspect="1"/>
          </p:cNvPicPr>
          <p:nvPr/>
        </p:nvPicPr>
        <p:blipFill>
          <a:blip r:embed="rId2"/>
          <a:stretch>
            <a:fillRect/>
          </a:stretch>
        </p:blipFill>
        <p:spPr>
          <a:xfrm>
            <a:off x="5854535" y="2863829"/>
            <a:ext cx="5201303" cy="2855618"/>
          </a:xfrm>
          <a:prstGeom prst="rect">
            <a:avLst/>
          </a:prstGeom>
        </p:spPr>
      </p:pic>
      <p:sp>
        <p:nvSpPr>
          <p:cNvPr id="5" name="Text Box 2"/>
          <p:cNvSpPr txBox="1">
            <a:spLocks noChangeArrowheads="1"/>
          </p:cNvSpPr>
          <p:nvPr/>
        </p:nvSpPr>
        <p:spPr bwMode="auto">
          <a:xfrm>
            <a:off x="2264290" y="5044680"/>
            <a:ext cx="2390775" cy="571500"/>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lnSpc>
                <a:spcPct val="107000"/>
              </a:lnSpc>
              <a:spcBef>
                <a:spcPts val="600"/>
              </a:spcBef>
              <a:spcAft>
                <a:spcPts val="0"/>
              </a:spcAft>
            </a:pPr>
            <a:r>
              <a:rPr lang="en-US" sz="1600" b="1">
                <a:effectLst/>
                <a:ea typeface="Calibri" panose="020F0502020204030204" pitchFamily="34" charset="0"/>
                <a:cs typeface="Times New Roman" panose="02020603050405020304" pitchFamily="18" charset="0"/>
              </a:rPr>
              <a:t>Open the fridge</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6" name="Text Box 2"/>
          <p:cNvSpPr txBox="1">
            <a:spLocks noChangeArrowheads="1"/>
          </p:cNvSpPr>
          <p:nvPr/>
        </p:nvSpPr>
        <p:spPr bwMode="auto">
          <a:xfrm>
            <a:off x="677334" y="3495333"/>
            <a:ext cx="2381250" cy="571500"/>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lnSpc>
                <a:spcPct val="107000"/>
              </a:lnSpc>
              <a:spcBef>
                <a:spcPts val="600"/>
              </a:spcBef>
              <a:spcAft>
                <a:spcPts val="600"/>
              </a:spcAft>
            </a:pPr>
            <a:r>
              <a:rPr lang="en-US" sz="1600" b="1">
                <a:effectLst/>
                <a:ea typeface="Calibri" panose="020F0502020204030204" pitchFamily="34" charset="0"/>
                <a:cs typeface="Times New Roman" panose="02020603050405020304" pitchFamily="18" charset="0"/>
              </a:rPr>
              <a:t>Close the door</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7" name="Text Box 2"/>
          <p:cNvSpPr txBox="1">
            <a:spLocks noChangeArrowheads="1"/>
          </p:cNvSpPr>
          <p:nvPr/>
        </p:nvSpPr>
        <p:spPr bwMode="auto">
          <a:xfrm>
            <a:off x="2711501" y="2336747"/>
            <a:ext cx="2679897" cy="571500"/>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lnSpc>
                <a:spcPct val="107000"/>
              </a:lnSpc>
              <a:spcBef>
                <a:spcPts val="600"/>
              </a:spcBef>
              <a:spcAft>
                <a:spcPts val="0"/>
              </a:spcAft>
            </a:pPr>
            <a:r>
              <a:rPr lang="en-US" sz="1600" b="1" dirty="0">
                <a:effectLst/>
                <a:ea typeface="Calibri" panose="020F0502020204030204" pitchFamily="34" charset="0"/>
                <a:cs typeface="Times New Roman" panose="02020603050405020304" pitchFamily="18" charset="0"/>
              </a:rPr>
              <a:t>Put the elephant inside</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21290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Override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10.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1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12.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13.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14.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15.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6.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7.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8.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9.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20.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1.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2.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3.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4.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5.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6.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7.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8.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9.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30.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3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4.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5.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6.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7.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8.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9.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docProps/app.xml><?xml version="1.0" encoding="utf-8"?>
<Properties xmlns="http://schemas.openxmlformats.org/officeDocument/2006/extended-properties" xmlns:vt="http://schemas.openxmlformats.org/officeDocument/2006/docPropsVTypes">
  <TotalTime>65</TotalTime>
  <Words>2726</Words>
  <Application>Microsoft Office PowerPoint</Application>
  <PresentationFormat>Widescreen</PresentationFormat>
  <Paragraphs>306</Paragraphs>
  <Slides>59</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59</vt:i4>
      </vt:variant>
    </vt:vector>
  </HeadingPairs>
  <TitlesOfParts>
    <vt:vector size="70" baseType="lpstr">
      <vt:lpstr>Arial</vt:lpstr>
      <vt:lpstr>Arial Black</vt:lpstr>
      <vt:lpstr>Calibri</vt:lpstr>
      <vt:lpstr>Symbol</vt:lpstr>
      <vt:lpstr>Trebuchet MS</vt:lpstr>
      <vt:lpstr>Wingdings</vt:lpstr>
      <vt:lpstr>Wingdings 3</vt:lpstr>
      <vt:lpstr>Facet</vt:lpstr>
      <vt:lpstr>1_Facet</vt:lpstr>
      <vt:lpstr>2_Facet</vt:lpstr>
      <vt:lpstr>Bitmap Image</vt:lpstr>
      <vt:lpstr>Use TACtivity, Technology, and Reflections to Engage Students and Enhance Learning</vt:lpstr>
      <vt:lpstr>Semi-flipped Classroom</vt:lpstr>
      <vt:lpstr>PowerPoint Presentation</vt:lpstr>
      <vt:lpstr>Techniques</vt:lpstr>
      <vt:lpstr>What is a TACTivity? A tactile activity that encourages collaboration and engagement.  </vt:lpstr>
      <vt:lpstr>PowerPoint Presentation</vt:lpstr>
      <vt:lpstr>Definitions / Concepts Match</vt:lpstr>
      <vt:lpstr>Classify Categories</vt:lpstr>
      <vt:lpstr>Fix the Order</vt:lpstr>
      <vt:lpstr>Fix the Order</vt:lpstr>
      <vt:lpstr>PowerPoint Presentation</vt:lpstr>
      <vt:lpstr>PowerPoint Presentation</vt:lpstr>
      <vt:lpstr>PowerPoint Presentation</vt:lpstr>
      <vt:lpstr>Students’ feedback</vt:lpstr>
      <vt:lpstr>Negative comments</vt:lpstr>
      <vt:lpstr>Kahoot Game  Kahoot! is a free game-based learning platform that makes it fun to learn – any subject, in any language, on any device, for all ages! </vt:lpstr>
      <vt:lpstr>PowerPoint Presentation</vt:lpstr>
      <vt:lpstr>PowerPoint Presentation</vt:lpstr>
      <vt:lpstr>PowerPoint Presentation</vt:lpstr>
      <vt:lpstr>PowerPoint Presentation</vt:lpstr>
      <vt:lpstr>PowerPoint Presentation</vt:lpstr>
      <vt:lpstr>Limitation on “Quiz”</vt:lpstr>
      <vt:lpstr>Limitation on “Quiz”</vt:lpstr>
      <vt:lpstr>PowerPoint Presentation</vt:lpstr>
      <vt:lpstr>Kahoot has lots of images from the Image Library, you can choose the one you like, or you can upload image from your computer, or insert a YouTube link. </vt:lpstr>
      <vt:lpstr>PowerPoint Presentation</vt:lpstr>
      <vt:lpstr>Students’ feedback</vt:lpstr>
      <vt:lpstr>Negative comments</vt:lpstr>
      <vt:lpstr>Let’s play a Kahoot Game !</vt:lpstr>
      <vt:lpstr>GeoGebra Project – Dynamic Visualizations</vt:lpstr>
      <vt:lpstr>GeoGebra Project – Dynamic Visualizations</vt:lpstr>
      <vt:lpstr>Students’ GeoGebra Projects</vt:lpstr>
      <vt:lpstr>Students’ GeoGebra Projects</vt:lpstr>
      <vt:lpstr>Students’ GeoGebra Projects</vt:lpstr>
      <vt:lpstr>Students’ feedback</vt:lpstr>
      <vt:lpstr>Negative comments</vt:lpstr>
      <vt:lpstr>Bond with Students First-Day Questionnaire </vt:lpstr>
      <vt:lpstr>PowerPoint Presentation</vt:lpstr>
      <vt:lpstr>PowerPoint Presentation</vt:lpstr>
      <vt:lpstr>Students’ Answers What would you like me to know about your individual experiences learning math? </vt:lpstr>
      <vt:lpstr>Students’ Answers What would you like me to know about your individual experiences learning math? </vt:lpstr>
      <vt:lpstr>Students’ Answers What would you like me to know about your individual experiences learning math? </vt:lpstr>
      <vt:lpstr>Students’ Answers Expectation of yourself:</vt:lpstr>
      <vt:lpstr>Students’ Answers Expectation of your peers:</vt:lpstr>
      <vt:lpstr>Students’ Answers Expectation of your professor:</vt:lpstr>
      <vt:lpstr>Students’ Answers Expectation of your professor:</vt:lpstr>
      <vt:lpstr>Exam Wrapper – help students to improve through self-reflections </vt:lpstr>
      <vt:lpstr>PowerPoint Presentation</vt:lpstr>
      <vt:lpstr>PowerPoint Presentation</vt:lpstr>
      <vt:lpstr>PowerPoint Presentation</vt:lpstr>
      <vt:lpstr>PowerPoint Presentation</vt:lpstr>
      <vt:lpstr>PowerPoint Presentation</vt:lpstr>
      <vt:lpstr>Students’ Answers What mistake(s) did you make on the exam that taught you something? Describe the mistake and tell what you learned from it. </vt:lpstr>
      <vt:lpstr>Students’ Answers Based on your mistakes, what will you do differently in preparing for the next exam?  </vt:lpstr>
      <vt:lpstr>Students’ Answers What can I ( the professor) do to help you master this material better? </vt:lpstr>
      <vt:lpstr>Students’ feedback</vt:lpstr>
      <vt:lpstr>Negative comments</vt:lpstr>
      <vt:lpstr>References</vt:lpstr>
      <vt:lpstr>Q &amp; A  Thank you for coming!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TACtivity, Technology, and Reflections to Engage Students and Enhance Learning</dc:title>
  <dc:creator>yunsusuky@gmail.com</dc:creator>
  <cp:lastModifiedBy>Lazy</cp:lastModifiedBy>
  <cp:revision>10</cp:revision>
  <dcterms:created xsi:type="dcterms:W3CDTF">2020-01-08T02:46:08Z</dcterms:created>
  <dcterms:modified xsi:type="dcterms:W3CDTF">2020-02-04T15:47:14Z</dcterms:modified>
</cp:coreProperties>
</file>