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sldIdLst>
    <p:sldId id="256" r:id="rId5"/>
    <p:sldId id="261" r:id="rId6"/>
    <p:sldId id="257" r:id="rId7"/>
    <p:sldId id="258" r:id="rId8"/>
    <p:sldId id="265" r:id="rId9"/>
    <p:sldId id="266" r:id="rId10"/>
    <p:sldId id="268"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C6F0F6-CD74-7D47-875A-00DF5A001D2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C6F0F6-CD74-7D47-875A-00DF5A001D2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C6F0F6-CD74-7D47-875A-00DF5A001D2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C6F0F6-CD74-7D47-875A-00DF5A001D2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C6F0F6-CD74-7D47-875A-00DF5A001D22}"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C6F0F6-CD74-7D47-875A-00DF5A001D22}"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C6F0F6-CD74-7D47-875A-00DF5A001D22}" type="datetimeFigureOut">
              <a:rPr lang="en-US" smtClean="0"/>
              <a:t>2/18/2020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C6F0F6-CD74-7D47-875A-00DF5A001D22}" type="datetimeFigureOut">
              <a:rPr lang="en-US" smtClean="0"/>
              <a:t>2/18/2020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6F0F6-CD74-7D47-875A-00DF5A001D22}" type="datetimeFigureOut">
              <a:rPr lang="en-US" smtClean="0"/>
              <a:t>2/18/2020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C6F0F6-CD74-7D47-875A-00DF5A001D22}"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C6F0F6-CD74-7D47-875A-00DF5A001D22}"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14783E-DFAE-6B4E-93D9-F101A33249C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6F0F6-CD74-7D47-875A-00DF5A001D22}" type="datetimeFigureOut">
              <a:rPr lang="en-US" smtClean="0"/>
              <a:t>2/18/2020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14783E-DFAE-6B4E-93D9-F101A33249C4}" type="slidenum">
              <a:rPr lang="en-US" smtClean="0"/>
              <a:t>‹#›</a:t>
            </a:fld>
            <a:endParaRPr lang="en-US"/>
          </a:p>
        </p:txBody>
      </p:sp>
    </p:spTree>
    <p:extLst>
      <p:ext uri="{BB962C8B-B14F-4D97-AF65-F5344CB8AC3E}">
        <p14:creationId xmlns:p14="http://schemas.microsoft.com/office/powerpoint/2010/main" val="7565075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F73449E-E8AC-3F48-8FB3-A69AAF87FB71}"/>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p:cNvSpPr>
            <a:spLocks noGrp="1"/>
          </p:cNvSpPr>
          <p:nvPr>
            <p:ph type="ctrTitle"/>
          </p:nvPr>
        </p:nvSpPr>
        <p:spPr>
          <a:xfrm>
            <a:off x="1066800" y="1122363"/>
            <a:ext cx="10058400" cy="2387600"/>
          </a:xfrm>
        </p:spPr>
        <p:txBody>
          <a:bodyPr>
            <a:noAutofit/>
          </a:bodyPr>
          <a:lstStyle/>
          <a:p>
            <a:pPr algn="l"/>
            <a:r>
              <a:rPr lang="en-US" sz="4000" b="1" dirty="0" smtClean="0">
                <a:solidFill>
                  <a:schemeClr val="bg1"/>
                </a:solidFill>
                <a:latin typeface="Komet" charset="0"/>
                <a:ea typeface="Komet" charset="0"/>
                <a:cs typeface="Komet" charset="0"/>
              </a:rPr>
              <a:t>How to Increase Student Self Efficacy, Persistence and Success through Assessment and Self Reflection in a College Preparedness Course for Adult Learners</a:t>
            </a:r>
            <a:endParaRPr lang="en-US" sz="4000" b="1" dirty="0">
              <a:solidFill>
                <a:schemeClr val="bg1"/>
              </a:solidFill>
              <a:latin typeface="Komet" charset="0"/>
              <a:ea typeface="Komet" charset="0"/>
              <a:cs typeface="Komet" charset="0"/>
            </a:endParaRPr>
          </a:p>
        </p:txBody>
      </p:sp>
      <p:sp>
        <p:nvSpPr>
          <p:cNvPr id="3" name="Subtitle 2"/>
          <p:cNvSpPr>
            <a:spLocks noGrp="1"/>
          </p:cNvSpPr>
          <p:nvPr>
            <p:ph type="subTitle" idx="1"/>
          </p:nvPr>
        </p:nvSpPr>
        <p:spPr>
          <a:xfrm>
            <a:off x="1066800" y="3602038"/>
            <a:ext cx="10058400" cy="1655762"/>
          </a:xfrm>
        </p:spPr>
        <p:txBody>
          <a:bodyPr/>
          <a:lstStyle/>
          <a:p>
            <a:pPr algn="l"/>
            <a:endParaRPr lang="en-US" dirty="0" smtClean="0">
              <a:solidFill>
                <a:schemeClr val="bg1"/>
              </a:solidFill>
              <a:latin typeface="Rival Light" charset="0"/>
              <a:ea typeface="Rival Light" charset="0"/>
              <a:cs typeface="Rival Light" charset="0"/>
            </a:endParaRPr>
          </a:p>
          <a:p>
            <a:pPr algn="l"/>
            <a:r>
              <a:rPr lang="en-US" dirty="0" smtClean="0">
                <a:solidFill>
                  <a:schemeClr val="bg1"/>
                </a:solidFill>
                <a:latin typeface="Rival Light" charset="0"/>
                <a:ea typeface="Rival Light" charset="0"/>
                <a:cs typeface="Rival Light" charset="0"/>
              </a:rPr>
              <a:t>Nicole Scott, Ed.D</a:t>
            </a:r>
          </a:p>
          <a:p>
            <a:pPr algn="l"/>
            <a:r>
              <a:rPr lang="en-US" dirty="0" smtClean="0">
                <a:solidFill>
                  <a:schemeClr val="bg1"/>
                </a:solidFill>
                <a:latin typeface="Rival Light" charset="0"/>
                <a:ea typeface="Rival Light" charset="0"/>
                <a:cs typeface="Rival Light" charset="0"/>
              </a:rPr>
              <a:t>Courtney Shull, M.A., Ph.D. candidate</a:t>
            </a:r>
            <a:endParaRPr lang="en-US" dirty="0">
              <a:solidFill>
                <a:schemeClr val="bg1"/>
              </a:solidFill>
              <a:latin typeface="Rival Light" charset="0"/>
              <a:ea typeface="Rival Light" charset="0"/>
              <a:cs typeface="Rival Light" charset="0"/>
            </a:endParaRPr>
          </a:p>
        </p:txBody>
      </p:sp>
    </p:spTree>
    <p:extLst>
      <p:ext uri="{BB962C8B-B14F-4D97-AF65-F5344CB8AC3E}">
        <p14:creationId xmlns:p14="http://schemas.microsoft.com/office/powerpoint/2010/main" val="1684771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F73449E-E8AC-3F48-8FB3-A69AAF87FB71}"/>
              </a:ext>
            </a:extLst>
          </p:cNvPr>
          <p:cNvPicPr>
            <a:picLocks noChangeAspect="1"/>
          </p:cNvPicPr>
          <p:nvPr/>
        </p:nvPicPr>
        <p:blipFill>
          <a:blip r:embed="rId3"/>
          <a:stretch>
            <a:fillRect/>
          </a:stretch>
        </p:blipFill>
        <p:spPr>
          <a:xfrm>
            <a:off x="0" y="0"/>
            <a:ext cx="12192000" cy="6858000"/>
          </a:xfrm>
          <a:prstGeom prst="rect">
            <a:avLst/>
          </a:prstGeom>
        </p:spPr>
      </p:pic>
      <p:pic>
        <p:nvPicPr>
          <p:cNvPr id="6" name="Picture 5">
            <a:extLst>
              <a:ext uri="{FF2B5EF4-FFF2-40B4-BE49-F238E27FC236}">
                <a16:creationId xmlns:a16="http://schemas.microsoft.com/office/drawing/2014/main" id="{625A12DA-1B53-3C45-802B-FFB22D13AFC1}"/>
              </a:ext>
            </a:extLst>
          </p:cNvPr>
          <p:cNvPicPr>
            <a:picLocks noChangeAspect="1"/>
          </p:cNvPicPr>
          <p:nvPr/>
        </p:nvPicPr>
        <p:blipFill>
          <a:blip r:embed="rId4"/>
          <a:stretch>
            <a:fillRect/>
          </a:stretch>
        </p:blipFill>
        <p:spPr>
          <a:xfrm>
            <a:off x="0" y="0"/>
            <a:ext cx="12192000" cy="6858000"/>
          </a:xfrm>
          <a:prstGeom prst="rect">
            <a:avLst/>
          </a:prstGeom>
        </p:spPr>
      </p:pic>
      <p:sp>
        <p:nvSpPr>
          <p:cNvPr id="2" name="Title 1"/>
          <p:cNvSpPr>
            <a:spLocks noGrp="1"/>
          </p:cNvSpPr>
          <p:nvPr>
            <p:ph type="ctrTitle"/>
          </p:nvPr>
        </p:nvSpPr>
        <p:spPr>
          <a:xfrm>
            <a:off x="1066800" y="1122363"/>
            <a:ext cx="10058400" cy="2387600"/>
          </a:xfrm>
        </p:spPr>
        <p:txBody>
          <a:bodyPr>
            <a:normAutofit fontScale="90000"/>
          </a:bodyPr>
          <a:lstStyle/>
          <a:p>
            <a:pPr algn="l"/>
            <a:r>
              <a:rPr lang="en-US" b="1" dirty="0" smtClean="0">
                <a:solidFill>
                  <a:schemeClr val="bg1"/>
                </a:solidFill>
                <a:latin typeface="Komet" charset="0"/>
                <a:ea typeface="Komet" charset="0"/>
                <a:cs typeface="Komet" charset="0"/>
              </a:rPr>
              <a:t>Course IIT 1900 Academic and Career Success Seminar</a:t>
            </a:r>
            <a:endParaRPr lang="en-US" b="1" dirty="0">
              <a:solidFill>
                <a:schemeClr val="bg1"/>
              </a:solidFill>
              <a:latin typeface="Komet" charset="0"/>
              <a:ea typeface="Komet" charset="0"/>
              <a:cs typeface="Komet" charset="0"/>
            </a:endParaRPr>
          </a:p>
        </p:txBody>
      </p:sp>
      <p:sp>
        <p:nvSpPr>
          <p:cNvPr id="3" name="Subtitle 2"/>
          <p:cNvSpPr>
            <a:spLocks noGrp="1"/>
          </p:cNvSpPr>
          <p:nvPr>
            <p:ph type="subTitle" idx="1"/>
          </p:nvPr>
        </p:nvSpPr>
        <p:spPr>
          <a:xfrm>
            <a:off x="1066800" y="3602038"/>
            <a:ext cx="10058400" cy="1655762"/>
          </a:xfrm>
        </p:spPr>
        <p:txBody>
          <a:bodyPr>
            <a:normAutofit fontScale="92500" lnSpcReduction="10000"/>
          </a:bodyPr>
          <a:lstStyle/>
          <a:p>
            <a:pPr algn="l"/>
            <a:r>
              <a:rPr lang="en-US" dirty="0">
                <a:solidFill>
                  <a:schemeClr val="bg1"/>
                </a:solidFill>
                <a:latin typeface="Rival Light" charset="0"/>
                <a:ea typeface="Rival Light" charset="0"/>
                <a:cs typeface="Rival Light" charset="0"/>
              </a:rPr>
              <a:t> </a:t>
            </a:r>
            <a:r>
              <a:rPr lang="en-US" dirty="0" smtClean="0">
                <a:solidFill>
                  <a:schemeClr val="bg1"/>
                </a:solidFill>
                <a:latin typeface="Rival Light" charset="0"/>
                <a:ea typeface="Rival Light" charset="0"/>
                <a:cs typeface="Rival Light" charset="0"/>
              </a:rPr>
              <a:t>Required for all new students &lt; 30 transfer credits</a:t>
            </a:r>
          </a:p>
          <a:p>
            <a:pPr algn="l"/>
            <a:r>
              <a:rPr lang="en-US" dirty="0" smtClean="0">
                <a:solidFill>
                  <a:schemeClr val="bg1"/>
                </a:solidFill>
                <a:latin typeface="Rival Light" charset="0"/>
                <a:ea typeface="Rival Light" charset="0"/>
                <a:cs typeface="Rival Light" charset="0"/>
              </a:rPr>
              <a:t> Gateway course to all other classes ( must pass with a minimum of “C”)</a:t>
            </a:r>
          </a:p>
          <a:p>
            <a:pPr algn="l"/>
            <a:r>
              <a:rPr lang="en-US" dirty="0" smtClean="0">
                <a:solidFill>
                  <a:schemeClr val="bg1"/>
                </a:solidFill>
                <a:latin typeface="Rival Light" charset="0"/>
                <a:ea typeface="Rival Light" charset="0"/>
                <a:cs typeface="Rival Light" charset="0"/>
              </a:rPr>
              <a:t> Can be taken as an elective </a:t>
            </a:r>
          </a:p>
          <a:p>
            <a:pPr algn="l"/>
            <a:r>
              <a:rPr lang="en-US" dirty="0">
                <a:solidFill>
                  <a:schemeClr val="bg1"/>
                </a:solidFill>
                <a:latin typeface="Rival Light" charset="0"/>
                <a:ea typeface="Rival Light" charset="0"/>
                <a:cs typeface="Rival Light" charset="0"/>
              </a:rPr>
              <a:t> </a:t>
            </a:r>
            <a:r>
              <a:rPr lang="en-US" dirty="0" smtClean="0">
                <a:solidFill>
                  <a:schemeClr val="bg1"/>
                </a:solidFill>
                <a:latin typeface="Rival Light" charset="0"/>
                <a:ea typeface="Rival Light" charset="0"/>
                <a:cs typeface="Rival Light" charset="0"/>
              </a:rPr>
              <a:t>Online course- three credits, asynchronous with optional live sessions</a:t>
            </a:r>
            <a:endParaRPr lang="en-US" dirty="0">
              <a:solidFill>
                <a:schemeClr val="bg1"/>
              </a:solidFill>
              <a:latin typeface="Rival Light" charset="0"/>
              <a:ea typeface="Rival Light" charset="0"/>
              <a:cs typeface="Rival Light" charset="0"/>
            </a:endParaRPr>
          </a:p>
        </p:txBody>
      </p:sp>
    </p:spTree>
    <p:extLst>
      <p:ext uri="{BB962C8B-B14F-4D97-AF65-F5344CB8AC3E}">
        <p14:creationId xmlns:p14="http://schemas.microsoft.com/office/powerpoint/2010/main" val="2227041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E56D01F-DD71-4F4E-BC8D-B494E2D03E7E}"/>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dirty="0" smtClean="0">
                <a:solidFill>
                  <a:schemeClr val="bg1"/>
                </a:solidFill>
                <a:latin typeface="Komet Medium" charset="0"/>
                <a:ea typeface="Komet Medium" charset="0"/>
                <a:cs typeface="Komet Medium" charset="0"/>
              </a:rPr>
              <a:t>Elements of Self Assessment</a:t>
            </a:r>
            <a:endParaRPr lang="en-US" dirty="0">
              <a:solidFill>
                <a:schemeClr val="bg1"/>
              </a:solidFill>
              <a:latin typeface="Komet Medium" charset="0"/>
              <a:ea typeface="Komet Medium" charset="0"/>
              <a:cs typeface="Komet Medium" charset="0"/>
            </a:endParaRPr>
          </a:p>
        </p:txBody>
      </p:sp>
      <p:sp>
        <p:nvSpPr>
          <p:cNvPr id="3" name="Content Placeholder 2"/>
          <p:cNvSpPr>
            <a:spLocks noGrp="1"/>
          </p:cNvSpPr>
          <p:nvPr>
            <p:ph idx="1"/>
          </p:nvPr>
        </p:nvSpPr>
        <p:spPr/>
        <p:txBody>
          <a:bodyPr/>
          <a:lstStyle/>
          <a:p>
            <a:pPr marL="0" indent="0">
              <a:buNone/>
            </a:pPr>
            <a:endParaRPr lang="en-US" dirty="0">
              <a:solidFill>
                <a:schemeClr val="bg1"/>
              </a:solidFill>
              <a:latin typeface="Rival Light" charset="0"/>
              <a:ea typeface="Rival Light" charset="0"/>
              <a:cs typeface="Rival Light" charset="0"/>
            </a:endParaRPr>
          </a:p>
          <a:p>
            <a:pPr>
              <a:buFont typeface="Courier New" panose="02070309020205020404" pitchFamily="49" charset="0"/>
              <a:buChar char="o"/>
            </a:pPr>
            <a:r>
              <a:rPr lang="en-US" dirty="0" smtClean="0">
                <a:solidFill>
                  <a:schemeClr val="bg1"/>
                </a:solidFill>
                <a:latin typeface="Rival Light" charset="0"/>
                <a:ea typeface="Rival Light" charset="0"/>
                <a:cs typeface="Rival Light" charset="0"/>
              </a:rPr>
              <a:t> Online Readiness Self Assessment</a:t>
            </a:r>
          </a:p>
          <a:p>
            <a:pPr marL="0" indent="0">
              <a:buNone/>
            </a:pPr>
            <a:endParaRPr lang="en-US" dirty="0" smtClean="0">
              <a:solidFill>
                <a:schemeClr val="bg1"/>
              </a:solidFill>
              <a:latin typeface="Rival Light" charset="0"/>
              <a:ea typeface="Rival Light" charset="0"/>
              <a:cs typeface="Rival Light" charset="0"/>
            </a:endParaRPr>
          </a:p>
          <a:p>
            <a:pPr>
              <a:buFont typeface="Courier New" panose="02070309020205020404" pitchFamily="49" charset="0"/>
              <a:buChar char="o"/>
            </a:pPr>
            <a:r>
              <a:rPr lang="en-US" dirty="0">
                <a:solidFill>
                  <a:schemeClr val="bg1"/>
                </a:solidFill>
                <a:latin typeface="Rival Light" charset="0"/>
                <a:ea typeface="Rival Light" charset="0"/>
                <a:cs typeface="Rival Light" charset="0"/>
              </a:rPr>
              <a:t> </a:t>
            </a:r>
            <a:r>
              <a:rPr lang="en-US" dirty="0" smtClean="0">
                <a:solidFill>
                  <a:schemeClr val="bg1"/>
                </a:solidFill>
                <a:latin typeface="Rival Light" charset="0"/>
                <a:ea typeface="Rival Light" charset="0"/>
                <a:cs typeface="Rival Light" charset="0"/>
              </a:rPr>
              <a:t>Abbreviated version of Myers Brigg</a:t>
            </a:r>
          </a:p>
          <a:p>
            <a:pPr>
              <a:buFont typeface="Courier New" panose="02070309020205020404" pitchFamily="49" charset="0"/>
              <a:buChar char="o"/>
            </a:pPr>
            <a:endParaRPr lang="en-US" dirty="0">
              <a:solidFill>
                <a:schemeClr val="bg1"/>
              </a:solidFill>
              <a:latin typeface="Rival Light" charset="0"/>
              <a:ea typeface="Rival Light" charset="0"/>
              <a:cs typeface="Rival Light" charset="0"/>
            </a:endParaRPr>
          </a:p>
          <a:p>
            <a:pPr>
              <a:buFont typeface="Courier New" panose="02070309020205020404" pitchFamily="49" charset="0"/>
              <a:buChar char="o"/>
            </a:pPr>
            <a:r>
              <a:rPr lang="en-US" dirty="0" smtClean="0">
                <a:solidFill>
                  <a:schemeClr val="bg1"/>
                </a:solidFill>
                <a:latin typeface="Rival Light" charset="0"/>
                <a:ea typeface="Rival Light" charset="0"/>
                <a:cs typeface="Rival Light" charset="0"/>
              </a:rPr>
              <a:t> Both taken in week one and used throughout entirety of the course</a:t>
            </a:r>
          </a:p>
          <a:p>
            <a:pPr marL="0" indent="0">
              <a:buNone/>
            </a:pPr>
            <a:endParaRPr lang="en-US" dirty="0">
              <a:solidFill>
                <a:schemeClr val="bg1"/>
              </a:solidFill>
              <a:latin typeface="Rival Light" charset="0"/>
              <a:ea typeface="Rival Light" charset="0"/>
              <a:cs typeface="Rival Light" charset="0"/>
            </a:endParaRPr>
          </a:p>
        </p:txBody>
      </p:sp>
    </p:spTree>
    <p:extLst>
      <p:ext uri="{BB962C8B-B14F-4D97-AF65-F5344CB8AC3E}">
        <p14:creationId xmlns:p14="http://schemas.microsoft.com/office/powerpoint/2010/main" val="1954405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D3E50DF-7ADB-6E4E-8140-D61CA8E0F0A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dirty="0" smtClean="0">
                <a:solidFill>
                  <a:schemeClr val="tx1">
                    <a:lumMod val="75000"/>
                    <a:lumOff val="25000"/>
                  </a:schemeClr>
                </a:solidFill>
                <a:latin typeface="Komet Medium" charset="0"/>
              </a:rPr>
              <a:t>Self Reflection</a:t>
            </a:r>
            <a:endParaRPr lang="en-US" dirty="0">
              <a:solidFill>
                <a:schemeClr val="tx1">
                  <a:lumMod val="75000"/>
                  <a:lumOff val="25000"/>
                </a:schemeClr>
              </a:solidFill>
            </a:endParaRPr>
          </a:p>
        </p:txBody>
      </p:sp>
      <p:sp>
        <p:nvSpPr>
          <p:cNvPr id="3" name="Content Placeholder 2"/>
          <p:cNvSpPr>
            <a:spLocks noGrp="1"/>
          </p:cNvSpPr>
          <p:nvPr>
            <p:ph idx="1"/>
          </p:nvPr>
        </p:nvSpPr>
        <p:spPr/>
        <p:txBody>
          <a:bodyPr/>
          <a:lstStyle/>
          <a:p>
            <a:pPr marL="0" indent="0">
              <a:buNone/>
            </a:pPr>
            <a:endParaRPr lang="en-US" dirty="0">
              <a:solidFill>
                <a:schemeClr val="tx1">
                  <a:lumMod val="75000"/>
                  <a:lumOff val="25000"/>
                </a:schemeClr>
              </a:solidFill>
              <a:latin typeface="Rival Light" charset="0"/>
              <a:ea typeface="Rival Light" charset="0"/>
              <a:cs typeface="Rival Light" charset="0"/>
            </a:endParaRPr>
          </a:p>
          <a:p>
            <a:pPr marL="0" indent="0">
              <a:buNone/>
            </a:pPr>
            <a:r>
              <a:rPr lang="en-US" dirty="0" smtClean="0">
                <a:solidFill>
                  <a:schemeClr val="tx1">
                    <a:lumMod val="75000"/>
                    <a:lumOff val="25000"/>
                  </a:schemeClr>
                </a:solidFill>
                <a:latin typeface="Rival Light" charset="0"/>
                <a:ea typeface="Rival Light" charset="0"/>
                <a:cs typeface="Rival Light" charset="0"/>
              </a:rPr>
              <a:t>Journal entry each week</a:t>
            </a:r>
          </a:p>
          <a:p>
            <a:pPr marL="0" indent="0">
              <a:buNone/>
            </a:pPr>
            <a:r>
              <a:rPr lang="en-US" dirty="0" smtClean="0">
                <a:solidFill>
                  <a:schemeClr val="tx1">
                    <a:lumMod val="75000"/>
                    <a:lumOff val="25000"/>
                  </a:schemeClr>
                </a:solidFill>
                <a:latin typeface="Rival Light" charset="0"/>
                <a:ea typeface="Rival Light" charset="0"/>
                <a:cs typeface="Rival Light" charset="0"/>
              </a:rPr>
              <a:t>Quizzes</a:t>
            </a:r>
          </a:p>
          <a:p>
            <a:pPr marL="0" indent="0">
              <a:buNone/>
            </a:pPr>
            <a:r>
              <a:rPr lang="en-US" dirty="0" smtClean="0">
                <a:solidFill>
                  <a:schemeClr val="tx1">
                    <a:lumMod val="75000"/>
                    <a:lumOff val="25000"/>
                  </a:schemeClr>
                </a:solidFill>
                <a:latin typeface="Rival Light" charset="0"/>
                <a:ea typeface="Rival Light" charset="0"/>
                <a:cs typeface="Rival Light" charset="0"/>
              </a:rPr>
              <a:t>Final exam </a:t>
            </a:r>
          </a:p>
          <a:p>
            <a:pPr marL="0" indent="0">
              <a:buNone/>
            </a:pPr>
            <a:r>
              <a:rPr lang="en-US" dirty="0" smtClean="0">
                <a:solidFill>
                  <a:schemeClr val="tx1">
                    <a:lumMod val="75000"/>
                    <a:lumOff val="25000"/>
                  </a:schemeClr>
                </a:solidFill>
                <a:latin typeface="Rival Light" charset="0"/>
                <a:ea typeface="Rival Light" charset="0"/>
                <a:cs typeface="Rival Light" charset="0"/>
              </a:rPr>
              <a:t>Discussion boards</a:t>
            </a:r>
          </a:p>
          <a:p>
            <a:pPr marL="0" indent="0">
              <a:buNone/>
            </a:pPr>
            <a:r>
              <a:rPr lang="en-US" dirty="0" smtClean="0">
                <a:solidFill>
                  <a:schemeClr val="tx1">
                    <a:lumMod val="75000"/>
                    <a:lumOff val="25000"/>
                  </a:schemeClr>
                </a:solidFill>
                <a:latin typeface="Rival Light" charset="0"/>
                <a:ea typeface="Rival Light" charset="0"/>
                <a:cs typeface="Rival Light" charset="0"/>
              </a:rPr>
              <a:t>Essay</a:t>
            </a:r>
          </a:p>
          <a:p>
            <a:pPr marL="0" indent="0">
              <a:buNone/>
            </a:pPr>
            <a:r>
              <a:rPr lang="en-US" dirty="0" smtClean="0">
                <a:solidFill>
                  <a:schemeClr val="tx1">
                    <a:lumMod val="75000"/>
                    <a:lumOff val="25000"/>
                  </a:schemeClr>
                </a:solidFill>
                <a:latin typeface="Rival Light" charset="0"/>
                <a:ea typeface="Rival Light" charset="0"/>
                <a:cs typeface="Rival Light" charset="0"/>
              </a:rPr>
              <a:t>Final project</a:t>
            </a:r>
            <a:endParaRPr lang="en-US" dirty="0">
              <a:solidFill>
                <a:schemeClr val="tx1">
                  <a:lumMod val="75000"/>
                  <a:lumOff val="25000"/>
                </a:schemeClr>
              </a:solidFill>
              <a:latin typeface="Rival Light" charset="0"/>
              <a:ea typeface="Rival Light" charset="0"/>
              <a:cs typeface="Rival Light" charset="0"/>
            </a:endParaRPr>
          </a:p>
        </p:txBody>
      </p:sp>
    </p:spTree>
    <p:extLst>
      <p:ext uri="{BB962C8B-B14F-4D97-AF65-F5344CB8AC3E}">
        <p14:creationId xmlns:p14="http://schemas.microsoft.com/office/powerpoint/2010/main" val="1929143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D3E50DF-7ADB-6E4E-8140-D61CA8E0F0A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dirty="0" smtClean="0">
                <a:solidFill>
                  <a:schemeClr val="tx1">
                    <a:lumMod val="75000"/>
                    <a:lumOff val="25000"/>
                  </a:schemeClr>
                </a:solidFill>
                <a:latin typeface="Komet Medium" charset="0"/>
              </a:rPr>
              <a:t>Student Feedback</a:t>
            </a:r>
            <a:endParaRPr lang="en-US" dirty="0">
              <a:solidFill>
                <a:schemeClr val="tx1">
                  <a:lumMod val="75000"/>
                  <a:lumOff val="25000"/>
                </a:schemeClr>
              </a:solidFill>
            </a:endParaRPr>
          </a:p>
        </p:txBody>
      </p:sp>
      <p:sp>
        <p:nvSpPr>
          <p:cNvPr id="3" name="Content Placeholder 2"/>
          <p:cNvSpPr>
            <a:spLocks noGrp="1"/>
          </p:cNvSpPr>
          <p:nvPr>
            <p:ph idx="1"/>
          </p:nvPr>
        </p:nvSpPr>
        <p:spPr/>
        <p:txBody>
          <a:bodyPr/>
          <a:lstStyle/>
          <a:p>
            <a:pPr marL="0" indent="0">
              <a:buNone/>
            </a:pPr>
            <a:endParaRPr lang="en-US" dirty="0">
              <a:solidFill>
                <a:schemeClr val="tx1">
                  <a:lumMod val="75000"/>
                  <a:lumOff val="25000"/>
                </a:schemeClr>
              </a:solidFill>
              <a:latin typeface="Rival Light" charset="0"/>
              <a:ea typeface="Rival Light" charset="0"/>
              <a:cs typeface="Rival Light" charset="0"/>
            </a:endParaRPr>
          </a:p>
          <a:p>
            <a:pPr marL="0" indent="0">
              <a:buNone/>
            </a:pPr>
            <a:endParaRPr lang="en-US" dirty="0">
              <a:solidFill>
                <a:schemeClr val="tx1">
                  <a:lumMod val="75000"/>
                  <a:lumOff val="25000"/>
                </a:schemeClr>
              </a:solidFill>
              <a:latin typeface="Rival Light" charset="0"/>
              <a:ea typeface="Rival Light" charset="0"/>
              <a:cs typeface="Rival Light" charset="0"/>
            </a:endParaRPr>
          </a:p>
        </p:txBody>
      </p:sp>
      <p:sp>
        <p:nvSpPr>
          <p:cNvPr id="4" name="Rectangle 3"/>
          <p:cNvSpPr/>
          <p:nvPr/>
        </p:nvSpPr>
        <p:spPr>
          <a:xfrm>
            <a:off x="391887" y="2136339"/>
            <a:ext cx="8752114" cy="2031325"/>
          </a:xfrm>
          <a:prstGeom prst="rect">
            <a:avLst/>
          </a:prstGeom>
        </p:spPr>
        <p:txBody>
          <a:bodyPr wrap="square">
            <a:spAutoFit/>
          </a:bodyPr>
          <a:lstStyle/>
          <a:p>
            <a:r>
              <a:rPr lang="en-US" dirty="0" smtClean="0">
                <a:solidFill>
                  <a:srgbClr val="000000"/>
                </a:solidFill>
                <a:latin typeface="Open Sans"/>
              </a:rPr>
              <a:t>“My </a:t>
            </a:r>
            <a:r>
              <a:rPr lang="en-US" dirty="0">
                <a:solidFill>
                  <a:srgbClr val="000000"/>
                </a:solidFill>
                <a:latin typeface="Open Sans"/>
              </a:rPr>
              <a:t>advice to future students taking this course is number one, definitely allowing yourself to be self aware and take responsibilities for your flaws that can essentially hold you back academically. This course provides a lot of insight to getting to know yourself and you should go into this with an open mind. Take into consideration the advice you receive from the learning materials, other classmates, and the instructor. If you let it, this course will help you grow personally, academically, and </a:t>
            </a:r>
            <a:r>
              <a:rPr lang="en-US" dirty="0" smtClean="0">
                <a:solidFill>
                  <a:srgbClr val="000000"/>
                </a:solidFill>
                <a:latin typeface="Open Sans"/>
              </a:rPr>
              <a:t>professionally”.</a:t>
            </a:r>
            <a:endParaRPr lang="en-US" dirty="0"/>
          </a:p>
        </p:txBody>
      </p:sp>
    </p:spTree>
    <p:extLst>
      <p:ext uri="{BB962C8B-B14F-4D97-AF65-F5344CB8AC3E}">
        <p14:creationId xmlns:p14="http://schemas.microsoft.com/office/powerpoint/2010/main" val="690926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D3E50DF-7ADB-6E4E-8140-D61CA8E0F0A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dirty="0" smtClean="0">
                <a:solidFill>
                  <a:schemeClr val="tx1">
                    <a:lumMod val="75000"/>
                    <a:lumOff val="25000"/>
                  </a:schemeClr>
                </a:solidFill>
                <a:latin typeface="Komet Medium" charset="0"/>
              </a:rPr>
              <a:t>Student Feedback</a:t>
            </a:r>
            <a:endParaRPr lang="en-US" dirty="0">
              <a:solidFill>
                <a:schemeClr val="tx1">
                  <a:lumMod val="75000"/>
                  <a:lumOff val="25000"/>
                </a:schemeClr>
              </a:solidFill>
            </a:endParaRPr>
          </a:p>
        </p:txBody>
      </p:sp>
      <p:sp>
        <p:nvSpPr>
          <p:cNvPr id="3" name="Content Placeholder 2"/>
          <p:cNvSpPr>
            <a:spLocks noGrp="1"/>
          </p:cNvSpPr>
          <p:nvPr>
            <p:ph idx="1"/>
          </p:nvPr>
        </p:nvSpPr>
        <p:spPr/>
        <p:txBody>
          <a:bodyPr/>
          <a:lstStyle/>
          <a:p>
            <a:pPr marL="0" indent="0">
              <a:buNone/>
            </a:pPr>
            <a:endParaRPr lang="en-US" dirty="0">
              <a:solidFill>
                <a:schemeClr val="tx1">
                  <a:lumMod val="75000"/>
                  <a:lumOff val="25000"/>
                </a:schemeClr>
              </a:solidFill>
              <a:latin typeface="Rival Light" charset="0"/>
              <a:ea typeface="Rival Light" charset="0"/>
              <a:cs typeface="Rival Light" charset="0"/>
            </a:endParaRPr>
          </a:p>
          <a:p>
            <a:pPr marL="0" indent="0">
              <a:buNone/>
            </a:pPr>
            <a:r>
              <a:rPr lang="en-US" dirty="0" smtClean="0"/>
              <a:t>“My </a:t>
            </a:r>
            <a:r>
              <a:rPr lang="en-US" dirty="0"/>
              <a:t>advice for new students is that its okay to feel overwhelmed. It allowed me to stay on my toes and keep my goals in focus. I wish that I had known how flexible taking online courses was. I always thought that going to college was going to a big university and doing what college kids did in the movies. I think that online college is more my speed and I wish I had known that by doing online classes is just as good as going to a physical </a:t>
            </a:r>
            <a:r>
              <a:rPr lang="en-US" dirty="0" smtClean="0"/>
              <a:t>class”.</a:t>
            </a:r>
            <a:endParaRPr lang="en-US" dirty="0"/>
          </a:p>
          <a:p>
            <a:pPr marL="0" indent="0">
              <a:buNone/>
            </a:pPr>
            <a:r>
              <a:rPr lang="en-US" dirty="0"/>
              <a:t/>
            </a:r>
            <a:br>
              <a:rPr lang="en-US" dirty="0"/>
            </a:br>
            <a:endParaRPr lang="en-US" dirty="0">
              <a:solidFill>
                <a:schemeClr val="tx1">
                  <a:lumMod val="75000"/>
                  <a:lumOff val="25000"/>
                </a:schemeClr>
              </a:solidFill>
              <a:latin typeface="Rival Light" charset="0"/>
              <a:ea typeface="Rival Light" charset="0"/>
              <a:cs typeface="Rival Light" charset="0"/>
            </a:endParaRPr>
          </a:p>
        </p:txBody>
      </p:sp>
    </p:spTree>
    <p:extLst>
      <p:ext uri="{BB962C8B-B14F-4D97-AF65-F5344CB8AC3E}">
        <p14:creationId xmlns:p14="http://schemas.microsoft.com/office/powerpoint/2010/main" val="3148429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E56D01F-DD71-4F4E-BC8D-B494E2D03E7E}"/>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dirty="0" smtClean="0">
                <a:solidFill>
                  <a:schemeClr val="bg1"/>
                </a:solidFill>
                <a:latin typeface="Komet Medium" charset="0"/>
                <a:ea typeface="Komet Medium" charset="0"/>
                <a:cs typeface="Komet Medium" charset="0"/>
              </a:rPr>
              <a:t>Effectiveness</a:t>
            </a:r>
            <a:endParaRPr lang="en-US" dirty="0">
              <a:solidFill>
                <a:schemeClr val="bg1"/>
              </a:solidFill>
              <a:latin typeface="Komet Medium" charset="0"/>
              <a:ea typeface="Komet Medium" charset="0"/>
              <a:cs typeface="Komet Medium" charset="0"/>
            </a:endParaRPr>
          </a:p>
        </p:txBody>
      </p:sp>
      <p:sp>
        <p:nvSpPr>
          <p:cNvPr id="3" name="Content Placeholder 2"/>
          <p:cNvSpPr>
            <a:spLocks noGrp="1"/>
          </p:cNvSpPr>
          <p:nvPr>
            <p:ph idx="1"/>
          </p:nvPr>
        </p:nvSpPr>
        <p:spPr/>
        <p:txBody>
          <a:bodyPr>
            <a:normAutofit fontScale="92500" lnSpcReduction="20000"/>
          </a:bodyPr>
          <a:lstStyle/>
          <a:p>
            <a:endParaRPr lang="en-US" dirty="0" smtClean="0">
              <a:solidFill>
                <a:schemeClr val="bg1"/>
              </a:solidFill>
              <a:latin typeface="Rival Light" charset="0"/>
              <a:ea typeface="Rival Light" charset="0"/>
              <a:cs typeface="Rival Light" charset="0"/>
            </a:endParaRPr>
          </a:p>
          <a:p>
            <a:r>
              <a:rPr lang="en-US" dirty="0" smtClean="0">
                <a:solidFill>
                  <a:schemeClr val="bg1"/>
                </a:solidFill>
                <a:latin typeface="Rival Light" charset="0"/>
                <a:ea typeface="Rival Light" charset="0"/>
                <a:cs typeface="Rival Light" charset="0"/>
              </a:rPr>
              <a:t>Persistence </a:t>
            </a:r>
            <a:r>
              <a:rPr lang="en-US" dirty="0" smtClean="0">
                <a:solidFill>
                  <a:schemeClr val="bg1"/>
                </a:solidFill>
                <a:latin typeface="Rival Light" charset="0"/>
                <a:ea typeface="Rival Light" charset="0"/>
                <a:cs typeface="Rival Light" charset="0"/>
              </a:rPr>
              <a:t>to subsequent </a:t>
            </a:r>
            <a:r>
              <a:rPr lang="en-US" dirty="0" smtClean="0">
                <a:solidFill>
                  <a:schemeClr val="bg1"/>
                </a:solidFill>
                <a:latin typeface="Rival Light" charset="0"/>
                <a:ea typeface="Rival Light" charset="0"/>
                <a:cs typeface="Rival Light" charset="0"/>
              </a:rPr>
              <a:t>semester in line with persistence for overall student population, despite composition of students in IIT 1900</a:t>
            </a:r>
          </a:p>
          <a:p>
            <a:endParaRPr lang="en-US" dirty="0">
              <a:solidFill>
                <a:schemeClr val="bg1"/>
              </a:solidFill>
              <a:latin typeface="Rival Light" charset="0"/>
              <a:ea typeface="Rival Light" charset="0"/>
              <a:cs typeface="Rival Light" charset="0"/>
            </a:endParaRPr>
          </a:p>
          <a:p>
            <a:r>
              <a:rPr lang="en-US" dirty="0" smtClean="0">
                <a:solidFill>
                  <a:schemeClr val="bg1"/>
                </a:solidFill>
                <a:latin typeface="Rival Light" charset="0"/>
                <a:ea typeface="Rival Light" charset="0"/>
                <a:cs typeface="Rival Light" charset="0"/>
              </a:rPr>
              <a:t>70% female in 2018 </a:t>
            </a:r>
          </a:p>
          <a:p>
            <a:r>
              <a:rPr lang="en-US" dirty="0" smtClean="0">
                <a:solidFill>
                  <a:schemeClr val="bg1"/>
                </a:solidFill>
                <a:latin typeface="Rival Light" charset="0"/>
                <a:ea typeface="Rival Light" charset="0"/>
                <a:cs typeface="Rival Light" charset="0"/>
              </a:rPr>
              <a:t>71% female in 2019</a:t>
            </a:r>
          </a:p>
          <a:p>
            <a:r>
              <a:rPr lang="en-US" dirty="0" smtClean="0">
                <a:solidFill>
                  <a:schemeClr val="bg1"/>
                </a:solidFill>
                <a:latin typeface="Rival Light" charset="0"/>
                <a:ea typeface="Rival Light" charset="0"/>
                <a:cs typeface="Rival Light" charset="0"/>
              </a:rPr>
              <a:t>37% African American in 2018 and 2019</a:t>
            </a:r>
          </a:p>
          <a:p>
            <a:endParaRPr lang="en-US" dirty="0" smtClean="0">
              <a:solidFill>
                <a:schemeClr val="bg1"/>
              </a:solidFill>
              <a:latin typeface="Rival Light" charset="0"/>
              <a:ea typeface="Rival Light" charset="0"/>
              <a:cs typeface="Rival Light" charset="0"/>
            </a:endParaRPr>
          </a:p>
          <a:p>
            <a:r>
              <a:rPr lang="en-US" dirty="0" smtClean="0">
                <a:solidFill>
                  <a:schemeClr val="bg1"/>
                </a:solidFill>
                <a:latin typeface="Rival Light" charset="0"/>
                <a:ea typeface="Rival Light" charset="0"/>
                <a:cs typeface="Rival Light" charset="0"/>
              </a:rPr>
              <a:t>Average </a:t>
            </a:r>
            <a:r>
              <a:rPr lang="en-US" dirty="0" smtClean="0">
                <a:solidFill>
                  <a:schemeClr val="bg1"/>
                </a:solidFill>
                <a:latin typeface="Rival Light" charset="0"/>
                <a:ea typeface="Rival Light" charset="0"/>
                <a:cs typeface="Rival Light" charset="0"/>
              </a:rPr>
              <a:t>GPA of </a:t>
            </a:r>
            <a:r>
              <a:rPr lang="en-US" dirty="0" smtClean="0">
                <a:solidFill>
                  <a:schemeClr val="bg1"/>
                </a:solidFill>
                <a:latin typeface="Rival Light" charset="0"/>
                <a:ea typeface="Rival Light" charset="0"/>
                <a:cs typeface="Rival Light" charset="0"/>
              </a:rPr>
              <a:t>students </a:t>
            </a:r>
            <a:r>
              <a:rPr lang="en-US" dirty="0" smtClean="0">
                <a:solidFill>
                  <a:schemeClr val="bg1"/>
                </a:solidFill>
                <a:latin typeface="Rival Light" charset="0"/>
                <a:ea typeface="Rival Light" charset="0"/>
                <a:cs typeface="Rival Light" charset="0"/>
              </a:rPr>
              <a:t>increased by .56 </a:t>
            </a:r>
            <a:r>
              <a:rPr lang="en-US" dirty="0" smtClean="0">
                <a:solidFill>
                  <a:schemeClr val="bg1"/>
                </a:solidFill>
                <a:latin typeface="Rival Light" charset="0"/>
                <a:ea typeface="Rival Light" charset="0"/>
                <a:cs typeface="Rival Light" charset="0"/>
              </a:rPr>
              <a:t>after</a:t>
            </a:r>
          </a:p>
          <a:p>
            <a:pPr marL="0" indent="0">
              <a:buNone/>
            </a:pPr>
            <a:r>
              <a:rPr lang="en-US" smtClean="0">
                <a:solidFill>
                  <a:schemeClr val="bg1"/>
                </a:solidFill>
                <a:latin typeface="Rival Light" charset="0"/>
                <a:ea typeface="Rival Light" charset="0"/>
                <a:cs typeface="Rival Light" charset="0"/>
              </a:rPr>
              <a:t>   redevelopment </a:t>
            </a:r>
            <a:r>
              <a:rPr lang="en-US" dirty="0" smtClean="0">
                <a:solidFill>
                  <a:schemeClr val="bg1"/>
                </a:solidFill>
                <a:latin typeface="Rival Light" charset="0"/>
                <a:ea typeface="Rival Light" charset="0"/>
                <a:cs typeface="Rival Light" charset="0"/>
              </a:rPr>
              <a:t>of course</a:t>
            </a:r>
            <a:endParaRPr lang="en-US" dirty="0" smtClean="0">
              <a:solidFill>
                <a:schemeClr val="bg1"/>
              </a:solidFill>
              <a:latin typeface="Rival Light" charset="0"/>
              <a:ea typeface="Rival Light" charset="0"/>
              <a:cs typeface="Rival Light" charset="0"/>
            </a:endParaRPr>
          </a:p>
          <a:p>
            <a:pPr>
              <a:buFont typeface="Courier New" panose="02070309020205020404" pitchFamily="49" charset="0"/>
              <a:buChar char="o"/>
            </a:pPr>
            <a:endParaRPr lang="en-US" dirty="0">
              <a:solidFill>
                <a:schemeClr val="bg1"/>
              </a:solidFill>
              <a:latin typeface="Rival Light" charset="0"/>
              <a:ea typeface="Rival Light" charset="0"/>
              <a:cs typeface="Rival Light" charset="0"/>
            </a:endParaRPr>
          </a:p>
          <a:p>
            <a:pPr marL="0" indent="0">
              <a:buNone/>
            </a:pPr>
            <a:endParaRPr lang="en-US" dirty="0" smtClean="0">
              <a:solidFill>
                <a:schemeClr val="bg1"/>
              </a:solidFill>
              <a:latin typeface="Rival Light" charset="0"/>
              <a:ea typeface="Rival Light" charset="0"/>
              <a:cs typeface="Rival Light" charset="0"/>
            </a:endParaRPr>
          </a:p>
          <a:p>
            <a:pPr marL="0" indent="0">
              <a:buNone/>
            </a:pPr>
            <a:endParaRPr lang="en-US" dirty="0" smtClean="0">
              <a:solidFill>
                <a:schemeClr val="bg1"/>
              </a:solidFill>
              <a:latin typeface="Rival Light" charset="0"/>
              <a:ea typeface="Rival Light" charset="0"/>
              <a:cs typeface="Rival Light" charset="0"/>
            </a:endParaRPr>
          </a:p>
          <a:p>
            <a:pPr marL="0" indent="0">
              <a:buNone/>
            </a:pPr>
            <a:endParaRPr lang="en-US" dirty="0">
              <a:solidFill>
                <a:schemeClr val="bg1"/>
              </a:solidFill>
              <a:latin typeface="Rival Light" charset="0"/>
              <a:ea typeface="Rival Light" charset="0"/>
              <a:cs typeface="Rival Light" charset="0"/>
            </a:endParaRPr>
          </a:p>
        </p:txBody>
      </p:sp>
    </p:spTree>
    <p:extLst>
      <p:ext uri="{BB962C8B-B14F-4D97-AF65-F5344CB8AC3E}">
        <p14:creationId xmlns:p14="http://schemas.microsoft.com/office/powerpoint/2010/main" val="2706147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4A4EA51-AC48-0346-9B53-A1B8243973AD}"/>
              </a:ext>
            </a:extLst>
          </p:cNvPr>
          <p:cNvPicPr>
            <a:picLocks noGrp="1" noChangeAspect="1"/>
          </p:cNvPicPr>
          <p:nvPr>
            <p:ph idx="1"/>
          </p:nvPr>
        </p:nvPicPr>
        <p:blipFill>
          <a:blip r:embed="rId2"/>
          <a:stretch>
            <a:fillRect/>
          </a:stretch>
        </p:blipFill>
        <p:spPr>
          <a:xfrm>
            <a:off x="0" y="0"/>
            <a:ext cx="12192000" cy="6858000"/>
          </a:xfrm>
        </p:spPr>
      </p:pic>
    </p:spTree>
    <p:extLst>
      <p:ext uri="{BB962C8B-B14F-4D97-AF65-F5344CB8AC3E}">
        <p14:creationId xmlns:p14="http://schemas.microsoft.com/office/powerpoint/2010/main" val="3292142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lternateThumbnailUrl xmlns="http://schemas.microsoft.com/sharepoint/v3">
      <Url xsi:nil="true"/>
      <Description xsi:nil="true"/>
    </AlternateThumbnailUrl>
    <ImageCreateDate xmlns="http://schemas.microsoft.com/sharepoint/v3" xsi:nil="true"/>
    <Description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icture" ma:contentTypeID="0x0101020056760ECAD446AF4B804A8C8A225E38EF" ma:contentTypeVersion="4" ma:contentTypeDescription="Upload an image or a photograph." ma:contentTypeScope="" ma:versionID="a79fa05b46d1b3c66d7be69528257833">
  <xsd:schema xmlns:xsd="http://www.w3.org/2001/XMLSchema" xmlns:xs="http://www.w3.org/2001/XMLSchema" xmlns:p="http://schemas.microsoft.com/office/2006/metadata/properties" xmlns:ns1="http://schemas.microsoft.com/sharepoint/v3" xmlns:ns2="5061262e-d5ea-49c7-af52-63f81820c352" xmlns:ns3="3cba7d07-ad25-4b36-8bbe-b6bc9cd47c24" targetNamespace="http://schemas.microsoft.com/office/2006/metadata/properties" ma:root="true" ma:fieldsID="7f6afd9e88bb0b345e255d0dd1b033fc" ns1:_="" ns2:_="" ns3:_="">
    <xsd:import namespace="http://schemas.microsoft.com/sharepoint/v3"/>
    <xsd:import namespace="5061262e-d5ea-49c7-af52-63f81820c352"/>
    <xsd:import namespace="3cba7d07-ad25-4b36-8bbe-b6bc9cd47c24"/>
    <xsd:element name="properties">
      <xsd:complexType>
        <xsd:sequence>
          <xsd:element name="documentManagement">
            <xsd:complexType>
              <xsd:all>
                <xsd:element ref="ns1:ImageWidth" minOccurs="0"/>
                <xsd:element ref="ns1:ImageHeight" minOccurs="0"/>
                <xsd:element ref="ns1:ImageCreateDate" minOccurs="0"/>
                <xsd:element ref="ns1:Description" minOccurs="0"/>
                <xsd:element ref="ns1:ThumbnailExists" minOccurs="0"/>
                <xsd:element ref="ns1:PreviewExists" minOccurs="0"/>
                <xsd:element ref="ns1:AlternateThumbnailUrl" minOccurs="0"/>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geWidth" ma:index="11" nillable="true" ma:displayName="Picture Width" ma:internalName="ImageWidth" ma:readOnly="true">
      <xsd:simpleType>
        <xsd:restriction base="dms:Unknown"/>
      </xsd:simpleType>
    </xsd:element>
    <xsd:element name="ImageHeight" ma:index="12" nillable="true" ma:displayName="Picture Height" ma:internalName="ImageHeight" ma:readOnly="true">
      <xsd:simpleType>
        <xsd:restriction base="dms:Unknown"/>
      </xsd:simpleType>
    </xsd:element>
    <xsd:element name="ImageCreateDate" ma:index="13" nillable="true" ma:displayName="Date Picture Taken" ma:format="DateTime" ma:hidden="true" ma:internalName="ImageCreateDate">
      <xsd:simpleType>
        <xsd:restriction base="dms:DateTime"/>
      </xsd:simpleType>
    </xsd:element>
    <xsd:element name="Description" ma:index="14" nillable="true" ma:displayName="Description" ma:description="Used as alternative text for the picture." ma:hidden="true" ma:internalName="Description">
      <xsd:simpleType>
        <xsd:restriction base="dms:Note">
          <xsd:maxLength value="255"/>
        </xsd:restriction>
      </xsd:simpleType>
    </xsd:element>
    <xsd:element name="ThumbnailExists" ma:index="23" nillable="true" ma:displayName="Thumbnail Exists" ma:default="FALSE" ma:hidden="true" ma:internalName="ThumbnailExists" ma:readOnly="true">
      <xsd:simpleType>
        <xsd:restriction base="dms:Boolean"/>
      </xsd:simpleType>
    </xsd:element>
    <xsd:element name="PreviewExists" ma:index="24" nillable="true" ma:displayName="Preview Exists" ma:default="FALSE" ma:hidden="true" ma:internalName="PreviewExists" ma:readOnly="true">
      <xsd:simpleType>
        <xsd:restriction base="dms:Boolean"/>
      </xsd:simpleType>
    </xsd:element>
    <xsd:element name="AlternateThumbnailUrl" ma:index="25" nillable="true" ma:displayName="Preview Image URL" ma:format="Image" ma:hidden="true" ma:internalName="AlternateThumbnail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061262e-d5ea-49c7-af52-63f81820c352" elementFormDefault="qualified">
    <xsd:import namespace="http://schemas.microsoft.com/office/2006/documentManagement/types"/>
    <xsd:import namespace="http://schemas.microsoft.com/office/infopath/2007/PartnerControls"/>
    <xsd:element name="SharedWithUsers" ma:index="26"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ba7d07-ad25-4b36-8bbe-b6bc9cd47c24"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8" ma:displayName="Title"/>
        <xsd:element ref="dc:subject" minOccurs="0" maxOccurs="1"/>
        <xsd:element ref="dc:description" minOccurs="0" maxOccurs="1"/>
        <xsd:element name="keywords" minOccurs="0" maxOccurs="1" type="xsd:string" ma:index="2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5F2A46-AE87-4801-B1C3-1E9C1FF96602}">
  <ds:schemaRefs>
    <ds:schemaRef ds:uri="http://schemas.openxmlformats.org/package/2006/metadata/core-properties"/>
    <ds:schemaRef ds:uri="http://purl.org/dc/dcmitype/"/>
    <ds:schemaRef ds:uri="http://schemas.microsoft.com/office/infopath/2007/PartnerControls"/>
    <ds:schemaRef ds:uri="5061262e-d5ea-49c7-af52-63f81820c352"/>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3cba7d07-ad25-4b36-8bbe-b6bc9cd47c24"/>
    <ds:schemaRef ds:uri="http://www.w3.org/XML/1998/namespace"/>
  </ds:schemaRefs>
</ds:datastoreItem>
</file>

<file path=customXml/itemProps2.xml><?xml version="1.0" encoding="utf-8"?>
<ds:datastoreItem xmlns:ds="http://schemas.openxmlformats.org/officeDocument/2006/customXml" ds:itemID="{D3FA1503-9303-4227-9380-BD763BD5BE60}">
  <ds:schemaRefs>
    <ds:schemaRef ds:uri="http://schemas.microsoft.com/sharepoint/v3/contenttype/forms"/>
  </ds:schemaRefs>
</ds:datastoreItem>
</file>

<file path=customXml/itemProps3.xml><?xml version="1.0" encoding="utf-8"?>
<ds:datastoreItem xmlns:ds="http://schemas.openxmlformats.org/officeDocument/2006/customXml" ds:itemID="{6006BE84-371D-4C07-9FCB-271754E337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061262e-d5ea-49c7-af52-63f81820c352"/>
    <ds:schemaRef ds:uri="3cba7d07-ad25-4b36-8bbe-b6bc9cd47c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111</TotalTime>
  <Words>377</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Calibri Light</vt:lpstr>
      <vt:lpstr>Courier New</vt:lpstr>
      <vt:lpstr>Komet</vt:lpstr>
      <vt:lpstr>Komet Medium</vt:lpstr>
      <vt:lpstr>Open Sans</vt:lpstr>
      <vt:lpstr>Rival Light</vt:lpstr>
      <vt:lpstr>Office Theme</vt:lpstr>
      <vt:lpstr>How to Increase Student Self Efficacy, Persistence and Success through Assessment and Self Reflection in a College Preparedness Course for Adult Learners</vt:lpstr>
      <vt:lpstr>Course IIT 1900 Academic and Career Success Seminar</vt:lpstr>
      <vt:lpstr>Elements of Self Assessment</vt:lpstr>
      <vt:lpstr>Self Reflection</vt:lpstr>
      <vt:lpstr>Student Feedback</vt:lpstr>
      <vt:lpstr>Student Feedback</vt:lpstr>
      <vt:lpstr>Effectiveness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Lynn Ison</dc:creator>
  <cp:lastModifiedBy>Scott, A Nicole</cp:lastModifiedBy>
  <cp:revision>21</cp:revision>
  <dcterms:created xsi:type="dcterms:W3CDTF">2018-08-08T22:20:43Z</dcterms:created>
  <dcterms:modified xsi:type="dcterms:W3CDTF">2020-02-18T16:09:37Z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0x0101020056760ECAD446AF4B804A8C8A225E38EF</vt:lpwstr>
  </property>
</Properties>
</file>