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1"/>
    <p:sldMasterId id="2147483924" r:id="rId2"/>
  </p:sldMasterIdLst>
  <p:notesMasterIdLst>
    <p:notesMasterId r:id="rId21"/>
  </p:notesMasterIdLst>
  <p:sldIdLst>
    <p:sldId id="525" r:id="rId3"/>
    <p:sldId id="526" r:id="rId4"/>
    <p:sldId id="283" r:id="rId5"/>
    <p:sldId id="527" r:id="rId6"/>
    <p:sldId id="528" r:id="rId7"/>
    <p:sldId id="529" r:id="rId8"/>
    <p:sldId id="540" r:id="rId9"/>
    <p:sldId id="530" r:id="rId10"/>
    <p:sldId id="531" r:id="rId11"/>
    <p:sldId id="533" r:id="rId12"/>
    <p:sldId id="532" r:id="rId13"/>
    <p:sldId id="534" r:id="rId14"/>
    <p:sldId id="536" r:id="rId15"/>
    <p:sldId id="541" r:id="rId16"/>
    <p:sldId id="535" r:id="rId17"/>
    <p:sldId id="537" r:id="rId18"/>
    <p:sldId id="538" r:id="rId19"/>
    <p:sldId id="539"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9428"/>
    <a:srgbClr val="49701E"/>
    <a:srgbClr val="DFF1CB"/>
    <a:srgbClr val="CC0099"/>
    <a:srgbClr val="72AB43"/>
    <a:srgbClr val="76B531"/>
    <a:srgbClr val="33CCCC"/>
    <a:srgbClr val="EAB0FA"/>
    <a:srgbClr val="FF3399"/>
    <a:srgbClr val="F8A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67" autoAdjust="0"/>
    <p:restoredTop sz="82801" autoAdjust="0"/>
  </p:normalViewPr>
  <p:slideViewPr>
    <p:cSldViewPr snapToGrid="0">
      <p:cViewPr varScale="1">
        <p:scale>
          <a:sx n="86" d="100"/>
          <a:sy n="86" d="100"/>
        </p:scale>
        <p:origin x="1734"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3B844-82F4-4504-A348-4304AEEFB4C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0FC15944-EF00-4586-A61E-195567D70CDC}">
      <dgm:prSet phldrT="[Text]"/>
      <dgm:spPr>
        <a:solidFill>
          <a:schemeClr val="accent3"/>
        </a:solidFill>
      </dgm:spPr>
      <dgm:t>
        <a:bodyPr/>
        <a:lstStyle/>
        <a:p>
          <a:r>
            <a:rPr lang="en-US" b="1" dirty="0"/>
            <a:t>Engagement</a:t>
          </a:r>
        </a:p>
      </dgm:t>
    </dgm:pt>
    <dgm:pt modelId="{79FDF0AD-2B62-4A74-9D89-D70684C98DC6}" type="parTrans" cxnId="{A88AF5FB-DBD1-470D-B3F1-B9F76A3C1F75}">
      <dgm:prSet/>
      <dgm:spPr/>
      <dgm:t>
        <a:bodyPr/>
        <a:lstStyle/>
        <a:p>
          <a:endParaRPr lang="en-US" b="1"/>
        </a:p>
      </dgm:t>
    </dgm:pt>
    <dgm:pt modelId="{FAFE284B-5E79-486C-946F-BF9E5D51EF84}" type="sibTrans" cxnId="{A88AF5FB-DBD1-470D-B3F1-B9F76A3C1F75}">
      <dgm:prSet/>
      <dgm:spPr>
        <a:solidFill>
          <a:schemeClr val="accent3"/>
        </a:solidFill>
      </dgm:spPr>
      <dgm:t>
        <a:bodyPr/>
        <a:lstStyle/>
        <a:p>
          <a:endParaRPr lang="en-US" b="1"/>
        </a:p>
      </dgm:t>
    </dgm:pt>
    <dgm:pt modelId="{DB7156FD-BBFD-49E5-8912-F9C10B199BB1}">
      <dgm:prSet phldrT="[Text]"/>
      <dgm:spPr>
        <a:solidFill>
          <a:srgbClr val="619428"/>
        </a:solidFill>
      </dgm:spPr>
      <dgm:t>
        <a:bodyPr/>
        <a:lstStyle/>
        <a:p>
          <a:r>
            <a:rPr lang="en-US" b="1" dirty="0"/>
            <a:t>Stronger growth Mindset</a:t>
          </a:r>
        </a:p>
      </dgm:t>
    </dgm:pt>
    <dgm:pt modelId="{458099D8-F047-4666-A423-3EAD4F897E69}" type="parTrans" cxnId="{DC876EDE-DEEB-4791-8801-F8BD7FD5A7CD}">
      <dgm:prSet/>
      <dgm:spPr/>
      <dgm:t>
        <a:bodyPr/>
        <a:lstStyle/>
        <a:p>
          <a:endParaRPr lang="en-US" b="1"/>
        </a:p>
      </dgm:t>
    </dgm:pt>
    <dgm:pt modelId="{AA0B7D9A-A2D3-43F4-BFC5-370104A7E045}" type="sibTrans" cxnId="{DC876EDE-DEEB-4791-8801-F8BD7FD5A7CD}">
      <dgm:prSet/>
      <dgm:spPr>
        <a:solidFill>
          <a:srgbClr val="619428"/>
        </a:solidFill>
      </dgm:spPr>
      <dgm:t>
        <a:bodyPr/>
        <a:lstStyle/>
        <a:p>
          <a:endParaRPr lang="en-US" b="1"/>
        </a:p>
      </dgm:t>
    </dgm:pt>
    <dgm:pt modelId="{D465579E-00A6-46DD-9FFD-92EAF2EEE485}">
      <dgm:prSet phldrT="[Text]"/>
      <dgm:spPr>
        <a:solidFill>
          <a:schemeClr val="accent6">
            <a:lumMod val="75000"/>
          </a:schemeClr>
        </a:solidFill>
      </dgm:spPr>
      <dgm:t>
        <a:bodyPr/>
        <a:lstStyle/>
        <a:p>
          <a:r>
            <a:rPr lang="en-US" b="1" dirty="0"/>
            <a:t>Enhanced Grittiness</a:t>
          </a:r>
        </a:p>
      </dgm:t>
    </dgm:pt>
    <dgm:pt modelId="{CB7D09B4-0CBD-4A3E-A3FD-D57D5915FAD7}" type="parTrans" cxnId="{8D426077-54A8-4442-8765-596020826A95}">
      <dgm:prSet/>
      <dgm:spPr/>
      <dgm:t>
        <a:bodyPr/>
        <a:lstStyle/>
        <a:p>
          <a:endParaRPr lang="en-US" b="1"/>
        </a:p>
      </dgm:t>
    </dgm:pt>
    <dgm:pt modelId="{79B3B8FD-25C2-4AE6-860D-C6C18FFB21EF}" type="sibTrans" cxnId="{8D426077-54A8-4442-8765-596020826A95}">
      <dgm:prSet/>
      <dgm:spPr>
        <a:solidFill>
          <a:schemeClr val="accent6">
            <a:lumMod val="75000"/>
          </a:schemeClr>
        </a:solidFill>
      </dgm:spPr>
      <dgm:t>
        <a:bodyPr/>
        <a:lstStyle/>
        <a:p>
          <a:endParaRPr lang="en-US" b="1"/>
        </a:p>
      </dgm:t>
    </dgm:pt>
    <dgm:pt modelId="{5BCCA29A-A8AE-4A74-B116-6736CAE0FB0B}">
      <dgm:prSet phldrT="[Text]"/>
      <dgm:spPr>
        <a:solidFill>
          <a:schemeClr val="bg2">
            <a:lumMod val="50000"/>
          </a:schemeClr>
        </a:solidFill>
      </dgm:spPr>
      <dgm:t>
        <a:bodyPr/>
        <a:lstStyle/>
        <a:p>
          <a:r>
            <a:rPr lang="en-US" b="1" dirty="0"/>
            <a:t>Critical thinking skills</a:t>
          </a:r>
        </a:p>
      </dgm:t>
    </dgm:pt>
    <dgm:pt modelId="{9722DE10-30E7-435D-A761-0F1C8A36D60B}" type="parTrans" cxnId="{4805D050-3650-4DF7-B25D-C190FCF89ED9}">
      <dgm:prSet/>
      <dgm:spPr/>
      <dgm:t>
        <a:bodyPr/>
        <a:lstStyle/>
        <a:p>
          <a:endParaRPr lang="en-US" b="1"/>
        </a:p>
      </dgm:t>
    </dgm:pt>
    <dgm:pt modelId="{0749A914-AE76-4D6C-93E4-C1FB2C8110AB}" type="sibTrans" cxnId="{4805D050-3650-4DF7-B25D-C190FCF89ED9}">
      <dgm:prSet/>
      <dgm:spPr>
        <a:solidFill>
          <a:schemeClr val="bg2">
            <a:lumMod val="50000"/>
          </a:schemeClr>
        </a:solidFill>
      </dgm:spPr>
      <dgm:t>
        <a:bodyPr/>
        <a:lstStyle/>
        <a:p>
          <a:endParaRPr lang="en-US" b="1"/>
        </a:p>
      </dgm:t>
    </dgm:pt>
    <dgm:pt modelId="{DDF6A286-31B9-46F4-8D9A-02CF97177E9B}" type="pres">
      <dgm:prSet presAssocID="{6673B844-82F4-4504-A348-4304AEEFB4CF}" presName="cycle" presStyleCnt="0">
        <dgm:presLayoutVars>
          <dgm:dir/>
          <dgm:resizeHandles val="exact"/>
        </dgm:presLayoutVars>
      </dgm:prSet>
      <dgm:spPr/>
    </dgm:pt>
    <dgm:pt modelId="{38510BE9-DAE8-4DE8-9353-88F8B6B17045}" type="pres">
      <dgm:prSet presAssocID="{0FC15944-EF00-4586-A61E-195567D70CDC}" presName="node" presStyleLbl="node1" presStyleIdx="0" presStyleCnt="4">
        <dgm:presLayoutVars>
          <dgm:bulletEnabled val="1"/>
        </dgm:presLayoutVars>
      </dgm:prSet>
      <dgm:spPr/>
    </dgm:pt>
    <dgm:pt modelId="{B9EAF960-53FC-4CB0-BFBA-82E5F6863D43}" type="pres">
      <dgm:prSet presAssocID="{FAFE284B-5E79-486C-946F-BF9E5D51EF84}" presName="sibTrans" presStyleLbl="sibTrans2D1" presStyleIdx="0" presStyleCnt="4"/>
      <dgm:spPr/>
    </dgm:pt>
    <dgm:pt modelId="{1575824A-7752-4991-9333-D359D8A75A90}" type="pres">
      <dgm:prSet presAssocID="{FAFE284B-5E79-486C-946F-BF9E5D51EF84}" presName="connectorText" presStyleLbl="sibTrans2D1" presStyleIdx="0" presStyleCnt="4"/>
      <dgm:spPr/>
    </dgm:pt>
    <dgm:pt modelId="{8F68A4EA-4D89-4DB2-A8C9-8CC7AA7C1310}" type="pres">
      <dgm:prSet presAssocID="{DB7156FD-BBFD-49E5-8912-F9C10B199BB1}" presName="node" presStyleLbl="node1" presStyleIdx="1" presStyleCnt="4">
        <dgm:presLayoutVars>
          <dgm:bulletEnabled val="1"/>
        </dgm:presLayoutVars>
      </dgm:prSet>
      <dgm:spPr/>
    </dgm:pt>
    <dgm:pt modelId="{E1904104-1D9F-43BA-8F09-566986FB0548}" type="pres">
      <dgm:prSet presAssocID="{AA0B7D9A-A2D3-43F4-BFC5-370104A7E045}" presName="sibTrans" presStyleLbl="sibTrans2D1" presStyleIdx="1" presStyleCnt="4"/>
      <dgm:spPr/>
    </dgm:pt>
    <dgm:pt modelId="{324F29B9-429A-4896-A30E-A59DBCD9494B}" type="pres">
      <dgm:prSet presAssocID="{AA0B7D9A-A2D3-43F4-BFC5-370104A7E045}" presName="connectorText" presStyleLbl="sibTrans2D1" presStyleIdx="1" presStyleCnt="4"/>
      <dgm:spPr/>
    </dgm:pt>
    <dgm:pt modelId="{0826CFBD-6578-40E2-A982-FC17A99C3FDB}" type="pres">
      <dgm:prSet presAssocID="{D465579E-00A6-46DD-9FFD-92EAF2EEE485}" presName="node" presStyleLbl="node1" presStyleIdx="2" presStyleCnt="4">
        <dgm:presLayoutVars>
          <dgm:bulletEnabled val="1"/>
        </dgm:presLayoutVars>
      </dgm:prSet>
      <dgm:spPr/>
    </dgm:pt>
    <dgm:pt modelId="{9BB0B155-5671-44DA-AD6C-42D4D3F94D4A}" type="pres">
      <dgm:prSet presAssocID="{79B3B8FD-25C2-4AE6-860D-C6C18FFB21EF}" presName="sibTrans" presStyleLbl="sibTrans2D1" presStyleIdx="2" presStyleCnt="4"/>
      <dgm:spPr/>
    </dgm:pt>
    <dgm:pt modelId="{4D135AFF-2C76-4C4A-A40D-62F0D738CEC9}" type="pres">
      <dgm:prSet presAssocID="{79B3B8FD-25C2-4AE6-860D-C6C18FFB21EF}" presName="connectorText" presStyleLbl="sibTrans2D1" presStyleIdx="2" presStyleCnt="4"/>
      <dgm:spPr/>
    </dgm:pt>
    <dgm:pt modelId="{03B2578D-027F-46F6-A158-8BA9A15D1DBA}" type="pres">
      <dgm:prSet presAssocID="{5BCCA29A-A8AE-4A74-B116-6736CAE0FB0B}" presName="node" presStyleLbl="node1" presStyleIdx="3" presStyleCnt="4">
        <dgm:presLayoutVars>
          <dgm:bulletEnabled val="1"/>
        </dgm:presLayoutVars>
      </dgm:prSet>
      <dgm:spPr/>
    </dgm:pt>
    <dgm:pt modelId="{F4F2B20D-589A-48B0-B49D-0046C075905B}" type="pres">
      <dgm:prSet presAssocID="{0749A914-AE76-4D6C-93E4-C1FB2C8110AB}" presName="sibTrans" presStyleLbl="sibTrans2D1" presStyleIdx="3" presStyleCnt="4"/>
      <dgm:spPr/>
    </dgm:pt>
    <dgm:pt modelId="{822CEA3D-887F-46D4-83AA-FCD4F910EF10}" type="pres">
      <dgm:prSet presAssocID="{0749A914-AE76-4D6C-93E4-C1FB2C8110AB}" presName="connectorText" presStyleLbl="sibTrans2D1" presStyleIdx="3" presStyleCnt="4"/>
      <dgm:spPr/>
    </dgm:pt>
  </dgm:ptLst>
  <dgm:cxnLst>
    <dgm:cxn modelId="{9016EA08-C1C0-417D-B1BE-05BBCD1F0994}" type="presOf" srcId="{D465579E-00A6-46DD-9FFD-92EAF2EEE485}" destId="{0826CFBD-6578-40E2-A982-FC17A99C3FDB}" srcOrd="0" destOrd="0" presId="urn:microsoft.com/office/officeart/2005/8/layout/cycle2"/>
    <dgm:cxn modelId="{A5EBA91A-D333-4D97-92BC-4541E63A3F01}" type="presOf" srcId="{79B3B8FD-25C2-4AE6-860D-C6C18FFB21EF}" destId="{4D135AFF-2C76-4C4A-A40D-62F0D738CEC9}" srcOrd="1" destOrd="0" presId="urn:microsoft.com/office/officeart/2005/8/layout/cycle2"/>
    <dgm:cxn modelId="{5A903B2D-7D6C-4841-8CF9-F176D276A53B}" type="presOf" srcId="{FAFE284B-5E79-486C-946F-BF9E5D51EF84}" destId="{1575824A-7752-4991-9333-D359D8A75A90}" srcOrd="1" destOrd="0" presId="urn:microsoft.com/office/officeart/2005/8/layout/cycle2"/>
    <dgm:cxn modelId="{4E9DEF39-7D0E-414F-9DF5-7CD3FF003ACA}" type="presOf" srcId="{FAFE284B-5E79-486C-946F-BF9E5D51EF84}" destId="{B9EAF960-53FC-4CB0-BFBA-82E5F6863D43}" srcOrd="0" destOrd="0" presId="urn:microsoft.com/office/officeart/2005/8/layout/cycle2"/>
    <dgm:cxn modelId="{17C6CA3C-417A-404A-90EF-082ACDE15FBA}" type="presOf" srcId="{0749A914-AE76-4D6C-93E4-C1FB2C8110AB}" destId="{822CEA3D-887F-46D4-83AA-FCD4F910EF10}" srcOrd="1" destOrd="0" presId="urn:microsoft.com/office/officeart/2005/8/layout/cycle2"/>
    <dgm:cxn modelId="{E526725C-2A91-4E69-A660-5DA2BECCC7ED}" type="presOf" srcId="{79B3B8FD-25C2-4AE6-860D-C6C18FFB21EF}" destId="{9BB0B155-5671-44DA-AD6C-42D4D3F94D4A}" srcOrd="0" destOrd="0" presId="urn:microsoft.com/office/officeart/2005/8/layout/cycle2"/>
    <dgm:cxn modelId="{EDFFEB49-2DAA-4B55-ADFA-6F0C92B6AF43}" type="presOf" srcId="{0749A914-AE76-4D6C-93E4-C1FB2C8110AB}" destId="{F4F2B20D-589A-48B0-B49D-0046C075905B}" srcOrd="0" destOrd="0" presId="urn:microsoft.com/office/officeart/2005/8/layout/cycle2"/>
    <dgm:cxn modelId="{4805D050-3650-4DF7-B25D-C190FCF89ED9}" srcId="{6673B844-82F4-4504-A348-4304AEEFB4CF}" destId="{5BCCA29A-A8AE-4A74-B116-6736CAE0FB0B}" srcOrd="3" destOrd="0" parTransId="{9722DE10-30E7-435D-A761-0F1C8A36D60B}" sibTransId="{0749A914-AE76-4D6C-93E4-C1FB2C8110AB}"/>
    <dgm:cxn modelId="{8D426077-54A8-4442-8765-596020826A95}" srcId="{6673B844-82F4-4504-A348-4304AEEFB4CF}" destId="{D465579E-00A6-46DD-9FFD-92EAF2EEE485}" srcOrd="2" destOrd="0" parTransId="{CB7D09B4-0CBD-4A3E-A3FD-D57D5915FAD7}" sibTransId="{79B3B8FD-25C2-4AE6-860D-C6C18FFB21EF}"/>
    <dgm:cxn modelId="{C4D33683-4229-46DC-B1BF-958117CA8D22}" type="presOf" srcId="{DB7156FD-BBFD-49E5-8912-F9C10B199BB1}" destId="{8F68A4EA-4D89-4DB2-A8C9-8CC7AA7C1310}" srcOrd="0" destOrd="0" presId="urn:microsoft.com/office/officeart/2005/8/layout/cycle2"/>
    <dgm:cxn modelId="{E28C3D8C-FB99-49DD-A981-9F23B756A75D}" type="presOf" srcId="{AA0B7D9A-A2D3-43F4-BFC5-370104A7E045}" destId="{324F29B9-429A-4896-A30E-A59DBCD9494B}" srcOrd="1" destOrd="0" presId="urn:microsoft.com/office/officeart/2005/8/layout/cycle2"/>
    <dgm:cxn modelId="{69254EC9-BCEE-4450-8748-DA82C14D69A1}" type="presOf" srcId="{0FC15944-EF00-4586-A61E-195567D70CDC}" destId="{38510BE9-DAE8-4DE8-9353-88F8B6B17045}" srcOrd="0" destOrd="0" presId="urn:microsoft.com/office/officeart/2005/8/layout/cycle2"/>
    <dgm:cxn modelId="{DC876EDE-DEEB-4791-8801-F8BD7FD5A7CD}" srcId="{6673B844-82F4-4504-A348-4304AEEFB4CF}" destId="{DB7156FD-BBFD-49E5-8912-F9C10B199BB1}" srcOrd="1" destOrd="0" parTransId="{458099D8-F047-4666-A423-3EAD4F897E69}" sibTransId="{AA0B7D9A-A2D3-43F4-BFC5-370104A7E045}"/>
    <dgm:cxn modelId="{DA88D0F3-507C-4BE6-B4A2-245AA82839DB}" type="presOf" srcId="{5BCCA29A-A8AE-4A74-B116-6736CAE0FB0B}" destId="{03B2578D-027F-46F6-A158-8BA9A15D1DBA}" srcOrd="0" destOrd="0" presId="urn:microsoft.com/office/officeart/2005/8/layout/cycle2"/>
    <dgm:cxn modelId="{68EE85F7-EA1C-4CFF-968D-A7F2353C412F}" type="presOf" srcId="{AA0B7D9A-A2D3-43F4-BFC5-370104A7E045}" destId="{E1904104-1D9F-43BA-8F09-566986FB0548}" srcOrd="0" destOrd="0" presId="urn:microsoft.com/office/officeart/2005/8/layout/cycle2"/>
    <dgm:cxn modelId="{A88AF5FB-DBD1-470D-B3F1-B9F76A3C1F75}" srcId="{6673B844-82F4-4504-A348-4304AEEFB4CF}" destId="{0FC15944-EF00-4586-A61E-195567D70CDC}" srcOrd="0" destOrd="0" parTransId="{79FDF0AD-2B62-4A74-9D89-D70684C98DC6}" sibTransId="{FAFE284B-5E79-486C-946F-BF9E5D51EF84}"/>
    <dgm:cxn modelId="{64FE78FD-4D68-4D2A-B154-7498500A56BC}" type="presOf" srcId="{6673B844-82F4-4504-A348-4304AEEFB4CF}" destId="{DDF6A286-31B9-46F4-8D9A-02CF97177E9B}" srcOrd="0" destOrd="0" presId="urn:microsoft.com/office/officeart/2005/8/layout/cycle2"/>
    <dgm:cxn modelId="{6FDE677A-9272-4327-A96A-4D4A8DF45327}" type="presParOf" srcId="{DDF6A286-31B9-46F4-8D9A-02CF97177E9B}" destId="{38510BE9-DAE8-4DE8-9353-88F8B6B17045}" srcOrd="0" destOrd="0" presId="urn:microsoft.com/office/officeart/2005/8/layout/cycle2"/>
    <dgm:cxn modelId="{6E5CAC50-044B-4BCC-9325-BDCB7AD379FA}" type="presParOf" srcId="{DDF6A286-31B9-46F4-8D9A-02CF97177E9B}" destId="{B9EAF960-53FC-4CB0-BFBA-82E5F6863D43}" srcOrd="1" destOrd="0" presId="urn:microsoft.com/office/officeart/2005/8/layout/cycle2"/>
    <dgm:cxn modelId="{357D74CD-E077-4C47-A19B-F4C3BC202073}" type="presParOf" srcId="{B9EAF960-53FC-4CB0-BFBA-82E5F6863D43}" destId="{1575824A-7752-4991-9333-D359D8A75A90}" srcOrd="0" destOrd="0" presId="urn:microsoft.com/office/officeart/2005/8/layout/cycle2"/>
    <dgm:cxn modelId="{53ED2DB6-F30A-4B6E-9C85-89B99CDCFD3C}" type="presParOf" srcId="{DDF6A286-31B9-46F4-8D9A-02CF97177E9B}" destId="{8F68A4EA-4D89-4DB2-A8C9-8CC7AA7C1310}" srcOrd="2" destOrd="0" presId="urn:microsoft.com/office/officeart/2005/8/layout/cycle2"/>
    <dgm:cxn modelId="{B6A993AB-4F80-4782-92CA-53BADAAC6A83}" type="presParOf" srcId="{DDF6A286-31B9-46F4-8D9A-02CF97177E9B}" destId="{E1904104-1D9F-43BA-8F09-566986FB0548}" srcOrd="3" destOrd="0" presId="urn:microsoft.com/office/officeart/2005/8/layout/cycle2"/>
    <dgm:cxn modelId="{5B642328-513F-4B87-B1E3-97A12B4C0958}" type="presParOf" srcId="{E1904104-1D9F-43BA-8F09-566986FB0548}" destId="{324F29B9-429A-4896-A30E-A59DBCD9494B}" srcOrd="0" destOrd="0" presId="urn:microsoft.com/office/officeart/2005/8/layout/cycle2"/>
    <dgm:cxn modelId="{BDD480FC-0489-4241-BAA3-D7F171A1056F}" type="presParOf" srcId="{DDF6A286-31B9-46F4-8D9A-02CF97177E9B}" destId="{0826CFBD-6578-40E2-A982-FC17A99C3FDB}" srcOrd="4" destOrd="0" presId="urn:microsoft.com/office/officeart/2005/8/layout/cycle2"/>
    <dgm:cxn modelId="{5AEBE323-FCC9-444F-B5AC-E566ABDEA81D}" type="presParOf" srcId="{DDF6A286-31B9-46F4-8D9A-02CF97177E9B}" destId="{9BB0B155-5671-44DA-AD6C-42D4D3F94D4A}" srcOrd="5" destOrd="0" presId="urn:microsoft.com/office/officeart/2005/8/layout/cycle2"/>
    <dgm:cxn modelId="{1DED280A-AFC9-4190-9F95-B8A11D26E376}" type="presParOf" srcId="{9BB0B155-5671-44DA-AD6C-42D4D3F94D4A}" destId="{4D135AFF-2C76-4C4A-A40D-62F0D738CEC9}" srcOrd="0" destOrd="0" presId="urn:microsoft.com/office/officeart/2005/8/layout/cycle2"/>
    <dgm:cxn modelId="{B0BF9417-DCB6-4ACB-AE30-A3B218DCB2F8}" type="presParOf" srcId="{DDF6A286-31B9-46F4-8D9A-02CF97177E9B}" destId="{03B2578D-027F-46F6-A158-8BA9A15D1DBA}" srcOrd="6" destOrd="0" presId="urn:microsoft.com/office/officeart/2005/8/layout/cycle2"/>
    <dgm:cxn modelId="{F08B0C33-E453-4BA7-88E8-4FB45955B5AF}" type="presParOf" srcId="{DDF6A286-31B9-46F4-8D9A-02CF97177E9B}" destId="{F4F2B20D-589A-48B0-B49D-0046C075905B}" srcOrd="7" destOrd="0" presId="urn:microsoft.com/office/officeart/2005/8/layout/cycle2"/>
    <dgm:cxn modelId="{8412CC2C-9ECC-478C-9EAA-5C414291F36D}" type="presParOf" srcId="{F4F2B20D-589A-48B0-B49D-0046C075905B}" destId="{822CEA3D-887F-46D4-83AA-FCD4F910EF1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10BE9-DAE8-4DE8-9353-88F8B6B17045}">
      <dsp:nvSpPr>
        <dsp:cNvPr id="0" name=""/>
        <dsp:cNvSpPr/>
      </dsp:nvSpPr>
      <dsp:spPr>
        <a:xfrm>
          <a:off x="3369724" y="1848"/>
          <a:ext cx="1704962" cy="1704962"/>
        </a:xfrm>
        <a:prstGeom prst="ellipse">
          <a:avLst/>
        </a:prstGeom>
        <a:solidFill>
          <a:schemeClr val="accent3"/>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Engagement</a:t>
          </a:r>
        </a:p>
      </dsp:txBody>
      <dsp:txXfrm>
        <a:off x="3619410" y="251534"/>
        <a:ext cx="1205590" cy="1205590"/>
      </dsp:txXfrm>
    </dsp:sp>
    <dsp:sp modelId="{B9EAF960-53FC-4CB0-BFBA-82E5F6863D43}">
      <dsp:nvSpPr>
        <dsp:cNvPr id="0" name=""/>
        <dsp:cNvSpPr/>
      </dsp:nvSpPr>
      <dsp:spPr>
        <a:xfrm rot="2700000">
          <a:off x="4891533" y="1462141"/>
          <a:ext cx="452390" cy="575424"/>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4911408" y="1529243"/>
        <a:ext cx="316673" cy="345254"/>
      </dsp:txXfrm>
    </dsp:sp>
    <dsp:sp modelId="{8F68A4EA-4D89-4DB2-A8C9-8CC7AA7C1310}">
      <dsp:nvSpPr>
        <dsp:cNvPr id="0" name=""/>
        <dsp:cNvSpPr/>
      </dsp:nvSpPr>
      <dsp:spPr>
        <a:xfrm>
          <a:off x="5178877" y="1811002"/>
          <a:ext cx="1704962" cy="1704962"/>
        </a:xfrm>
        <a:prstGeom prst="ellipse">
          <a:avLst/>
        </a:prstGeom>
        <a:solidFill>
          <a:srgbClr val="619428"/>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Stronger growth Mindset</a:t>
          </a:r>
        </a:p>
      </dsp:txBody>
      <dsp:txXfrm>
        <a:off x="5428563" y="2060688"/>
        <a:ext cx="1205590" cy="1205590"/>
      </dsp:txXfrm>
    </dsp:sp>
    <dsp:sp modelId="{E1904104-1D9F-43BA-8F09-566986FB0548}">
      <dsp:nvSpPr>
        <dsp:cNvPr id="0" name=""/>
        <dsp:cNvSpPr/>
      </dsp:nvSpPr>
      <dsp:spPr>
        <a:xfrm rot="8100000">
          <a:off x="4909640" y="3271294"/>
          <a:ext cx="452390" cy="575424"/>
        </a:xfrm>
        <a:prstGeom prst="rightArrow">
          <a:avLst>
            <a:gd name="adj1" fmla="val 60000"/>
            <a:gd name="adj2" fmla="val 50000"/>
          </a:avLst>
        </a:prstGeom>
        <a:solidFill>
          <a:srgbClr val="61942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5025482" y="3338396"/>
        <a:ext cx="316673" cy="345254"/>
      </dsp:txXfrm>
    </dsp:sp>
    <dsp:sp modelId="{0826CFBD-6578-40E2-A982-FC17A99C3FDB}">
      <dsp:nvSpPr>
        <dsp:cNvPr id="0" name=""/>
        <dsp:cNvSpPr/>
      </dsp:nvSpPr>
      <dsp:spPr>
        <a:xfrm>
          <a:off x="3369724" y="3620156"/>
          <a:ext cx="1704962" cy="1704962"/>
        </a:xfrm>
        <a:prstGeom prst="ellipse">
          <a:avLst/>
        </a:prstGeom>
        <a:solidFill>
          <a:schemeClr val="accent6">
            <a:lumMod val="7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Enhanced Grittiness</a:t>
          </a:r>
        </a:p>
      </dsp:txBody>
      <dsp:txXfrm>
        <a:off x="3619410" y="3869842"/>
        <a:ext cx="1205590" cy="1205590"/>
      </dsp:txXfrm>
    </dsp:sp>
    <dsp:sp modelId="{9BB0B155-5671-44DA-AD6C-42D4D3F94D4A}">
      <dsp:nvSpPr>
        <dsp:cNvPr id="0" name=""/>
        <dsp:cNvSpPr/>
      </dsp:nvSpPr>
      <dsp:spPr>
        <a:xfrm rot="13500000">
          <a:off x="3100486" y="3289401"/>
          <a:ext cx="452390" cy="575424"/>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3216328" y="3452469"/>
        <a:ext cx="316673" cy="345254"/>
      </dsp:txXfrm>
    </dsp:sp>
    <dsp:sp modelId="{03B2578D-027F-46F6-A158-8BA9A15D1DBA}">
      <dsp:nvSpPr>
        <dsp:cNvPr id="0" name=""/>
        <dsp:cNvSpPr/>
      </dsp:nvSpPr>
      <dsp:spPr>
        <a:xfrm>
          <a:off x="1560570" y="1811002"/>
          <a:ext cx="1704962" cy="1704962"/>
        </a:xfrm>
        <a:prstGeom prst="ellipse">
          <a:avLst/>
        </a:prstGeom>
        <a:solidFill>
          <a:schemeClr val="bg2">
            <a:lumMod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Critical thinking skills</a:t>
          </a:r>
        </a:p>
      </dsp:txBody>
      <dsp:txXfrm>
        <a:off x="1810256" y="2060688"/>
        <a:ext cx="1205590" cy="1205590"/>
      </dsp:txXfrm>
    </dsp:sp>
    <dsp:sp modelId="{F4F2B20D-589A-48B0-B49D-0046C075905B}">
      <dsp:nvSpPr>
        <dsp:cNvPr id="0" name=""/>
        <dsp:cNvSpPr/>
      </dsp:nvSpPr>
      <dsp:spPr>
        <a:xfrm rot="18900000">
          <a:off x="3082379" y="1480248"/>
          <a:ext cx="452390" cy="575424"/>
        </a:xfrm>
        <a:prstGeom prst="rightArrow">
          <a:avLst>
            <a:gd name="adj1" fmla="val 60000"/>
            <a:gd name="adj2" fmla="val 50000"/>
          </a:avLst>
        </a:prstGeom>
        <a:solidFill>
          <a:schemeClr val="bg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3102254" y="1643316"/>
        <a:ext cx="316673" cy="34525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0B5FF45-5EEE-4948-91A7-415BE395D5BE}" type="datetimeFigureOut">
              <a:rPr lang="en-US" smtClean="0"/>
              <a:t>2/11/2020</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598F238F-B616-45EC-BCDB-4751DA5B1796}" type="slidenum">
              <a:rPr lang="en-US" smtClean="0"/>
              <a:t>‹#›</a:t>
            </a:fld>
            <a:endParaRPr lang="en-US"/>
          </a:p>
        </p:txBody>
      </p:sp>
    </p:spTree>
    <p:extLst>
      <p:ext uri="{BB962C8B-B14F-4D97-AF65-F5344CB8AC3E}">
        <p14:creationId xmlns:p14="http://schemas.microsoft.com/office/powerpoint/2010/main" val="252292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bear video</a:t>
            </a:r>
          </a:p>
          <a:p>
            <a:endParaRPr lang="en-US" dirty="0"/>
          </a:p>
          <a:p>
            <a:r>
              <a:rPr lang="en-US" dirty="0"/>
              <a:t>What did you observe from this little bear?</a:t>
            </a:r>
          </a:p>
          <a:p>
            <a:r>
              <a:rPr lang="en-US" dirty="0"/>
              <a:t>1) Baby Bear never stops trying.</a:t>
            </a:r>
          </a:p>
          <a:p>
            <a:r>
              <a:rPr lang="en-US" dirty="0"/>
              <a:t>Every time Baby falls, he immediately starts back up the mountain with a new plan. Each time, he gets a little smarter about how to keep his grip and reach his goal to the top of the mountain.</a:t>
            </a:r>
          </a:p>
          <a:p>
            <a:endParaRPr lang="en-US" dirty="0"/>
          </a:p>
          <a:p>
            <a:r>
              <a:rPr lang="en-US" dirty="0"/>
              <a:t>2) Mama bear is at the top of the mountain, and she does not come down the mountain to help Baby. Why? Maybe because this would put them both in danger. Maybe because if Mama came to the rescue, Baby Bear wouldn't have learned how to succeed on his own.</a:t>
            </a:r>
          </a:p>
          <a:p>
            <a:endParaRPr lang="en-US" dirty="0"/>
          </a:p>
          <a:p>
            <a:r>
              <a:rPr lang="en-US" dirty="0"/>
              <a:t>3) The one time that Mama even reaches out for Baby, is the time that he slides back the furthest on the mountain!</a:t>
            </a:r>
          </a:p>
          <a:p>
            <a:r>
              <a:rPr lang="en-US" dirty="0"/>
              <a:t>Did he get distracted? Start to doubt his own ability and think that Mama would do the rest of the work? Notice, too, that the time he succeeds in getting to the top of the mountain, she completely leaves him to his own devices! It wasn't until he figured out how to do it all on his own, recovering from the longest fall, that he was finally successful!</a:t>
            </a:r>
          </a:p>
          <a:p>
            <a:endParaRPr lang="en-US" dirty="0"/>
          </a:p>
          <a:p>
            <a:r>
              <a:rPr lang="en-US" dirty="0"/>
              <a:t>We hope this little bear inspires you as you pursue your goals this semester.</a:t>
            </a:r>
          </a:p>
          <a:p>
            <a:endParaRPr lang="en-US" dirty="0"/>
          </a:p>
          <a:p>
            <a:r>
              <a:rPr lang="en-US" dirty="0"/>
              <a:t>How will you start back up the mountain when you fall? Will you believe in yourself so much that sliding off the mountain is not even an option? Will you keep going, even after "failures," and will you embrace those failures as a part of the process? Will you develop grit by digging into your passion and perseverance?</a:t>
            </a:r>
          </a:p>
          <a:p>
            <a:endParaRPr lang="en-US" dirty="0"/>
          </a:p>
          <a:p>
            <a:r>
              <a:rPr lang="en-US" dirty="0"/>
              <a:t>Ever have a student who has so much potential but is constantly struggling? </a:t>
            </a:r>
          </a:p>
          <a:p>
            <a:endParaRPr lang="en-US" dirty="0"/>
          </a:p>
          <a:p>
            <a:r>
              <a:rPr lang="en-US" dirty="0"/>
              <a:t>What about the student who despite a rough undergraduate transcript, is constantly fighting tooth and nail to succeed in your program? </a:t>
            </a:r>
          </a:p>
          <a:p>
            <a:endParaRPr lang="en-US" dirty="0"/>
          </a:p>
          <a:p>
            <a:r>
              <a:rPr lang="en-US" dirty="0"/>
              <a:t>Difference in MD vs PA vs NP?</a:t>
            </a:r>
          </a:p>
          <a:p>
            <a:endParaRPr lang="en-US" dirty="0"/>
          </a:p>
        </p:txBody>
      </p:sp>
      <p:sp>
        <p:nvSpPr>
          <p:cNvPr id="4" name="Slide Number Placeholder 3"/>
          <p:cNvSpPr>
            <a:spLocks noGrp="1"/>
          </p:cNvSpPr>
          <p:nvPr>
            <p:ph type="sldNum" sz="quarter" idx="10"/>
          </p:nvPr>
        </p:nvSpPr>
        <p:spPr/>
        <p:txBody>
          <a:bodyPr/>
          <a:lstStyle/>
          <a:p>
            <a:fld id="{78119015-13F1-4376-8A09-FCE50E688922}" type="slidenum">
              <a:rPr lang="en-US"/>
              <a:t>1</a:t>
            </a:fld>
            <a:endParaRPr lang="en-US"/>
          </a:p>
        </p:txBody>
      </p:sp>
    </p:spTree>
    <p:extLst>
      <p:ext uri="{BB962C8B-B14F-4D97-AF65-F5344CB8AC3E}">
        <p14:creationId xmlns:p14="http://schemas.microsoft.com/office/powerpoint/2010/main" val="386384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7-10 minutes</a:t>
            </a:r>
          </a:p>
        </p:txBody>
      </p:sp>
      <p:sp>
        <p:nvSpPr>
          <p:cNvPr id="4" name="Slide Number Placeholder 3"/>
          <p:cNvSpPr>
            <a:spLocks noGrp="1"/>
          </p:cNvSpPr>
          <p:nvPr>
            <p:ph type="sldNum" sz="quarter" idx="10"/>
          </p:nvPr>
        </p:nvSpPr>
        <p:spPr/>
        <p:txBody>
          <a:bodyPr/>
          <a:lstStyle/>
          <a:p>
            <a:fld id="{78119015-13F1-4376-8A09-FCE50E688922}" type="slidenum">
              <a:rPr lang="en-US"/>
              <a:t>10</a:t>
            </a:fld>
            <a:endParaRPr lang="en-US"/>
          </a:p>
        </p:txBody>
      </p:sp>
    </p:spTree>
    <p:extLst>
      <p:ext uri="{BB962C8B-B14F-4D97-AF65-F5344CB8AC3E}">
        <p14:creationId xmlns:p14="http://schemas.microsoft.com/office/powerpoint/2010/main" val="3159854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those students we talked about the beginning? Students with “potential” talented yet unmotivated. </a:t>
            </a:r>
          </a:p>
          <a:p>
            <a:endParaRPr lang="en-US" dirty="0"/>
          </a:p>
          <a:p>
            <a:r>
              <a:rPr lang="en-US" dirty="0"/>
              <a:t>Geniuses are developed over time by a persistent dedication and engagement with a long-term goal. Recall this is what Angela Duckworth calls grit.</a:t>
            </a:r>
          </a:p>
          <a:p>
            <a:endParaRPr lang="en-US" dirty="0"/>
          </a:p>
          <a:p>
            <a:r>
              <a:rPr lang="en-US" dirty="0"/>
              <a:t>Engagement techniques:</a:t>
            </a:r>
          </a:p>
          <a:p>
            <a:r>
              <a:rPr lang="en-US" dirty="0"/>
              <a:t>Self-directed lectures</a:t>
            </a:r>
          </a:p>
          <a:p>
            <a:r>
              <a:rPr lang="en-US" dirty="0"/>
              <a:t>Optional videos/assignments</a:t>
            </a:r>
          </a:p>
          <a:p>
            <a:r>
              <a:rPr lang="en-US" dirty="0"/>
              <a:t>Volunteering at a clinic after school hours</a:t>
            </a:r>
          </a:p>
        </p:txBody>
      </p:sp>
      <p:sp>
        <p:nvSpPr>
          <p:cNvPr id="4" name="Slide Number Placeholder 3"/>
          <p:cNvSpPr>
            <a:spLocks noGrp="1"/>
          </p:cNvSpPr>
          <p:nvPr>
            <p:ph type="sldNum" sz="quarter" idx="10"/>
          </p:nvPr>
        </p:nvSpPr>
        <p:spPr/>
        <p:txBody>
          <a:bodyPr/>
          <a:lstStyle/>
          <a:p>
            <a:fld id="{598F238F-B616-45EC-BCDB-4751DA5B1796}" type="slidenum">
              <a:rPr lang="en-US" smtClean="0"/>
              <a:t>11</a:t>
            </a:fld>
            <a:endParaRPr lang="en-US"/>
          </a:p>
        </p:txBody>
      </p:sp>
    </p:spTree>
    <p:extLst>
      <p:ext uri="{BB962C8B-B14F-4D97-AF65-F5344CB8AC3E}">
        <p14:creationId xmlns:p14="http://schemas.microsoft.com/office/powerpoint/2010/main" val="73835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research studies show that growth mindset can help lead to the development of grit, but what role do these play in critical thinking? </a:t>
            </a:r>
          </a:p>
          <a:p>
            <a:endParaRPr lang="en-US" dirty="0"/>
          </a:p>
          <a:p>
            <a:r>
              <a:rPr lang="en-US" dirty="0"/>
              <a:t>Critical thinking is a mode of thinking about any subject, content, or problem in which the thinker improved the quality of his or her thinking by skillfully analyzing, assessing, and reconstructing it. Critical thinking is self-directed, self-disciplined, self-motivated, and self-corrective thinking. This may sound very similar to metacognition with is defined as awareness or analysis of one’s own learning or thinking process. Or as Dr. McGuire defines it: Thinking bout your own thinking. </a:t>
            </a:r>
          </a:p>
          <a:p>
            <a:endParaRPr lang="en-US" dirty="0"/>
          </a:p>
          <a:p>
            <a:r>
              <a:rPr lang="en-US" dirty="0"/>
              <a:t>Why is this important? Metacognition gives the students four abilities</a:t>
            </a:r>
          </a:p>
          <a:p>
            <a:pPr marL="228600" indent="-228600">
              <a:buAutoNum type="arabicParenR"/>
            </a:pPr>
            <a:r>
              <a:rPr lang="en-US" dirty="0"/>
              <a:t>The ability  to think about one’s own thinking</a:t>
            </a:r>
          </a:p>
          <a:p>
            <a:pPr marL="228600" indent="-228600">
              <a:buAutoNum type="arabicParenR"/>
            </a:pPr>
            <a:r>
              <a:rPr lang="en-US" dirty="0"/>
              <a:t>The ability to be aware of oneself as a problem solver</a:t>
            </a:r>
          </a:p>
          <a:p>
            <a:pPr marL="228600" indent="-228600">
              <a:buAutoNum type="arabicParenR"/>
            </a:pPr>
            <a:r>
              <a:rPr lang="en-US" dirty="0"/>
              <a:t>The ability to monitor , plan, and control one’s mental processes</a:t>
            </a:r>
          </a:p>
          <a:p>
            <a:pPr marL="228600" indent="-228600">
              <a:buAutoNum type="arabicParenR"/>
            </a:pPr>
            <a:r>
              <a:rPr lang="en-US" dirty="0"/>
              <a:t>The ability to judge one’s level of learning</a:t>
            </a:r>
          </a:p>
        </p:txBody>
      </p:sp>
      <p:sp>
        <p:nvSpPr>
          <p:cNvPr id="4" name="Slide Number Placeholder 3"/>
          <p:cNvSpPr>
            <a:spLocks noGrp="1"/>
          </p:cNvSpPr>
          <p:nvPr>
            <p:ph type="sldNum" sz="quarter" idx="10"/>
          </p:nvPr>
        </p:nvSpPr>
        <p:spPr/>
        <p:txBody>
          <a:bodyPr/>
          <a:lstStyle/>
          <a:p>
            <a:fld id="{598F238F-B616-45EC-BCDB-4751DA5B1796}" type="slidenum">
              <a:rPr lang="en-US" smtClean="0"/>
              <a:t>12</a:t>
            </a:fld>
            <a:endParaRPr lang="en-US"/>
          </a:p>
        </p:txBody>
      </p:sp>
    </p:spTree>
    <p:extLst>
      <p:ext uri="{BB962C8B-B14F-4D97-AF65-F5344CB8AC3E}">
        <p14:creationId xmlns:p14="http://schemas.microsoft.com/office/powerpoint/2010/main" val="2748976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background information, it is evident that these characteristics play powerful roles in student learning, but how can physician assistant programs utilize this information?</a:t>
            </a:r>
          </a:p>
          <a:p>
            <a:endParaRPr lang="en-US" dirty="0"/>
          </a:p>
          <a:p>
            <a:r>
              <a:rPr lang="en-US" dirty="0"/>
              <a:t>Lets discuss!</a:t>
            </a:r>
          </a:p>
        </p:txBody>
      </p:sp>
      <p:sp>
        <p:nvSpPr>
          <p:cNvPr id="4" name="Slide Number Placeholder 3"/>
          <p:cNvSpPr>
            <a:spLocks noGrp="1"/>
          </p:cNvSpPr>
          <p:nvPr>
            <p:ph type="sldNum" sz="quarter" idx="10"/>
          </p:nvPr>
        </p:nvSpPr>
        <p:spPr/>
        <p:txBody>
          <a:bodyPr/>
          <a:lstStyle/>
          <a:p>
            <a:fld id="{78119015-13F1-4376-8A09-FCE50E688922}" type="slidenum">
              <a:rPr lang="en-US"/>
              <a:t>13</a:t>
            </a:fld>
            <a:endParaRPr lang="en-US"/>
          </a:p>
        </p:txBody>
      </p:sp>
    </p:spTree>
    <p:extLst>
      <p:ext uri="{BB962C8B-B14F-4D97-AF65-F5344CB8AC3E}">
        <p14:creationId xmlns:p14="http://schemas.microsoft.com/office/powerpoint/2010/main" val="392593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F238F-B616-45EC-BCDB-4751DA5B1796}" type="slidenum">
              <a:rPr lang="en-US" smtClean="0"/>
              <a:t>14</a:t>
            </a:fld>
            <a:endParaRPr lang="en-US"/>
          </a:p>
        </p:txBody>
      </p:sp>
    </p:spTree>
    <p:extLst>
      <p:ext uri="{BB962C8B-B14F-4D97-AF65-F5344CB8AC3E}">
        <p14:creationId xmlns:p14="http://schemas.microsoft.com/office/powerpoint/2010/main" val="419424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238F-B616-45EC-BCDB-4751DA5B1796}" type="slidenum">
              <a:rPr lang="en-US" smtClean="0"/>
              <a:t>15</a:t>
            </a:fld>
            <a:endParaRPr lang="en-US"/>
          </a:p>
        </p:txBody>
      </p:sp>
    </p:spTree>
    <p:extLst>
      <p:ext uri="{BB962C8B-B14F-4D97-AF65-F5344CB8AC3E}">
        <p14:creationId xmlns:p14="http://schemas.microsoft.com/office/powerpoint/2010/main" val="93376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Discussion….from research? </a:t>
            </a:r>
          </a:p>
          <a:p>
            <a:endParaRPr lang="en-US" dirty="0"/>
          </a:p>
          <a:p>
            <a:r>
              <a:rPr lang="en-US" dirty="0"/>
              <a:t>TBL in HSF/</a:t>
            </a:r>
            <a:r>
              <a:rPr lang="en-US" dirty="0" err="1"/>
              <a:t>Patho</a:t>
            </a:r>
            <a:endParaRPr lang="en-US" dirty="0"/>
          </a:p>
          <a:p>
            <a:r>
              <a:rPr lang="en-US" dirty="0"/>
              <a:t>Group presentation in Pharm 2</a:t>
            </a:r>
          </a:p>
          <a:p>
            <a:r>
              <a:rPr lang="en-US" dirty="0"/>
              <a:t>Study technique discussion during meetings</a:t>
            </a:r>
          </a:p>
          <a:p>
            <a:r>
              <a:rPr lang="en-US" dirty="0"/>
              <a:t>Guide-on-the-side in CPS</a:t>
            </a:r>
          </a:p>
          <a:p>
            <a:r>
              <a:rPr lang="en-US" dirty="0"/>
              <a:t>Case studies for Simulation and Standardized Patients</a:t>
            </a:r>
          </a:p>
          <a:p>
            <a:r>
              <a:rPr lang="en-US" dirty="0"/>
              <a:t>PBL curriculum</a:t>
            </a:r>
          </a:p>
          <a:p>
            <a:endParaRPr lang="en-US" dirty="0"/>
          </a:p>
        </p:txBody>
      </p:sp>
      <p:sp>
        <p:nvSpPr>
          <p:cNvPr id="4" name="Slide Number Placeholder 3"/>
          <p:cNvSpPr>
            <a:spLocks noGrp="1"/>
          </p:cNvSpPr>
          <p:nvPr>
            <p:ph type="sldNum" sz="quarter" idx="10"/>
          </p:nvPr>
        </p:nvSpPr>
        <p:spPr/>
        <p:txBody>
          <a:bodyPr/>
          <a:lstStyle/>
          <a:p>
            <a:fld id="{598F238F-B616-45EC-BCDB-4751DA5B1796}" type="slidenum">
              <a:rPr lang="en-US" smtClean="0"/>
              <a:t>16</a:t>
            </a:fld>
            <a:endParaRPr lang="en-US"/>
          </a:p>
        </p:txBody>
      </p:sp>
    </p:spTree>
    <p:extLst>
      <p:ext uri="{BB962C8B-B14F-4D97-AF65-F5344CB8AC3E}">
        <p14:creationId xmlns:p14="http://schemas.microsoft.com/office/powerpoint/2010/main" val="377267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19015-13F1-4376-8A09-FCE50E688922}" type="slidenum">
              <a:rPr lang="en-US"/>
              <a:t>17</a:t>
            </a:fld>
            <a:endParaRPr lang="en-US"/>
          </a:p>
        </p:txBody>
      </p:sp>
    </p:spTree>
    <p:extLst>
      <p:ext uri="{BB962C8B-B14F-4D97-AF65-F5344CB8AC3E}">
        <p14:creationId xmlns:p14="http://schemas.microsoft.com/office/powerpoint/2010/main" val="195171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8F238F-B616-45EC-BCDB-4751DA5B1796}" type="slidenum">
              <a:rPr lang="en-US" smtClean="0"/>
              <a:t>18</a:t>
            </a:fld>
            <a:endParaRPr lang="en-US"/>
          </a:p>
        </p:txBody>
      </p:sp>
    </p:spTree>
    <p:extLst>
      <p:ext uri="{BB962C8B-B14F-4D97-AF65-F5344CB8AC3E}">
        <p14:creationId xmlns:p14="http://schemas.microsoft.com/office/powerpoint/2010/main" val="232865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8F238F-B616-45EC-BCDB-4751DA5B1796}" type="slidenum">
              <a:rPr lang="en-US" smtClean="0"/>
              <a:t>2</a:t>
            </a:fld>
            <a:endParaRPr lang="en-US"/>
          </a:p>
        </p:txBody>
      </p:sp>
    </p:spTree>
    <p:extLst>
      <p:ext uri="{BB962C8B-B14F-4D97-AF65-F5344CB8AC3E}">
        <p14:creationId xmlns:p14="http://schemas.microsoft.com/office/powerpoint/2010/main" val="461728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238F-B616-45EC-BCDB-4751DA5B1796}" type="slidenum">
              <a:rPr lang="en-US" smtClean="0"/>
              <a:t>3</a:t>
            </a:fld>
            <a:endParaRPr lang="en-US"/>
          </a:p>
        </p:txBody>
      </p:sp>
    </p:spTree>
    <p:extLst>
      <p:ext uri="{BB962C8B-B14F-4D97-AF65-F5344CB8AC3E}">
        <p14:creationId xmlns:p14="http://schemas.microsoft.com/office/powerpoint/2010/main" val="130412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Dichotomy that involves a careful balance between overwhelming our students with knowledge and yet still encourage their emotional, mental, &amp; spiritual development. </a:t>
            </a:r>
          </a:p>
          <a:p>
            <a:endParaRPr lang="en-US" dirty="0"/>
          </a:p>
          <a:p>
            <a:r>
              <a:rPr lang="en-US" dirty="0"/>
              <a:t>Only when balanced appropriately can we reach our goal of helping our students develop tenacity, utilize a growth mindset, and become great critical thinkers.</a:t>
            </a:r>
          </a:p>
          <a:p>
            <a:endParaRPr lang="en-US" dirty="0"/>
          </a:p>
        </p:txBody>
      </p:sp>
      <p:sp>
        <p:nvSpPr>
          <p:cNvPr id="4" name="Slide Number Placeholder 3"/>
          <p:cNvSpPr>
            <a:spLocks noGrp="1"/>
          </p:cNvSpPr>
          <p:nvPr>
            <p:ph type="sldNum" sz="quarter" idx="10"/>
          </p:nvPr>
        </p:nvSpPr>
        <p:spPr/>
        <p:txBody>
          <a:bodyPr/>
          <a:lstStyle/>
          <a:p>
            <a:fld id="{598F238F-B616-45EC-BCDB-4751DA5B1796}" type="slidenum">
              <a:rPr lang="en-US" smtClean="0"/>
              <a:t>4</a:t>
            </a:fld>
            <a:endParaRPr lang="en-US"/>
          </a:p>
        </p:txBody>
      </p:sp>
    </p:spTree>
    <p:extLst>
      <p:ext uri="{BB962C8B-B14F-4D97-AF65-F5344CB8AC3E}">
        <p14:creationId xmlns:p14="http://schemas.microsoft.com/office/powerpoint/2010/main" val="59820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domains have been studied to gain further insight into how we can predict student's success in rigorous professions as well as academic programs.</a:t>
            </a:r>
          </a:p>
          <a:p>
            <a:endParaRPr lang="en-US" dirty="0"/>
          </a:p>
          <a:p>
            <a:r>
              <a:rPr lang="en-US" dirty="0"/>
              <a:t>Old emphasis of success was on personality traits and IQ. </a:t>
            </a:r>
          </a:p>
          <a:p>
            <a:endParaRPr lang="en-US" dirty="0"/>
          </a:p>
          <a:p>
            <a:r>
              <a:rPr lang="en-US" dirty="0"/>
              <a:t>New emphasis looks at the adaptability of a student. Grit and Mindset. This is evident by the number of recent publications and appearances on </a:t>
            </a:r>
            <a:r>
              <a:rPr lang="en-US" dirty="0" err="1"/>
              <a:t>TEDtalk</a:t>
            </a:r>
            <a:r>
              <a:rPr lang="en-US" dirty="0"/>
              <a:t> and here at PAEA. </a:t>
            </a:r>
          </a:p>
          <a:p>
            <a:endParaRPr lang="en-US" dirty="0"/>
          </a:p>
          <a:p>
            <a:r>
              <a:rPr lang="en-US" dirty="0"/>
              <a:t>We are starting to see an increase in the among of emotional intelligence, personality inventories, and even grit scales that are being utilized by universities to help them to narrow in on the students who can be challenged academically and succeed. </a:t>
            </a:r>
          </a:p>
          <a:p>
            <a:endParaRPr lang="en-US" dirty="0"/>
          </a:p>
        </p:txBody>
      </p:sp>
      <p:sp>
        <p:nvSpPr>
          <p:cNvPr id="4" name="Slide Number Placeholder 3"/>
          <p:cNvSpPr>
            <a:spLocks noGrp="1"/>
          </p:cNvSpPr>
          <p:nvPr>
            <p:ph type="sldNum" sz="quarter" idx="10"/>
          </p:nvPr>
        </p:nvSpPr>
        <p:spPr/>
        <p:txBody>
          <a:bodyPr/>
          <a:lstStyle/>
          <a:p>
            <a:fld id="{598F238F-B616-45EC-BCDB-4751DA5B1796}" type="slidenum">
              <a:rPr lang="en-US" smtClean="0"/>
              <a:t>5</a:t>
            </a:fld>
            <a:endParaRPr lang="en-US"/>
          </a:p>
        </p:txBody>
      </p:sp>
    </p:spTree>
    <p:extLst>
      <p:ext uri="{BB962C8B-B14F-4D97-AF65-F5344CB8AC3E}">
        <p14:creationId xmlns:p14="http://schemas.microsoft.com/office/powerpoint/2010/main" val="138827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jump into the research over grit and its role in academic success, it is important to first nail down a solid definition. </a:t>
            </a:r>
          </a:p>
          <a:p>
            <a:endParaRPr lang="en-US" dirty="0"/>
          </a:p>
          <a:p>
            <a:r>
              <a:rPr lang="en-US" dirty="0"/>
              <a:t>Although it is closely related to self-control, that are indeed distinct traits. </a:t>
            </a:r>
          </a:p>
          <a:p>
            <a:endParaRPr lang="en-US" dirty="0"/>
          </a:p>
          <a:p>
            <a:r>
              <a:rPr lang="en-US" dirty="0"/>
              <a:t>Self-control is continuing to study for the SAT even when your friends are going out because you know the end (exam day) is in sight. </a:t>
            </a:r>
          </a:p>
          <a:p>
            <a:r>
              <a:rPr lang="en-US" dirty="0"/>
              <a:t>Grit is studying medical texts every day because you never want to miss a diagnosis, and never knowing if that information you are currently studying will ever be used. </a:t>
            </a:r>
          </a:p>
          <a:p>
            <a:endParaRPr lang="en-US" dirty="0"/>
          </a:p>
          <a:p>
            <a:endParaRPr lang="en-US" dirty="0"/>
          </a:p>
        </p:txBody>
      </p:sp>
      <p:sp>
        <p:nvSpPr>
          <p:cNvPr id="4" name="Slide Number Placeholder 3"/>
          <p:cNvSpPr>
            <a:spLocks noGrp="1"/>
          </p:cNvSpPr>
          <p:nvPr>
            <p:ph type="sldNum" sz="quarter" idx="10"/>
          </p:nvPr>
        </p:nvSpPr>
        <p:spPr/>
        <p:txBody>
          <a:bodyPr/>
          <a:lstStyle/>
          <a:p>
            <a:fld id="{598F238F-B616-45EC-BCDB-4751DA5B1796}" type="slidenum">
              <a:rPr lang="en-US" smtClean="0"/>
              <a:t>6</a:t>
            </a:fld>
            <a:endParaRPr lang="en-US"/>
          </a:p>
        </p:txBody>
      </p:sp>
    </p:spTree>
    <p:extLst>
      <p:ext uri="{BB962C8B-B14F-4D97-AF65-F5344CB8AC3E}">
        <p14:creationId xmlns:p14="http://schemas.microsoft.com/office/powerpoint/2010/main" val="68412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Bethany Hamilton</a:t>
            </a:r>
          </a:p>
          <a:p>
            <a:r>
              <a:rPr lang="en-US" dirty="0"/>
              <a:t>Are you scared of sharks? Bethany came face to face with one and still got in the waters again. When she was 13, Bethany Hamilton was surfing and got attacked by a shark. It chewed off her left arm but she survived. Believe it or not, Bethany was back in the waters one month later. In two years, she was the overall winner in the Explorer Women's Division in the NSSA National competition. Her grit and determination were simply impressive.</a:t>
            </a:r>
          </a:p>
          <a:p>
            <a:endParaRPr lang="en-US" dirty="0"/>
          </a:p>
          <a:p>
            <a:r>
              <a:rPr lang="en-US" dirty="0"/>
              <a:t>Albert Einstein</a:t>
            </a:r>
          </a:p>
          <a:p>
            <a:r>
              <a:rPr lang="en-US" dirty="0"/>
              <a:t>No other name in human history has been associated with intellectual achievement like Albert Einstein's. Widely regarded as the father of physics, Albert is a scientific celebrity all over the world. In his early days, nobody thought he would grow into a genius. Albert did not talk until he was 4 years old. He also could not read until he was 7. His parents and teachers thought he was mentally handicapped. He was once expelled from school for the same reason and also denied entry into the Zurich Polytechnic School. Through enterprise and interest in science, he found a place in the educational institutions and rose to become the scientist we know today.</a:t>
            </a:r>
          </a:p>
          <a:p>
            <a:endParaRPr lang="en-US" dirty="0"/>
          </a:p>
          <a:p>
            <a:r>
              <a:rPr lang="en-US" dirty="0"/>
              <a:t>Bill Gates</a:t>
            </a:r>
          </a:p>
          <a:p>
            <a:r>
              <a:rPr lang="en-US" dirty="0"/>
              <a:t>Many people know him as the richest man in the world. Few know that his first product was an epic failure. Bill and a friend named Paul Allen created a device that could read traffic data and interpret it. They called it </a:t>
            </a:r>
            <a:r>
              <a:rPr lang="en-US" dirty="0" err="1"/>
              <a:t>Traf</a:t>
            </a:r>
            <a:r>
              <a:rPr lang="en-US" dirty="0"/>
              <a:t>-O-Data. When they went to market, their device had multiple malfunctions and was a failure. Instead of giving up, the dynamic duo went back to the drawing board and Microsoft was born. The rest is history.</a:t>
            </a:r>
          </a:p>
          <a:p>
            <a:endParaRPr lang="en-US" dirty="0"/>
          </a:p>
          <a:p>
            <a:endParaRPr lang="en-US" dirty="0"/>
          </a:p>
        </p:txBody>
      </p:sp>
      <p:sp>
        <p:nvSpPr>
          <p:cNvPr id="4" name="Slide Number Placeholder 3"/>
          <p:cNvSpPr>
            <a:spLocks noGrp="1"/>
          </p:cNvSpPr>
          <p:nvPr>
            <p:ph type="sldNum" sz="quarter" idx="5"/>
          </p:nvPr>
        </p:nvSpPr>
        <p:spPr/>
        <p:txBody>
          <a:bodyPr/>
          <a:lstStyle/>
          <a:p>
            <a:fld id="{598F238F-B616-45EC-BCDB-4751DA5B1796}" type="slidenum">
              <a:rPr lang="en-US" smtClean="0"/>
              <a:t>7</a:t>
            </a:fld>
            <a:endParaRPr lang="en-US"/>
          </a:p>
        </p:txBody>
      </p:sp>
    </p:spTree>
    <p:extLst>
      <p:ext uri="{BB962C8B-B14F-4D97-AF65-F5344CB8AC3E}">
        <p14:creationId xmlns:p14="http://schemas.microsoft.com/office/powerpoint/2010/main" val="165130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better understanding of what grit is, let’s find out how gritty we are! </a:t>
            </a:r>
          </a:p>
          <a:p>
            <a:endParaRPr lang="en-US" dirty="0"/>
          </a:p>
          <a:p>
            <a:r>
              <a:rPr lang="en-US" dirty="0"/>
              <a:t>Angela Duckworth’s grit scale.</a:t>
            </a:r>
          </a:p>
          <a:p>
            <a:endParaRPr lang="en-US" dirty="0"/>
          </a:p>
          <a:p>
            <a:r>
              <a:rPr lang="en-US" dirty="0"/>
              <a:t>Give about 7-10 minutes</a:t>
            </a:r>
          </a:p>
          <a:p>
            <a:endParaRPr lang="en-US" dirty="0"/>
          </a:p>
        </p:txBody>
      </p:sp>
      <p:sp>
        <p:nvSpPr>
          <p:cNvPr id="4" name="Slide Number Placeholder 3"/>
          <p:cNvSpPr>
            <a:spLocks noGrp="1"/>
          </p:cNvSpPr>
          <p:nvPr>
            <p:ph type="sldNum" sz="quarter" idx="10"/>
          </p:nvPr>
        </p:nvSpPr>
        <p:spPr/>
        <p:txBody>
          <a:bodyPr/>
          <a:lstStyle/>
          <a:p>
            <a:fld id="{78119015-13F1-4376-8A09-FCE50E688922}" type="slidenum">
              <a:rPr lang="en-US"/>
              <a:t>8</a:t>
            </a:fld>
            <a:endParaRPr lang="en-US"/>
          </a:p>
        </p:txBody>
      </p:sp>
    </p:spTree>
    <p:extLst>
      <p:ext uri="{BB962C8B-B14F-4D97-AF65-F5344CB8AC3E}">
        <p14:creationId xmlns:p14="http://schemas.microsoft.com/office/powerpoint/2010/main" val="65046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mindset</a:t>
            </a:r>
          </a:p>
          <a:p>
            <a:r>
              <a:rPr lang="en-US" dirty="0"/>
              <a:t>Believes that a person’s intellect, ability, and success are all rigid characteristics a person is innately born having ingrained within them. </a:t>
            </a:r>
          </a:p>
          <a:p>
            <a:r>
              <a:rPr lang="en-US" dirty="0"/>
              <a:t>Examples??</a:t>
            </a:r>
          </a:p>
          <a:p>
            <a:endParaRPr lang="en-US" dirty="0"/>
          </a:p>
          <a:p>
            <a:r>
              <a:rPr lang="en-US" dirty="0"/>
              <a:t>Growth mindset</a:t>
            </a:r>
          </a:p>
          <a:p>
            <a:r>
              <a:rPr lang="en-US" dirty="0"/>
              <a:t>On the other hand is based on the belief that these characteristics can be fostered through effort and support. </a:t>
            </a:r>
          </a:p>
          <a:p>
            <a:r>
              <a:rPr lang="en-US" dirty="0"/>
              <a:t>Examples??</a:t>
            </a:r>
          </a:p>
          <a:p>
            <a:endParaRPr lang="en-US" dirty="0"/>
          </a:p>
          <a:p>
            <a:r>
              <a:rPr lang="en-US" dirty="0"/>
              <a:t>With this shift in understanding of how mindset can set the tone for learning, we have seen an increase in research in learning theory and how to utilize growth mindset in the classroom. Students with a fixed mindset are at a significant disadvantage to their counterparts who believe that hard work can develop intelligence (growth mindset). </a:t>
            </a:r>
          </a:p>
          <a:p>
            <a:endParaRPr lang="en-US" dirty="0"/>
          </a:p>
          <a:p>
            <a:r>
              <a:rPr lang="en-US" dirty="0"/>
              <a:t>A student with a fixed mindset may look at a C grade in chemistry and believe that they just aren’t good at chemistry, where as a growth mindset student may look at that C as an opportunity to continue to expand their knowledge base. A growth mindset looks at a situation that others may claim is a failure and approaches it as a learning opportunity. </a:t>
            </a:r>
          </a:p>
        </p:txBody>
      </p:sp>
      <p:sp>
        <p:nvSpPr>
          <p:cNvPr id="4" name="Slide Number Placeholder 3"/>
          <p:cNvSpPr>
            <a:spLocks noGrp="1"/>
          </p:cNvSpPr>
          <p:nvPr>
            <p:ph type="sldNum" sz="quarter" idx="10"/>
          </p:nvPr>
        </p:nvSpPr>
        <p:spPr/>
        <p:txBody>
          <a:bodyPr/>
          <a:lstStyle/>
          <a:p>
            <a:fld id="{598F238F-B616-45EC-BCDB-4751DA5B1796}" type="slidenum">
              <a:rPr lang="en-US" smtClean="0"/>
              <a:t>9</a:t>
            </a:fld>
            <a:endParaRPr lang="en-US"/>
          </a:p>
        </p:txBody>
      </p:sp>
    </p:spTree>
    <p:extLst>
      <p:ext uri="{BB962C8B-B14F-4D97-AF65-F5344CB8AC3E}">
        <p14:creationId xmlns:p14="http://schemas.microsoft.com/office/powerpoint/2010/main" val="379651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88914" y="2008354"/>
            <a:ext cx="10550093" cy="2435930"/>
          </a:xfrm>
          <a:prstGeom prst="rect">
            <a:avLst/>
          </a:prstGeom>
        </p:spPr>
        <p:txBody>
          <a:bodyPr anchor="t">
            <a:normAutofit/>
          </a:bodyPr>
          <a:lstStyle>
            <a:lvl1pPr algn="ctr">
              <a:lnSpc>
                <a:spcPct val="85000"/>
              </a:lnSpc>
              <a:defRPr sz="7700" i="0" cap="none"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846779" y="4548060"/>
            <a:ext cx="7034362" cy="706355"/>
          </a:xfrm>
        </p:spPr>
        <p:txBody>
          <a:bodyPr>
            <a:normAutofit/>
          </a:bodyPr>
          <a:lstStyle>
            <a:lvl1pPr marL="0" indent="0" algn="ctr">
              <a:lnSpc>
                <a:spcPct val="114000"/>
              </a:lnSpc>
              <a:spcBef>
                <a:spcPts val="0"/>
              </a:spcBef>
              <a:buNone/>
              <a:defRPr sz="2000" b="0" i="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457782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0629" y="141664"/>
            <a:ext cx="11900261" cy="785796"/>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5" name="Footer Placeholder 4"/>
          <p:cNvSpPr>
            <a:spLocks noGrp="1"/>
          </p:cNvSpPr>
          <p:nvPr>
            <p:ph type="ftr" sz="quarter" idx="11"/>
          </p:nvPr>
        </p:nvSpPr>
        <p:spPr>
          <a:xfrm>
            <a:off x="762001" y="6314440"/>
            <a:ext cx="381485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275936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a:prstGeom prst="rect">
            <a:avLst/>
          </a:prstGeom>
        </p:spPr>
        <p:txBody>
          <a:bodyPr/>
          <a:lstStyle/>
          <a:p>
            <a:fld id="{9F4803F8-DBB9-4E9E-9D3C-D75154171EED}" type="datetimeFigureOut">
              <a:rPr lang="en-US" smtClean="0"/>
              <a:t>2/11/2020</a:t>
            </a:fld>
            <a:endParaRPr lang="en-US"/>
          </a:p>
        </p:txBody>
      </p:sp>
      <p:sp>
        <p:nvSpPr>
          <p:cNvPr id="5" name="Footer Placeholder 4"/>
          <p:cNvSpPr>
            <a:spLocks noGrp="1"/>
          </p:cNvSpPr>
          <p:nvPr>
            <p:ph type="ftr" sz="quarter" idx="11"/>
          </p:nvPr>
        </p:nvSpPr>
        <p:spPr>
          <a:xfrm>
            <a:off x="6536187" y="6315949"/>
            <a:ext cx="381485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52813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69858" y="1079450"/>
            <a:ext cx="4349529" cy="3595140"/>
          </a:xfrm>
        </p:spPr>
        <p:txBody>
          <a:bodyPr anchor="ctr">
            <a:noAutofit/>
          </a:bodyPr>
          <a:lstStyle>
            <a:lvl1pPr algn="ctr">
              <a:defRPr sz="6000" b="0" cap="none" spc="0" baseline="0">
                <a:solidFill>
                  <a:schemeClr val="bg1"/>
                </a:solidFill>
                <a:latin typeface="Calibri"/>
                <a:cs typeface="Calibri"/>
              </a:defRPr>
            </a:lvl1pPr>
          </a:lstStyle>
          <a:p>
            <a:r>
              <a:rPr lang="en-US" dirty="0"/>
              <a:t>Click To Edit Master Title Style</a:t>
            </a:r>
          </a:p>
        </p:txBody>
      </p:sp>
    </p:spTree>
    <p:extLst>
      <p:ext uri="{BB962C8B-B14F-4D97-AF65-F5344CB8AC3E}">
        <p14:creationId xmlns:p14="http://schemas.microsoft.com/office/powerpoint/2010/main" val="159756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88914" y="2008354"/>
            <a:ext cx="10550093" cy="2435930"/>
          </a:xfrm>
        </p:spPr>
        <p:txBody>
          <a:bodyPr anchor="t">
            <a:normAutofit/>
          </a:bodyPr>
          <a:lstStyle>
            <a:lvl1pPr algn="ctr">
              <a:lnSpc>
                <a:spcPct val="85000"/>
              </a:lnSpc>
              <a:defRPr sz="7700" i="0" cap="none"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846779" y="4548060"/>
            <a:ext cx="7034362" cy="706355"/>
          </a:xfrm>
        </p:spPr>
        <p:txBody>
          <a:bodyPr>
            <a:normAutofit/>
          </a:bodyPr>
          <a:lstStyle>
            <a:lvl1pPr marL="0" indent="0" algn="ctr">
              <a:lnSpc>
                <a:spcPct val="114000"/>
              </a:lnSpc>
              <a:spcBef>
                <a:spcPts val="0"/>
              </a:spcBef>
              <a:buNone/>
              <a:defRPr sz="2000" b="0" i="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537855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83464" indent="-283464">
              <a:buFont typeface="Wingdings" panose="05000000000000000000" pitchFamily="2" charset="2"/>
              <a:buChar char="§"/>
              <a:defRPr>
                <a:solidFill>
                  <a:schemeClr val="tx1"/>
                </a:solidFill>
              </a:defRPr>
            </a:lvl1pPr>
            <a:lvl2pPr>
              <a:defRPr>
                <a:solidFill>
                  <a:schemeClr val="tx1"/>
                </a:solidFill>
              </a:defRPr>
            </a:lvl2pPr>
            <a:lvl3pPr marL="1143000" indent="-283464">
              <a:buFont typeface="Wingdings" panose="05000000000000000000" pitchFamily="2" charset="2"/>
              <a:buChar char="§"/>
              <a:defRPr>
                <a:solidFill>
                  <a:schemeClr val="tx1"/>
                </a:solidFill>
              </a:defRPr>
            </a:lvl3pPr>
            <a:lvl4pPr>
              <a:defRPr>
                <a:solidFill>
                  <a:schemeClr val="tx1"/>
                </a:solidFill>
              </a:defRPr>
            </a:lvl4pPr>
            <a:lvl5pPr marL="2057400" indent="-283464">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5" name="Footer Placeholder 4"/>
          <p:cNvSpPr>
            <a:spLocks noGrp="1"/>
          </p:cNvSpPr>
          <p:nvPr>
            <p:ph type="ftr" sz="quarter" idx="11"/>
          </p:nvPr>
        </p:nvSpPr>
        <p:spPr>
          <a:xfrm>
            <a:off x="762001" y="6314440"/>
            <a:ext cx="381485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4288873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a:prstGeom prst="rect">
            <a:avLst/>
          </a:prstGeom>
        </p:spPr>
        <p:txBody>
          <a:bodyPr/>
          <a:lstStyle>
            <a:lvl1pPr>
              <a:defRPr sz="1200">
                <a:solidFill>
                  <a:schemeClr val="tx1">
                    <a:lumMod val="85000"/>
                    <a:lumOff val="15000"/>
                  </a:schemeClr>
                </a:solidFill>
              </a:defRPr>
            </a:lvl1pPr>
          </a:lstStyle>
          <a:p>
            <a:fld id="{9F4803F8-DBB9-4E9E-9D3C-D75154171EED}" type="datetimeFigureOut">
              <a:rPr lang="en-US" smtClean="0"/>
              <a:t>2/11/2020</a:t>
            </a:fld>
            <a:endParaRPr lang="en-US"/>
          </a:p>
        </p:txBody>
      </p:sp>
      <p:sp>
        <p:nvSpPr>
          <p:cNvPr id="5" name="Footer Placeholder 4"/>
          <p:cNvSpPr>
            <a:spLocks noGrp="1"/>
          </p:cNvSpPr>
          <p:nvPr>
            <p:ph type="ftr" sz="quarter" idx="11"/>
          </p:nvPr>
        </p:nvSpPr>
        <p:spPr>
          <a:xfrm>
            <a:off x="1947673" y="6314440"/>
            <a:ext cx="6480226" cy="365125"/>
          </a:xfrm>
          <a:prstGeom prst="rect">
            <a:avLst/>
          </a:prstGeo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a:prstGeom prst="rect">
            <a:avLst/>
          </a:prstGeom>
        </p:spPr>
        <p:txBody>
          <a:bodyPr/>
          <a:lstStyle>
            <a:lvl1pPr>
              <a:defRPr>
                <a:solidFill>
                  <a:schemeClr val="bg2"/>
                </a:solidFill>
              </a:defRPr>
            </a:lvl1pPr>
          </a:lstStyle>
          <a:p>
            <a:fld id="{67B0A5EB-AE88-4375-9600-8BDE39531880}"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805085"/>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6" name="Footer Placeholder 5"/>
          <p:cNvSpPr>
            <a:spLocks noGrp="1"/>
          </p:cNvSpPr>
          <p:nvPr>
            <p:ph type="ftr" sz="quarter" idx="11"/>
          </p:nvPr>
        </p:nvSpPr>
        <p:spPr>
          <a:xfrm>
            <a:off x="762001" y="6314440"/>
            <a:ext cx="3814856"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648268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8" name="Footer Placeholder 7"/>
          <p:cNvSpPr>
            <a:spLocks noGrp="1"/>
          </p:cNvSpPr>
          <p:nvPr>
            <p:ph type="ftr" sz="quarter" idx="11"/>
          </p:nvPr>
        </p:nvSpPr>
        <p:spPr>
          <a:xfrm>
            <a:off x="762001" y="6314440"/>
            <a:ext cx="3814856"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2167870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4" name="Footer Placeholder 3"/>
          <p:cNvSpPr>
            <a:spLocks noGrp="1"/>
          </p:cNvSpPr>
          <p:nvPr>
            <p:ph type="ftr" sz="quarter" idx="11"/>
          </p:nvPr>
        </p:nvSpPr>
        <p:spPr>
          <a:xfrm>
            <a:off x="762001" y="6314440"/>
            <a:ext cx="3814856"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3678059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75914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83464" indent="-283464">
              <a:buFont typeface="Wingdings" panose="05000000000000000000" pitchFamily="2" charset="2"/>
              <a:buChar char="§"/>
              <a:defRPr>
                <a:solidFill>
                  <a:schemeClr val="tx1"/>
                </a:solidFill>
              </a:defRPr>
            </a:lvl1pPr>
            <a:lvl2pPr>
              <a:defRPr>
                <a:solidFill>
                  <a:schemeClr val="tx1"/>
                </a:solidFill>
              </a:defRPr>
            </a:lvl2pPr>
            <a:lvl3pPr marL="1143000" indent="-283464">
              <a:buFont typeface="Wingdings" panose="05000000000000000000" pitchFamily="2" charset="2"/>
              <a:buChar char="§"/>
              <a:defRPr>
                <a:solidFill>
                  <a:schemeClr val="tx1"/>
                </a:solidFill>
              </a:defRPr>
            </a:lvl3pPr>
            <a:lvl4pPr>
              <a:defRPr>
                <a:solidFill>
                  <a:schemeClr val="tx1"/>
                </a:solidFill>
              </a:defRPr>
            </a:lvl4pPr>
            <a:lvl5pPr marL="2057400" indent="-283464">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34020AB-0D81-4AD8-9149-FE0335164DD0}"/>
              </a:ext>
            </a:extLst>
          </p:cNvPr>
          <p:cNvSpPr>
            <a:spLocks noChangeAspect="1"/>
          </p:cNvSpPr>
          <p:nvPr userDrawn="1"/>
        </p:nvSpPr>
        <p:spPr>
          <a:xfrm>
            <a:off x="130629" y="226100"/>
            <a:ext cx="11900261" cy="750930"/>
          </a:xfrm>
          <a:prstGeom prst="rect">
            <a:avLst/>
          </a:prstGeom>
          <a:solidFill>
            <a:srgbClr val="619428"/>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B537C91B-5F2A-4123-8A00-7729C06ED015}"/>
              </a:ext>
            </a:extLst>
          </p:cNvPr>
          <p:cNvSpPr>
            <a:spLocks noGrp="1"/>
          </p:cNvSpPr>
          <p:nvPr>
            <p:ph type="title" hasCustomPrompt="1"/>
          </p:nvPr>
        </p:nvSpPr>
        <p:spPr>
          <a:xfrm>
            <a:off x="244444" y="313849"/>
            <a:ext cx="11669916" cy="575499"/>
          </a:xfrm>
          <a:prstGeom prst="rect">
            <a:avLst/>
          </a:prstGeom>
        </p:spPr>
        <p:txBody>
          <a:bodyPr/>
          <a:lstStyle>
            <a:lvl1pPr>
              <a:defRPr sz="40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8435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6" name="Footer Placeholder 5"/>
          <p:cNvSpPr>
            <a:spLocks noGrp="1"/>
          </p:cNvSpPr>
          <p:nvPr>
            <p:ph type="ftr" sz="quarter" idx="11"/>
          </p:nvPr>
        </p:nvSpPr>
        <p:spPr>
          <a:xfrm>
            <a:off x="762001" y="6314440"/>
            <a:ext cx="3814856"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299196573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6" name="Footer Placeholder 5"/>
          <p:cNvSpPr>
            <a:spLocks noGrp="1"/>
          </p:cNvSpPr>
          <p:nvPr>
            <p:ph type="ftr" sz="quarter" idx="11"/>
          </p:nvPr>
        </p:nvSpPr>
        <p:spPr>
          <a:xfrm>
            <a:off x="762001" y="6314440"/>
            <a:ext cx="3814856"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4067464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5" name="Footer Placeholder 4"/>
          <p:cNvSpPr>
            <a:spLocks noGrp="1"/>
          </p:cNvSpPr>
          <p:nvPr>
            <p:ph type="ftr" sz="quarter" idx="11"/>
          </p:nvPr>
        </p:nvSpPr>
        <p:spPr>
          <a:xfrm>
            <a:off x="762001" y="6314440"/>
            <a:ext cx="381485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1939977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a:prstGeom prst="rect">
            <a:avLst/>
          </a:prstGeom>
        </p:spPr>
        <p:txBody>
          <a:bodyPr/>
          <a:lstStyle/>
          <a:p>
            <a:fld id="{9F4803F8-DBB9-4E9E-9D3C-D75154171EED}" type="datetimeFigureOut">
              <a:rPr lang="en-US" smtClean="0"/>
              <a:t>2/11/2020</a:t>
            </a:fld>
            <a:endParaRPr lang="en-US"/>
          </a:p>
        </p:txBody>
      </p:sp>
      <p:sp>
        <p:nvSpPr>
          <p:cNvPr id="5" name="Footer Placeholder 4"/>
          <p:cNvSpPr>
            <a:spLocks noGrp="1"/>
          </p:cNvSpPr>
          <p:nvPr>
            <p:ph type="ftr" sz="quarter" idx="11"/>
          </p:nvPr>
        </p:nvSpPr>
        <p:spPr>
          <a:xfrm>
            <a:off x="6536187" y="6315949"/>
            <a:ext cx="381485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57218"/>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69858" y="1079450"/>
            <a:ext cx="4349529" cy="3595140"/>
          </a:xfrm>
        </p:spPr>
        <p:txBody>
          <a:bodyPr anchor="ctr">
            <a:noAutofit/>
          </a:bodyPr>
          <a:lstStyle>
            <a:lvl1pPr algn="ctr">
              <a:defRPr sz="6000" b="0" cap="none" spc="0" baseline="0">
                <a:solidFill>
                  <a:schemeClr val="bg1"/>
                </a:solidFill>
                <a:latin typeface="Calibri"/>
                <a:cs typeface="Calibri"/>
              </a:defRPr>
            </a:lvl1pPr>
          </a:lstStyle>
          <a:p>
            <a:r>
              <a:rPr lang="en-US" dirty="0"/>
              <a:t>Click To Edit Master Title Style</a:t>
            </a:r>
          </a:p>
        </p:txBody>
      </p:sp>
    </p:spTree>
    <p:extLst>
      <p:ext uri="{BB962C8B-B14F-4D97-AF65-F5344CB8AC3E}">
        <p14:creationId xmlns:p14="http://schemas.microsoft.com/office/powerpoint/2010/main" val="60044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a:prstGeom prst="rect">
            <a:avLst/>
          </a:prstGeo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a:prstGeom prst="rect">
            <a:avLst/>
          </a:prstGeom>
        </p:spPr>
        <p:txBody>
          <a:bodyPr/>
          <a:lstStyle>
            <a:lvl1pPr>
              <a:defRPr sz="1200">
                <a:solidFill>
                  <a:schemeClr val="tx1">
                    <a:lumMod val="85000"/>
                    <a:lumOff val="15000"/>
                  </a:schemeClr>
                </a:solidFill>
              </a:defRPr>
            </a:lvl1pPr>
          </a:lstStyle>
          <a:p>
            <a:fld id="{9F4803F8-DBB9-4E9E-9D3C-D75154171EED}" type="datetimeFigureOut">
              <a:rPr lang="en-US" smtClean="0"/>
              <a:t>2/11/2020</a:t>
            </a:fld>
            <a:endParaRPr lang="en-US"/>
          </a:p>
        </p:txBody>
      </p:sp>
      <p:sp>
        <p:nvSpPr>
          <p:cNvPr id="5" name="Footer Placeholder 4"/>
          <p:cNvSpPr>
            <a:spLocks noGrp="1"/>
          </p:cNvSpPr>
          <p:nvPr>
            <p:ph type="ftr" sz="quarter" idx="11"/>
          </p:nvPr>
        </p:nvSpPr>
        <p:spPr>
          <a:xfrm>
            <a:off x="1947673" y="6314440"/>
            <a:ext cx="6480226" cy="365125"/>
          </a:xfrm>
          <a:prstGeom prst="rect">
            <a:avLst/>
          </a:prstGeo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a:prstGeom prst="rect">
            <a:avLst/>
          </a:prstGeom>
        </p:spPr>
        <p:txBody>
          <a:bodyPr/>
          <a:lstStyle>
            <a:lvl1pPr>
              <a:defRPr>
                <a:solidFill>
                  <a:schemeClr val="bg2"/>
                </a:solidFill>
              </a:defRPr>
            </a:lvl1pPr>
          </a:lstStyle>
          <a:p>
            <a:fld id="{67B0A5EB-AE88-4375-9600-8BDE39531880}"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449298"/>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629" y="141664"/>
            <a:ext cx="11900261" cy="78579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6" name="Footer Placeholder 5"/>
          <p:cNvSpPr>
            <a:spLocks noGrp="1"/>
          </p:cNvSpPr>
          <p:nvPr>
            <p:ph type="ftr" sz="quarter" idx="11"/>
          </p:nvPr>
        </p:nvSpPr>
        <p:spPr>
          <a:xfrm>
            <a:off x="762001" y="6314440"/>
            <a:ext cx="3814856"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10237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8" name="Footer Placeholder 7"/>
          <p:cNvSpPr>
            <a:spLocks noGrp="1"/>
          </p:cNvSpPr>
          <p:nvPr>
            <p:ph type="ftr" sz="quarter" idx="11"/>
          </p:nvPr>
        </p:nvSpPr>
        <p:spPr>
          <a:xfrm>
            <a:off x="762001" y="6314440"/>
            <a:ext cx="3814856"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33124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0629" y="141664"/>
            <a:ext cx="11900261" cy="78579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4" name="Footer Placeholder 3"/>
          <p:cNvSpPr>
            <a:spLocks noGrp="1"/>
          </p:cNvSpPr>
          <p:nvPr>
            <p:ph type="ftr" sz="quarter" idx="11"/>
          </p:nvPr>
        </p:nvSpPr>
        <p:spPr>
          <a:xfrm>
            <a:off x="762001" y="6314440"/>
            <a:ext cx="3814856"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283695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27836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a:prstGeom prst="rect">
            <a:avLst/>
          </a:prstGeo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6" name="Footer Placeholder 5"/>
          <p:cNvSpPr>
            <a:spLocks noGrp="1"/>
          </p:cNvSpPr>
          <p:nvPr>
            <p:ph type="ftr" sz="quarter" idx="11"/>
          </p:nvPr>
        </p:nvSpPr>
        <p:spPr>
          <a:xfrm>
            <a:off x="762001" y="6314440"/>
            <a:ext cx="3814856"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118746072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a:prstGeom prst="rect">
            <a:avLst/>
          </a:prstGeo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2001" y="5930060"/>
            <a:ext cx="3814856" cy="365125"/>
          </a:xfrm>
          <a:prstGeom prst="rect">
            <a:avLst/>
          </a:prstGeom>
        </p:spPr>
        <p:txBody>
          <a:bodyPr/>
          <a:lstStyle/>
          <a:p>
            <a:fld id="{9F4803F8-DBB9-4E9E-9D3C-D75154171EED}" type="datetimeFigureOut">
              <a:rPr lang="en-US" smtClean="0"/>
              <a:t>2/11/2020</a:t>
            </a:fld>
            <a:endParaRPr lang="en-US"/>
          </a:p>
        </p:txBody>
      </p:sp>
      <p:sp>
        <p:nvSpPr>
          <p:cNvPr id="6" name="Footer Placeholder 5"/>
          <p:cNvSpPr>
            <a:spLocks noGrp="1"/>
          </p:cNvSpPr>
          <p:nvPr>
            <p:ph type="ftr" sz="quarter" idx="11"/>
          </p:nvPr>
        </p:nvSpPr>
        <p:spPr>
          <a:xfrm>
            <a:off x="762001" y="6314440"/>
            <a:ext cx="3814856"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784011" y="5607592"/>
            <a:ext cx="407988" cy="365125"/>
          </a:xfrm>
          <a:prstGeom prst="rect">
            <a:avLst/>
          </a:prstGeom>
        </p:spPr>
        <p:txBody>
          <a:bodyPr/>
          <a:lstStyle/>
          <a:p>
            <a:fld id="{67B0A5EB-AE88-4375-9600-8BDE39531880}" type="slidenum">
              <a:rPr lang="en-US" smtClean="0"/>
              <a:t>‹#›</a:t>
            </a:fld>
            <a:endParaRPr lang="en-US"/>
          </a:p>
        </p:txBody>
      </p:sp>
    </p:spTree>
    <p:extLst>
      <p:ext uri="{BB962C8B-B14F-4D97-AF65-F5344CB8AC3E}">
        <p14:creationId xmlns:p14="http://schemas.microsoft.com/office/powerpoint/2010/main" val="95142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0629" y="1064779"/>
            <a:ext cx="11900261" cy="532696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57CD973-77F7-4EDA-8AAB-670DBBC31E79}"/>
              </a:ext>
            </a:extLst>
          </p:cNvPr>
          <p:cNvSpPr/>
          <p:nvPr userDrawn="1"/>
        </p:nvSpPr>
        <p:spPr>
          <a:xfrm>
            <a:off x="120612" y="6513188"/>
            <a:ext cx="3886200" cy="64008"/>
          </a:xfrm>
          <a:prstGeom prst="rect">
            <a:avLst/>
          </a:prstGeom>
          <a:solidFill>
            <a:srgbClr val="76B531"/>
          </a:solidFill>
          <a:ln>
            <a:noFill/>
          </a:ln>
        </p:spPr>
        <p:style>
          <a:lnRef idx="3">
            <a:schemeClr val="lt1"/>
          </a:lnRef>
          <a:fillRef idx="1">
            <a:schemeClr val="accent1"/>
          </a:fillRef>
          <a:effectRef idx="1">
            <a:schemeClr val="accent1"/>
          </a:effectRef>
          <a:fontRef idx="minor">
            <a:schemeClr val="lt1"/>
          </a:fontRef>
        </p:style>
      </p:sp>
      <p:sp>
        <p:nvSpPr>
          <p:cNvPr id="5" name="Rectangle 4">
            <a:extLst>
              <a:ext uri="{FF2B5EF4-FFF2-40B4-BE49-F238E27FC236}">
                <a16:creationId xmlns:a16="http://schemas.microsoft.com/office/drawing/2014/main" id="{B1409800-BBB9-4CF2-9D02-E6FD10DDB788}"/>
              </a:ext>
            </a:extLst>
          </p:cNvPr>
          <p:cNvSpPr/>
          <p:nvPr userDrawn="1"/>
        </p:nvSpPr>
        <p:spPr>
          <a:xfrm>
            <a:off x="8177950" y="6509631"/>
            <a:ext cx="3886200" cy="64008"/>
          </a:xfrm>
          <a:prstGeom prst="rect">
            <a:avLst/>
          </a:prstGeom>
          <a:solidFill>
            <a:schemeClr val="tx1"/>
          </a:solidFill>
          <a:ln>
            <a:noFill/>
          </a:ln>
        </p:spPr>
        <p:style>
          <a:lnRef idx="3">
            <a:schemeClr val="lt1"/>
          </a:lnRef>
          <a:fillRef idx="1">
            <a:schemeClr val="accent4"/>
          </a:fillRef>
          <a:effectRef idx="1">
            <a:schemeClr val="accent4"/>
          </a:effectRef>
          <a:fontRef idx="minor">
            <a:schemeClr val="lt1"/>
          </a:fontRef>
        </p:style>
      </p:sp>
      <p:sp>
        <p:nvSpPr>
          <p:cNvPr id="6" name="Rectangle 5">
            <a:extLst>
              <a:ext uri="{FF2B5EF4-FFF2-40B4-BE49-F238E27FC236}">
                <a16:creationId xmlns:a16="http://schemas.microsoft.com/office/drawing/2014/main" id="{F53E5919-C6B5-471D-B306-153DCD22A340}"/>
              </a:ext>
            </a:extLst>
          </p:cNvPr>
          <p:cNvSpPr/>
          <p:nvPr userDrawn="1"/>
        </p:nvSpPr>
        <p:spPr>
          <a:xfrm>
            <a:off x="4142247" y="6513188"/>
            <a:ext cx="3886200" cy="64008"/>
          </a:xfrm>
          <a:prstGeom prst="rect">
            <a:avLst/>
          </a:prstGeom>
          <a:solidFill>
            <a:schemeClr val="bg1">
              <a:lumMod val="50000"/>
            </a:schemeClr>
          </a:solidFill>
          <a:ln>
            <a:noFill/>
          </a:ln>
        </p:spPr>
        <p:style>
          <a:lnRef idx="3">
            <a:schemeClr val="lt1"/>
          </a:lnRef>
          <a:fillRef idx="1">
            <a:schemeClr val="accent2"/>
          </a:fillRef>
          <a:effectRef idx="1">
            <a:schemeClr val="accent2"/>
          </a:effectRef>
          <a:fontRef idx="minor">
            <a:schemeClr val="lt1"/>
          </a:fontRef>
        </p:style>
      </p:sp>
      <p:sp>
        <p:nvSpPr>
          <p:cNvPr id="10" name="Title 1">
            <a:extLst>
              <a:ext uri="{FF2B5EF4-FFF2-40B4-BE49-F238E27FC236}">
                <a16:creationId xmlns:a16="http://schemas.microsoft.com/office/drawing/2014/main" id="{AACFAC1D-52DA-441D-BA25-57D0F2C82D51}"/>
              </a:ext>
            </a:extLst>
          </p:cNvPr>
          <p:cNvSpPr txBox="1">
            <a:spLocks/>
          </p:cNvSpPr>
          <p:nvPr userDrawn="1"/>
        </p:nvSpPr>
        <p:spPr>
          <a:xfrm>
            <a:off x="130629" y="302596"/>
            <a:ext cx="11900261" cy="624863"/>
          </a:xfrm>
          <a:prstGeom prst="rect">
            <a:avLst/>
          </a:prstGeom>
        </p:spPr>
        <p:txBody>
          <a:bodyPr/>
          <a:lstStyle>
            <a:lvl1pPr algn="l" defTabSz="914400" rtl="0" eaLnBrk="1" latinLnBrk="0" hangingPunct="1">
              <a:lnSpc>
                <a:spcPct val="90000"/>
              </a:lnSpc>
              <a:spcBef>
                <a:spcPct val="0"/>
              </a:spcBef>
              <a:buNone/>
              <a:defRPr sz="5000" b="0" i="0" kern="1200" baseline="0">
                <a:solidFill>
                  <a:schemeClr val="tx1">
                    <a:lumMod val="85000"/>
                    <a:lumOff val="15000"/>
                  </a:schemeClr>
                </a:solidFill>
                <a:latin typeface="Calibri" panose="020F0502020204030204" pitchFamily="34" charset="0"/>
                <a:ea typeface="+mj-ea"/>
                <a:cs typeface="Calibri" panose="020F0502020204030204" pitchFamily="34" charset="0"/>
              </a:defRPr>
            </a:lvl1pPr>
          </a:lstStyle>
          <a:p>
            <a:endParaRPr lang="en-US" dirty="0"/>
          </a:p>
        </p:txBody>
      </p:sp>
    </p:spTree>
    <p:extLst>
      <p:ext uri="{BB962C8B-B14F-4D97-AF65-F5344CB8AC3E}">
        <p14:creationId xmlns:p14="http://schemas.microsoft.com/office/powerpoint/2010/main" val="64592004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37" r:id="rId12"/>
  </p:sldLayoutIdLst>
  <p:txStyles>
    <p:titleStyle>
      <a:lvl1pPr algn="l" defTabSz="914400" rtl="0" eaLnBrk="1" latinLnBrk="0" hangingPunct="1">
        <a:lnSpc>
          <a:spcPct val="90000"/>
        </a:lnSpc>
        <a:spcBef>
          <a:spcPct val="0"/>
        </a:spcBef>
        <a:buNone/>
        <a:defRPr sz="5000" b="0" i="0" kern="1200" baseline="0">
          <a:solidFill>
            <a:schemeClr val="tx1">
              <a:lumMod val="85000"/>
              <a:lumOff val="1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12000"/>
        </a:lnSpc>
        <a:spcBef>
          <a:spcPts val="900"/>
        </a:spcBef>
        <a:buFont typeface="Wingdings" panose="05000000000000000000" pitchFamily="2" charset="2"/>
        <a:buChar char="§"/>
        <a:defRPr sz="2000" kern="1200" baseline="0">
          <a:solidFill>
            <a:schemeClr val="tx1">
              <a:lumMod val="85000"/>
              <a:lumOff val="15000"/>
            </a:schemeClr>
          </a:solidFill>
          <a:latin typeface="Calibri" panose="020F0502020204030204" pitchFamily="34" charset="0"/>
          <a:ea typeface="+mn-ea"/>
          <a:cs typeface="Calibri" panose="020F0502020204030204" pitchFamily="34" charset="0"/>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Calibri" panose="020F0502020204030204" pitchFamily="34" charset="0"/>
          <a:ea typeface="+mn-ea"/>
          <a:cs typeface="Calibri" panose="020F0502020204030204" pitchFamily="34" charset="0"/>
        </a:defRPr>
      </a:lvl2pPr>
      <a:lvl3pPr marL="1143000" indent="-283464" algn="l" defTabSz="914400" rtl="0" eaLnBrk="1" latinLnBrk="0" hangingPunct="1">
        <a:lnSpc>
          <a:spcPct val="112000"/>
        </a:lnSpc>
        <a:spcBef>
          <a:spcPts val="900"/>
        </a:spcBef>
        <a:buFont typeface="Wingdings" panose="05000000000000000000" pitchFamily="2" charset="2"/>
        <a:buChar char="§"/>
        <a:defRPr sz="1600" kern="1200" baseline="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Calibri" panose="020F0502020204030204" pitchFamily="34" charset="0"/>
          <a:ea typeface="+mn-ea"/>
          <a:cs typeface="Calibri" panose="020F0502020204030204" pitchFamily="34" charset="0"/>
        </a:defRPr>
      </a:lvl4pPr>
      <a:lvl5pPr marL="2057400" indent="-283464" algn="l" defTabSz="914400" rtl="0" eaLnBrk="1" latinLnBrk="0" hangingPunct="1">
        <a:lnSpc>
          <a:spcPct val="112000"/>
        </a:lnSpc>
        <a:spcBef>
          <a:spcPts val="900"/>
        </a:spcBef>
        <a:buFont typeface="Wingdings" panose="05000000000000000000" pitchFamily="2" charset="2"/>
        <a:buChar char="§"/>
        <a:defRPr sz="1400" i="1" kern="1200" baseline="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629" y="141664"/>
            <a:ext cx="11900261" cy="78579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0629" y="927460"/>
            <a:ext cx="11900261" cy="57164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760793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l" defTabSz="914400" rtl="0" eaLnBrk="1" latinLnBrk="0" hangingPunct="1">
        <a:lnSpc>
          <a:spcPct val="90000"/>
        </a:lnSpc>
        <a:spcBef>
          <a:spcPct val="0"/>
        </a:spcBef>
        <a:buNone/>
        <a:defRPr sz="5000" b="0" i="0" kern="1200" baseline="0">
          <a:solidFill>
            <a:schemeClr val="tx1">
              <a:lumMod val="85000"/>
              <a:lumOff val="1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12000"/>
        </a:lnSpc>
        <a:spcBef>
          <a:spcPts val="900"/>
        </a:spcBef>
        <a:buFont typeface="Wingdings" panose="05000000000000000000" pitchFamily="2" charset="2"/>
        <a:buChar char="§"/>
        <a:defRPr sz="2000" kern="1200" baseline="0">
          <a:solidFill>
            <a:schemeClr val="tx1">
              <a:lumMod val="85000"/>
              <a:lumOff val="15000"/>
            </a:schemeClr>
          </a:solidFill>
          <a:latin typeface="Calibri" panose="020F0502020204030204" pitchFamily="34" charset="0"/>
          <a:ea typeface="+mn-ea"/>
          <a:cs typeface="Calibri" panose="020F0502020204030204" pitchFamily="34" charset="0"/>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Calibri" panose="020F0502020204030204" pitchFamily="34" charset="0"/>
          <a:ea typeface="+mn-ea"/>
          <a:cs typeface="Calibri" panose="020F0502020204030204" pitchFamily="34" charset="0"/>
        </a:defRPr>
      </a:lvl2pPr>
      <a:lvl3pPr marL="1143000" indent="-283464" algn="l" defTabSz="914400" rtl="0" eaLnBrk="1" latinLnBrk="0" hangingPunct="1">
        <a:lnSpc>
          <a:spcPct val="112000"/>
        </a:lnSpc>
        <a:spcBef>
          <a:spcPts val="900"/>
        </a:spcBef>
        <a:buFont typeface="Wingdings" panose="05000000000000000000" pitchFamily="2" charset="2"/>
        <a:buChar char="§"/>
        <a:defRPr sz="1600" kern="1200" baseline="0">
          <a:solidFill>
            <a:schemeClr val="tx1">
              <a:lumMod val="85000"/>
              <a:lumOff val="15000"/>
            </a:schemeClr>
          </a:solidFill>
          <a:latin typeface="Calibri" panose="020F0502020204030204" pitchFamily="34" charset="0"/>
          <a:ea typeface="+mn-ea"/>
          <a:cs typeface="Calibri" panose="020F0502020204030204" pitchFamily="34" charset="0"/>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Calibri" panose="020F0502020204030204" pitchFamily="34" charset="0"/>
          <a:ea typeface="+mn-ea"/>
          <a:cs typeface="Calibri" panose="020F0502020204030204" pitchFamily="34" charset="0"/>
        </a:defRPr>
      </a:lvl4pPr>
      <a:lvl5pPr marL="2057400" indent="-283464" algn="l" defTabSz="914400" rtl="0" eaLnBrk="1" latinLnBrk="0" hangingPunct="1">
        <a:lnSpc>
          <a:spcPct val="112000"/>
        </a:lnSpc>
        <a:spcBef>
          <a:spcPts val="900"/>
        </a:spcBef>
        <a:buFont typeface="Wingdings" panose="05000000000000000000" pitchFamily="2" charset="2"/>
        <a:buChar char="§"/>
        <a:defRPr sz="1400" i="1" kern="1200" baseline="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journals.sagepub.com/doi/full/10.1177/096372141454146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s://eric.ed.gov/?id=EJ1051129" TargetMode="External"/><Relationship Id="rId5" Type="http://schemas.openxmlformats.org/officeDocument/2006/relationships/diagramQuickStyle" Target="../diagrams/quickStyle1.xml"/><Relationship Id="rId10" Type="http://schemas.openxmlformats.org/officeDocument/2006/relationships/image" Target="../media/image30.png"/><Relationship Id="rId4" Type="http://schemas.openxmlformats.org/officeDocument/2006/relationships/diagramLayout" Target="../diagrams/layout1.xml"/><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eric.ed.gov/?id=EJ105112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journals.sagepub.com/doi/full/10.1177/096372141454146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78D98-22FD-48FA-B34D-5169B779D533}"/>
              </a:ext>
            </a:extLst>
          </p:cNvPr>
          <p:cNvSpPr/>
          <p:nvPr/>
        </p:nvSpPr>
        <p:spPr>
          <a:xfrm>
            <a:off x="12701" y="0"/>
            <a:ext cx="12179299" cy="6858000"/>
          </a:xfrm>
          <a:prstGeom prst="rect">
            <a:avLst/>
          </a:prstGeom>
          <a:blipFill dpi="0" rotWithShape="1">
            <a:blip r:embed="rId3">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7674" y="6170496"/>
            <a:ext cx="12192000" cy="584775"/>
          </a:xfrm>
          <a:prstGeom prst="rect">
            <a:avLst/>
          </a:prstGeom>
          <a:noFill/>
        </p:spPr>
        <p:txBody>
          <a:bodyPr wrap="square" rtlCol="0">
            <a:spAutoFit/>
          </a:bodyPr>
          <a:lstStyle/>
          <a:p>
            <a:pPr lvl="0" algn="ctr">
              <a:defRPr/>
            </a:pPr>
            <a:r>
              <a:rPr lang="en-US" sz="1600" dirty="0">
                <a:solidFill>
                  <a:prstClr val="white"/>
                </a:solidFill>
                <a:latin typeface="Calibri" panose="020F0502020204030204" pitchFamily="34" charset="0"/>
                <a:cs typeface="Calibri" panose="020F0502020204030204" pitchFamily="34" charset="0"/>
              </a:rPr>
              <a:t>Department of Physician Assistant Studies</a:t>
            </a:r>
          </a:p>
          <a:p>
            <a:pPr lvl="0" algn="ctr">
              <a:defRPr/>
            </a:pPr>
            <a:r>
              <a:rPr lang="en-US" sz="1600" dirty="0">
                <a:solidFill>
                  <a:prstClr val="white"/>
                </a:solidFill>
                <a:latin typeface="Calibri" panose="020F0502020204030204" pitchFamily="34" charset="0"/>
                <a:cs typeface="Calibri" panose="020F0502020204030204" pitchFamily="34" charset="0"/>
              </a:rPr>
              <a:t>University of Saint Francis | Fort Wayne, IN</a:t>
            </a:r>
          </a:p>
        </p:txBody>
      </p:sp>
      <p:sp>
        <p:nvSpPr>
          <p:cNvPr id="7" name="Title 6"/>
          <p:cNvSpPr>
            <a:spLocks noGrp="1"/>
          </p:cNvSpPr>
          <p:nvPr>
            <p:ph type="ctrTitle"/>
          </p:nvPr>
        </p:nvSpPr>
        <p:spPr>
          <a:xfrm>
            <a:off x="12701" y="3565986"/>
            <a:ext cx="12166598" cy="1878780"/>
          </a:xfrm>
        </p:spPr>
        <p:txBody>
          <a:bodyPr/>
          <a:lstStyle/>
          <a:p>
            <a:r>
              <a:rPr lang="en-US" b="1" dirty="0">
                <a:solidFill>
                  <a:srgbClr val="92D050"/>
                </a:solidFill>
              </a:rPr>
              <a:t>Unlocking Grit &amp; Growth Mindset in a Graduate Curriculum </a:t>
            </a:r>
          </a:p>
        </p:txBody>
      </p:sp>
      <p:sp>
        <p:nvSpPr>
          <p:cNvPr id="5" name="TextBox 4">
            <a:extLst>
              <a:ext uri="{FF2B5EF4-FFF2-40B4-BE49-F238E27FC236}">
                <a16:creationId xmlns:a16="http://schemas.microsoft.com/office/drawing/2014/main" id="{7EFDF9F5-21ED-44BB-A1CE-5473BA18129A}"/>
              </a:ext>
            </a:extLst>
          </p:cNvPr>
          <p:cNvSpPr txBox="1"/>
          <p:nvPr/>
        </p:nvSpPr>
        <p:spPr>
          <a:xfrm>
            <a:off x="5922308" y="5384859"/>
            <a:ext cx="2983712" cy="861774"/>
          </a:xfrm>
          <a:prstGeom prst="rect">
            <a:avLst/>
          </a:prstGeom>
          <a:noFill/>
        </p:spPr>
        <p:txBody>
          <a:bodyPr wrap="square" rtlCol="0">
            <a:spAutoFit/>
          </a:bodyPr>
          <a:lstStyle/>
          <a:p>
            <a:pPr lvl="0" algn="ctr">
              <a:defRPr/>
            </a:pPr>
            <a:r>
              <a:rPr lang="en-US" b="1" dirty="0">
                <a:solidFill>
                  <a:prstClr val="white"/>
                </a:solidFill>
                <a:latin typeface="Calibri" panose="020F0502020204030204" pitchFamily="34" charset="0"/>
                <a:cs typeface="Calibri" panose="020F0502020204030204" pitchFamily="34" charset="0"/>
              </a:rPr>
              <a:t>Courtney Lloyd, Ph.D.</a:t>
            </a:r>
          </a:p>
          <a:p>
            <a:pPr lvl="0" algn="ctr">
              <a:defRPr/>
            </a:pPr>
            <a:r>
              <a:rPr lang="en-US" sz="1600" dirty="0">
                <a:solidFill>
                  <a:prstClr val="white"/>
                </a:solidFill>
                <a:latin typeface="Calibri" panose="020F0502020204030204" pitchFamily="34" charset="0"/>
                <a:cs typeface="Calibri" panose="020F0502020204030204" pitchFamily="34" charset="0"/>
              </a:rPr>
              <a:t>Assistant Professor</a:t>
            </a:r>
          </a:p>
          <a:p>
            <a:pPr lvl="0" algn="ctr">
              <a:defRPr/>
            </a:pPr>
            <a:r>
              <a:rPr lang="en-US" sz="1600" b="1" dirty="0">
                <a:solidFill>
                  <a:srgbClr val="92D050"/>
                </a:solidFill>
                <a:latin typeface="Calibri" panose="020F0502020204030204" pitchFamily="34" charset="0"/>
                <a:cs typeface="Calibri" panose="020F0502020204030204" pitchFamily="34" charset="0"/>
              </a:rPr>
              <a:t>clloyd@sf.edu</a:t>
            </a:r>
          </a:p>
        </p:txBody>
      </p:sp>
      <p:sp>
        <p:nvSpPr>
          <p:cNvPr id="8" name="TextBox 7">
            <a:extLst>
              <a:ext uri="{FF2B5EF4-FFF2-40B4-BE49-F238E27FC236}">
                <a16:creationId xmlns:a16="http://schemas.microsoft.com/office/drawing/2014/main" id="{7BE08F0A-612A-4236-9010-8C2F23321097}"/>
              </a:ext>
            </a:extLst>
          </p:cNvPr>
          <p:cNvSpPr txBox="1"/>
          <p:nvPr/>
        </p:nvSpPr>
        <p:spPr>
          <a:xfrm>
            <a:off x="2775207" y="5384859"/>
            <a:ext cx="4127849" cy="1138773"/>
          </a:xfrm>
          <a:prstGeom prst="rect">
            <a:avLst/>
          </a:prstGeom>
          <a:noFill/>
        </p:spPr>
        <p:txBody>
          <a:bodyPr wrap="square" rtlCol="0">
            <a:spAutoFit/>
          </a:bodyPr>
          <a:lstStyle/>
          <a:p>
            <a:pPr lvl="0" algn="ctr">
              <a:defRPr/>
            </a:pPr>
            <a:r>
              <a:rPr lang="en-US" b="1" dirty="0">
                <a:solidFill>
                  <a:prstClr val="white"/>
                </a:solidFill>
                <a:latin typeface="Calibri" panose="020F0502020204030204" pitchFamily="34" charset="0"/>
                <a:cs typeface="Calibri" panose="020F0502020204030204" pitchFamily="34" charset="0"/>
              </a:rPr>
              <a:t>Joshua Fairbanks, </a:t>
            </a:r>
            <a:r>
              <a:rPr lang="en-US" b="1" dirty="0" err="1">
                <a:solidFill>
                  <a:prstClr val="white"/>
                </a:solidFill>
                <a:latin typeface="Calibri" panose="020F0502020204030204" pitchFamily="34" charset="0"/>
                <a:cs typeface="Calibri" panose="020F0502020204030204" pitchFamily="34" charset="0"/>
              </a:rPr>
              <a:t>DMSc</a:t>
            </a:r>
            <a:r>
              <a:rPr lang="en-US" b="1" dirty="0">
                <a:solidFill>
                  <a:prstClr val="white"/>
                </a:solidFill>
                <a:latin typeface="Calibri" panose="020F0502020204030204" pitchFamily="34" charset="0"/>
                <a:cs typeface="Calibri" panose="020F0502020204030204" pitchFamily="34" charset="0"/>
              </a:rPr>
              <a:t>, PA-C |</a:t>
            </a:r>
          </a:p>
          <a:p>
            <a:pPr lvl="0" algn="ctr">
              <a:defRPr/>
            </a:pPr>
            <a:r>
              <a:rPr lang="en-US" sz="1600" dirty="0">
                <a:solidFill>
                  <a:prstClr val="white"/>
                </a:solidFill>
                <a:latin typeface="Calibri" panose="020F0502020204030204" pitchFamily="34" charset="0"/>
                <a:cs typeface="Calibri" panose="020F0502020204030204" pitchFamily="34" charset="0"/>
              </a:rPr>
              <a:t>Interim Program Director</a:t>
            </a:r>
          </a:p>
          <a:p>
            <a:pPr lvl="0" algn="ctr">
              <a:defRPr/>
            </a:pPr>
            <a:r>
              <a:rPr lang="en-US" sz="1600" b="1" dirty="0">
                <a:solidFill>
                  <a:srgbClr val="92D050"/>
                </a:solidFill>
                <a:latin typeface="Calibri" panose="020F0502020204030204" pitchFamily="34" charset="0"/>
                <a:cs typeface="Calibri" panose="020F0502020204030204" pitchFamily="34" charset="0"/>
              </a:rPr>
              <a:t>jfairbanks@sf.edu</a:t>
            </a:r>
          </a:p>
          <a:p>
            <a:pPr lvl="0">
              <a:defRPr/>
            </a:pPr>
            <a:r>
              <a:rPr lang="en-US" b="1" dirty="0">
                <a:solidFill>
                  <a:prstClr val="white"/>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1825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78D98-22FD-48FA-B34D-5169B779D533}"/>
              </a:ext>
            </a:extLst>
          </p:cNvPr>
          <p:cNvSpPr/>
          <p:nvPr/>
        </p:nvSpPr>
        <p:spPr>
          <a:xfrm>
            <a:off x="12701" y="-1"/>
            <a:ext cx="12179299" cy="6858001"/>
          </a:xfrm>
          <a:prstGeom prst="rect">
            <a:avLst/>
          </a:prstGeom>
          <a:blipFill dpi="0" rotWithShape="1">
            <a:blip r:embed="rId3">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p:cNvSpPr>
            <a:spLocks noGrp="1"/>
          </p:cNvSpPr>
          <p:nvPr>
            <p:ph type="ctrTitle"/>
          </p:nvPr>
        </p:nvSpPr>
        <p:spPr>
          <a:xfrm>
            <a:off x="0" y="4452522"/>
            <a:ext cx="12057379" cy="1878780"/>
          </a:xfrm>
        </p:spPr>
        <p:txBody>
          <a:bodyPr/>
          <a:lstStyle/>
          <a:p>
            <a:r>
              <a:rPr lang="en-US" b="1" dirty="0">
                <a:solidFill>
                  <a:srgbClr val="92D050"/>
                </a:solidFill>
              </a:rPr>
              <a:t>What is your</a:t>
            </a:r>
            <a:br>
              <a:rPr lang="en-US" b="1" dirty="0">
                <a:solidFill>
                  <a:srgbClr val="92D050"/>
                </a:solidFill>
              </a:rPr>
            </a:br>
            <a:r>
              <a:rPr lang="en-US" b="1" dirty="0">
                <a:solidFill>
                  <a:srgbClr val="92D050"/>
                </a:solidFill>
              </a:rPr>
              <a:t>MINDSET?</a:t>
            </a:r>
          </a:p>
        </p:txBody>
      </p:sp>
    </p:spTree>
    <p:extLst>
      <p:ext uri="{BB962C8B-B14F-4D97-AF65-F5344CB8AC3E}">
        <p14:creationId xmlns:p14="http://schemas.microsoft.com/office/powerpoint/2010/main" val="648777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F5B5D6-6930-4522-9FB0-B4B52106DB9A}"/>
              </a:ext>
            </a:extLst>
          </p:cNvPr>
          <p:cNvSpPr>
            <a:spLocks noGrp="1"/>
          </p:cNvSpPr>
          <p:nvPr>
            <p:ph idx="1"/>
          </p:nvPr>
        </p:nvSpPr>
        <p:spPr>
          <a:xfrm>
            <a:off x="130630" y="1064778"/>
            <a:ext cx="4519748" cy="5418667"/>
          </a:xfrm>
        </p:spPr>
        <p:txBody>
          <a:bodyPr/>
          <a:lstStyle/>
          <a:p>
            <a:r>
              <a:rPr lang="en-US" b="1" dirty="0">
                <a:solidFill>
                  <a:schemeClr val="bg2">
                    <a:lumMod val="50000"/>
                  </a:schemeClr>
                </a:solidFill>
              </a:rPr>
              <a:t>Talent</a:t>
            </a:r>
            <a:r>
              <a:rPr lang="en-US" dirty="0"/>
              <a:t> alone does not explain </a:t>
            </a:r>
            <a:r>
              <a:rPr lang="en-US" b="1" dirty="0">
                <a:solidFill>
                  <a:srgbClr val="49701E"/>
                </a:solidFill>
              </a:rPr>
              <a:t>excellence</a:t>
            </a:r>
            <a:r>
              <a:rPr lang="en-US" dirty="0"/>
              <a:t>, but rather one’s </a:t>
            </a:r>
            <a:r>
              <a:rPr lang="en-US" b="1" dirty="0">
                <a:solidFill>
                  <a:schemeClr val="accent3">
                    <a:lumMod val="75000"/>
                  </a:schemeClr>
                </a:solidFill>
              </a:rPr>
              <a:t>dedication to deliberate practice</a:t>
            </a:r>
            <a:r>
              <a:rPr lang="en-US" dirty="0"/>
              <a:t> and </a:t>
            </a:r>
            <a:r>
              <a:rPr lang="en-US" b="1" dirty="0">
                <a:solidFill>
                  <a:schemeClr val="accent5">
                    <a:lumMod val="75000"/>
                  </a:schemeClr>
                </a:solidFill>
              </a:rPr>
              <a:t>study</a:t>
            </a:r>
            <a:r>
              <a:rPr lang="en-US" dirty="0"/>
              <a:t>.</a:t>
            </a:r>
          </a:p>
          <a:p>
            <a:pPr lvl="1"/>
            <a:r>
              <a:rPr lang="en-US" dirty="0"/>
              <a:t>This dedication is known as </a:t>
            </a:r>
            <a:r>
              <a:rPr lang="en-US" b="1" dirty="0">
                <a:solidFill>
                  <a:schemeClr val="accent3">
                    <a:lumMod val="75000"/>
                  </a:schemeClr>
                </a:solidFill>
              </a:rPr>
              <a:t>engagement</a:t>
            </a:r>
            <a:r>
              <a:rPr lang="en-US" dirty="0"/>
              <a:t>, or emotional involvement in the task. </a:t>
            </a:r>
          </a:p>
          <a:p>
            <a:r>
              <a:rPr lang="en-US" dirty="0"/>
              <a:t>Students that are </a:t>
            </a:r>
            <a:r>
              <a:rPr lang="en-US" b="1" dirty="0">
                <a:solidFill>
                  <a:schemeClr val="accent3">
                    <a:lumMod val="75000"/>
                  </a:schemeClr>
                </a:solidFill>
              </a:rPr>
              <a:t>more engaged </a:t>
            </a:r>
            <a:r>
              <a:rPr lang="en-US" dirty="0"/>
              <a:t>tend to have a</a:t>
            </a:r>
            <a:r>
              <a:rPr lang="en-US" b="1" dirty="0"/>
              <a:t> </a:t>
            </a:r>
            <a:r>
              <a:rPr lang="en-US" b="1" dirty="0">
                <a:solidFill>
                  <a:srgbClr val="49701E"/>
                </a:solidFill>
              </a:rPr>
              <a:t>growth mindset </a:t>
            </a:r>
            <a:r>
              <a:rPr lang="en-US" dirty="0"/>
              <a:t>because they are drawn to self-directed and autonomous learning opportunities which in turn </a:t>
            </a:r>
            <a:r>
              <a:rPr lang="en-US" b="1" dirty="0">
                <a:solidFill>
                  <a:schemeClr val="accent6">
                    <a:lumMod val="75000"/>
                  </a:schemeClr>
                </a:solidFill>
              </a:rPr>
              <a:t>fosters grittiness</a:t>
            </a:r>
            <a:r>
              <a:rPr lang="en-US" dirty="0"/>
              <a:t>. </a:t>
            </a:r>
          </a:p>
          <a:p>
            <a:pPr marL="0" indent="0">
              <a:buNone/>
            </a:pPr>
            <a:endParaRPr lang="en-US" dirty="0"/>
          </a:p>
        </p:txBody>
      </p:sp>
      <p:sp>
        <p:nvSpPr>
          <p:cNvPr id="3" name="Title 2">
            <a:extLst>
              <a:ext uri="{FF2B5EF4-FFF2-40B4-BE49-F238E27FC236}">
                <a16:creationId xmlns:a16="http://schemas.microsoft.com/office/drawing/2014/main" id="{030618FE-799F-4242-926C-6EED097213AF}"/>
              </a:ext>
            </a:extLst>
          </p:cNvPr>
          <p:cNvSpPr>
            <a:spLocks noGrp="1"/>
          </p:cNvSpPr>
          <p:nvPr>
            <p:ph type="title"/>
          </p:nvPr>
        </p:nvSpPr>
        <p:spPr/>
        <p:txBody>
          <a:bodyPr/>
          <a:lstStyle/>
          <a:p>
            <a:r>
              <a:rPr lang="en-US" dirty="0"/>
              <a:t>Connecting Grit, Growth Mindset, &amp; Critical Thinking</a:t>
            </a:r>
          </a:p>
        </p:txBody>
      </p:sp>
      <p:sp>
        <p:nvSpPr>
          <p:cNvPr id="16" name="Freeform: Shape 15">
            <a:extLst>
              <a:ext uri="{FF2B5EF4-FFF2-40B4-BE49-F238E27FC236}">
                <a16:creationId xmlns:a16="http://schemas.microsoft.com/office/drawing/2014/main" id="{E3698D79-EBB2-4575-AB35-DACB33EAB514}"/>
              </a:ext>
            </a:extLst>
          </p:cNvPr>
          <p:cNvSpPr/>
          <p:nvPr/>
        </p:nvSpPr>
        <p:spPr>
          <a:xfrm rot="19533538">
            <a:off x="6006155" y="3106784"/>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287" tIns="727287" rIns="727288" bIns="727288" numCol="1" spcCol="1270" anchor="ctr" anchorCtr="0">
            <a:noAutofit/>
          </a:bodyPr>
          <a:lstStyle/>
          <a:p>
            <a:pPr marL="0" lvl="0" indent="0" algn="ctr" defTabSz="800100">
              <a:lnSpc>
                <a:spcPct val="90000"/>
              </a:lnSpc>
              <a:spcBef>
                <a:spcPct val="0"/>
              </a:spcBef>
              <a:spcAft>
                <a:spcPct val="35000"/>
              </a:spcAft>
              <a:buNone/>
            </a:pPr>
            <a:r>
              <a:rPr lang="en-US" sz="1800" b="1" kern="1200" dirty="0"/>
              <a:t>Talent</a:t>
            </a:r>
          </a:p>
        </p:txBody>
      </p:sp>
      <p:sp>
        <p:nvSpPr>
          <p:cNvPr id="17" name="Freeform 35">
            <a:extLst>
              <a:ext uri="{FF2B5EF4-FFF2-40B4-BE49-F238E27FC236}">
                <a16:creationId xmlns:a16="http://schemas.microsoft.com/office/drawing/2014/main" id="{6FE213B0-00E6-4350-9EC8-F087D557727F}"/>
              </a:ext>
            </a:extLst>
          </p:cNvPr>
          <p:cNvSpPr/>
          <p:nvPr/>
        </p:nvSpPr>
        <p:spPr>
          <a:xfrm rot="2247442">
            <a:off x="5720550" y="2476959"/>
            <a:ext cx="2913787" cy="2710912"/>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chemeClr val="accent3"/>
          </a:solidFill>
          <a:ln>
            <a:solidFill>
              <a:schemeClr val="bg1"/>
            </a:solidFill>
          </a:ln>
        </p:spPr>
        <p:style>
          <a:lnRef idx="2">
            <a:schemeClr val="lt1">
              <a:hueOff val="0"/>
              <a:satOff val="0"/>
              <a:lumOff val="0"/>
              <a:alphaOff val="0"/>
            </a:schemeClr>
          </a:lnRef>
          <a:fillRef idx="1">
            <a:schemeClr val="accent4">
              <a:hueOff val="610539"/>
              <a:satOff val="-23261"/>
              <a:lumOff val="11568"/>
              <a:alphaOff val="0"/>
            </a:schemeClr>
          </a:fillRef>
          <a:effectRef idx="0">
            <a:schemeClr val="accent4">
              <a:hueOff val="610539"/>
              <a:satOff val="-23261"/>
              <a:lumOff val="11568"/>
              <a:alphaOff val="0"/>
            </a:schemeClr>
          </a:effectRef>
          <a:fontRef idx="minor">
            <a:schemeClr val="lt1"/>
          </a:fontRef>
        </p:style>
        <p:txBody>
          <a:bodyPr spcFirstLastPara="0" vert="horz" wrap="square" lIns="428300" tIns="430772" rIns="428300" bIns="430773" numCol="1" spcCol="1270" anchor="ctr" anchorCtr="0">
            <a:noAutofit/>
          </a:bodyPr>
          <a:lstStyle/>
          <a:p>
            <a:pPr marL="0" marR="0" lvl="0" indent="0" algn="ctr" defTabSz="66670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charset="0"/>
                <a:ea typeface="Calibri" charset="0"/>
                <a:cs typeface="Calibri" charset="0"/>
              </a:rPr>
              <a:t>Dedication</a:t>
            </a:r>
          </a:p>
        </p:txBody>
      </p:sp>
      <p:sp>
        <p:nvSpPr>
          <p:cNvPr id="18" name="Freeform 36">
            <a:extLst>
              <a:ext uri="{FF2B5EF4-FFF2-40B4-BE49-F238E27FC236}">
                <a16:creationId xmlns:a16="http://schemas.microsoft.com/office/drawing/2014/main" id="{B001CA35-98DC-4F80-B4FA-4B39729AB237}"/>
              </a:ext>
            </a:extLst>
          </p:cNvPr>
          <p:cNvSpPr/>
          <p:nvPr/>
        </p:nvSpPr>
        <p:spPr>
          <a:xfrm rot="21351630">
            <a:off x="8130934" y="3106682"/>
            <a:ext cx="3222227" cy="3238288"/>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rgbClr val="619428"/>
          </a:solidFill>
          <a:ln>
            <a:solidFill>
              <a:schemeClr val="bg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68424" tIns="542635" rIns="468425" bIns="581725" numCol="1" spcCol="1270" anchor="ctr" anchorCtr="0">
            <a:noAutofit/>
          </a:bodyPr>
          <a:lstStyle/>
          <a:p>
            <a:pPr marL="0" marR="0" lvl="0" indent="0" algn="ctr" defTabSz="666702"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charset="0"/>
                <a:ea typeface="Calibri" charset="0"/>
                <a:cs typeface="Calibri" charset="0"/>
              </a:rPr>
              <a:t>Excellence</a:t>
            </a:r>
          </a:p>
        </p:txBody>
      </p:sp>
      <p:sp>
        <p:nvSpPr>
          <p:cNvPr id="19" name="Freeform 37">
            <a:extLst>
              <a:ext uri="{FF2B5EF4-FFF2-40B4-BE49-F238E27FC236}">
                <a16:creationId xmlns:a16="http://schemas.microsoft.com/office/drawing/2014/main" id="{EDAAFD73-CD2B-4937-9628-C5606518ED9D}"/>
              </a:ext>
            </a:extLst>
          </p:cNvPr>
          <p:cNvSpPr/>
          <p:nvPr/>
        </p:nvSpPr>
        <p:spPr>
          <a:xfrm rot="19548321">
            <a:off x="7793727" y="874549"/>
            <a:ext cx="2882535" cy="2884298"/>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solidFill>
            <a:schemeClr val="accent5"/>
          </a:solidFill>
          <a:ln>
            <a:solidFill>
              <a:schemeClr val="bg1"/>
            </a:solidFill>
          </a:ln>
        </p:spPr>
        <p:style>
          <a:lnRef idx="2">
            <a:schemeClr val="lt1">
              <a:hueOff val="0"/>
              <a:satOff val="0"/>
              <a:lumOff val="0"/>
              <a:alphaOff val="0"/>
            </a:schemeClr>
          </a:lnRef>
          <a:fillRef idx="1">
            <a:schemeClr val="accent4">
              <a:hueOff val="1221077"/>
              <a:satOff val="-46523"/>
              <a:lumOff val="23135"/>
              <a:alphaOff val="0"/>
            </a:schemeClr>
          </a:fillRef>
          <a:effectRef idx="0">
            <a:schemeClr val="accent4">
              <a:hueOff val="1221077"/>
              <a:satOff val="-46523"/>
              <a:lumOff val="23135"/>
              <a:alphaOff val="0"/>
            </a:schemeClr>
          </a:effectRef>
          <a:fontRef idx="minor">
            <a:schemeClr val="lt1"/>
          </a:fontRef>
        </p:style>
        <p:txBody>
          <a:bodyPr spcFirstLastPara="0" vert="horz" wrap="square" lIns="547371" tIns="547369" rIns="547369" bIns="547369" numCol="1" spcCol="1270" anchor="ctr" anchorCtr="0">
            <a:noAutofit/>
          </a:bodyPr>
          <a:lstStyle/>
          <a:p>
            <a:pPr marL="0" marR="0" lvl="0" indent="0" algn="ctr" defTabSz="66670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charset="0"/>
                <a:ea typeface="Calibri" charset="0"/>
                <a:cs typeface="Calibri" charset="0"/>
              </a:rPr>
              <a:t>Study</a:t>
            </a:r>
          </a:p>
        </p:txBody>
      </p:sp>
      <p:sp>
        <p:nvSpPr>
          <p:cNvPr id="20" name="Freeform 35">
            <a:extLst>
              <a:ext uri="{FF2B5EF4-FFF2-40B4-BE49-F238E27FC236}">
                <a16:creationId xmlns:a16="http://schemas.microsoft.com/office/drawing/2014/main" id="{0DD41B1D-29B5-44F5-8D3B-141EEC59C042}"/>
              </a:ext>
            </a:extLst>
          </p:cNvPr>
          <p:cNvSpPr/>
          <p:nvPr/>
        </p:nvSpPr>
        <p:spPr>
          <a:xfrm rot="2247442">
            <a:off x="5716104" y="2476083"/>
            <a:ext cx="2913787" cy="2710912"/>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chemeClr val="accent3"/>
          </a:solidFill>
          <a:ln>
            <a:solidFill>
              <a:schemeClr val="bg1"/>
            </a:solidFill>
          </a:ln>
        </p:spPr>
        <p:style>
          <a:lnRef idx="2">
            <a:schemeClr val="lt1">
              <a:hueOff val="0"/>
              <a:satOff val="0"/>
              <a:lumOff val="0"/>
              <a:alphaOff val="0"/>
            </a:schemeClr>
          </a:lnRef>
          <a:fillRef idx="1">
            <a:schemeClr val="accent4">
              <a:hueOff val="610539"/>
              <a:satOff val="-23261"/>
              <a:lumOff val="11568"/>
              <a:alphaOff val="0"/>
            </a:schemeClr>
          </a:fillRef>
          <a:effectRef idx="0">
            <a:schemeClr val="accent4">
              <a:hueOff val="610539"/>
              <a:satOff val="-23261"/>
              <a:lumOff val="11568"/>
              <a:alphaOff val="0"/>
            </a:schemeClr>
          </a:effectRef>
          <a:fontRef idx="minor">
            <a:schemeClr val="lt1"/>
          </a:fontRef>
        </p:style>
        <p:txBody>
          <a:bodyPr spcFirstLastPara="0" vert="horz" wrap="square" lIns="428300" tIns="430772" rIns="428300" bIns="430773" numCol="1" spcCol="1270" anchor="ctr" anchorCtr="0">
            <a:noAutofit/>
          </a:bodyPr>
          <a:lstStyle/>
          <a:p>
            <a:pPr marL="0" marR="0" lvl="0" indent="0" algn="ctr" defTabSz="666702"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charset="0"/>
                <a:ea typeface="Calibri" charset="0"/>
                <a:cs typeface="Calibri" charset="0"/>
              </a:rPr>
              <a:t>Engagement</a:t>
            </a:r>
          </a:p>
        </p:txBody>
      </p:sp>
      <p:sp>
        <p:nvSpPr>
          <p:cNvPr id="23" name="Freeform: Shape 22">
            <a:extLst>
              <a:ext uri="{FF2B5EF4-FFF2-40B4-BE49-F238E27FC236}">
                <a16:creationId xmlns:a16="http://schemas.microsoft.com/office/drawing/2014/main" id="{7E67A2B3-A915-4E7C-86A4-716776BF3326}"/>
              </a:ext>
            </a:extLst>
          </p:cNvPr>
          <p:cNvSpPr/>
          <p:nvPr/>
        </p:nvSpPr>
        <p:spPr>
          <a:xfrm>
            <a:off x="7543083" y="1160941"/>
            <a:ext cx="2274452" cy="1263584"/>
          </a:xfrm>
          <a:custGeom>
            <a:avLst/>
            <a:gdLst>
              <a:gd name="connsiteX0" fmla="*/ 0 w 2274452"/>
              <a:gd name="connsiteY0" fmla="*/ 126358 h 1263584"/>
              <a:gd name="connsiteX1" fmla="*/ 126358 w 2274452"/>
              <a:gd name="connsiteY1" fmla="*/ 0 h 1263584"/>
              <a:gd name="connsiteX2" fmla="*/ 2148094 w 2274452"/>
              <a:gd name="connsiteY2" fmla="*/ 0 h 1263584"/>
              <a:gd name="connsiteX3" fmla="*/ 2274452 w 2274452"/>
              <a:gd name="connsiteY3" fmla="*/ 126358 h 1263584"/>
              <a:gd name="connsiteX4" fmla="*/ 2274452 w 2274452"/>
              <a:gd name="connsiteY4" fmla="*/ 1137226 h 1263584"/>
              <a:gd name="connsiteX5" fmla="*/ 2148094 w 2274452"/>
              <a:gd name="connsiteY5" fmla="*/ 1263584 h 1263584"/>
              <a:gd name="connsiteX6" fmla="*/ 126358 w 2274452"/>
              <a:gd name="connsiteY6" fmla="*/ 1263584 h 1263584"/>
              <a:gd name="connsiteX7" fmla="*/ 0 w 2274452"/>
              <a:gd name="connsiteY7" fmla="*/ 1137226 h 1263584"/>
              <a:gd name="connsiteX8" fmla="*/ 0 w 2274452"/>
              <a:gd name="connsiteY8" fmla="*/ 126358 h 12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452" h="1263584">
                <a:moveTo>
                  <a:pt x="0" y="126358"/>
                </a:moveTo>
                <a:cubicBezTo>
                  <a:pt x="0" y="56572"/>
                  <a:pt x="56572" y="0"/>
                  <a:pt x="126358" y="0"/>
                </a:cubicBezTo>
                <a:lnTo>
                  <a:pt x="2148094" y="0"/>
                </a:lnTo>
                <a:cubicBezTo>
                  <a:pt x="2217880" y="0"/>
                  <a:pt x="2274452" y="56572"/>
                  <a:pt x="2274452" y="126358"/>
                </a:cubicBezTo>
                <a:lnTo>
                  <a:pt x="2274452" y="1137226"/>
                </a:lnTo>
                <a:cubicBezTo>
                  <a:pt x="2274452" y="1207012"/>
                  <a:pt x="2217880" y="1263584"/>
                  <a:pt x="2148094" y="1263584"/>
                </a:cubicBezTo>
                <a:lnTo>
                  <a:pt x="126358" y="1263584"/>
                </a:lnTo>
                <a:cubicBezTo>
                  <a:pt x="56572" y="1263584"/>
                  <a:pt x="0" y="1207012"/>
                  <a:pt x="0" y="1137226"/>
                </a:cubicBezTo>
                <a:lnTo>
                  <a:pt x="0" y="126358"/>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739" tIns="162739" rIns="162739" bIns="162739" numCol="1" spcCol="1270" anchor="ctr" anchorCtr="0">
            <a:noAutofit/>
          </a:bodyPr>
          <a:lstStyle/>
          <a:p>
            <a:pPr marL="0" lvl="0" indent="0" algn="ctr" defTabSz="1466850">
              <a:lnSpc>
                <a:spcPct val="90000"/>
              </a:lnSpc>
              <a:spcBef>
                <a:spcPct val="0"/>
              </a:spcBef>
              <a:spcAft>
                <a:spcPct val="35000"/>
              </a:spcAft>
              <a:buNone/>
            </a:pPr>
            <a:r>
              <a:rPr lang="en-US" sz="3300" b="1" kern="1200" dirty="0"/>
              <a:t>Engaged</a:t>
            </a:r>
          </a:p>
        </p:txBody>
      </p:sp>
      <p:sp>
        <p:nvSpPr>
          <p:cNvPr id="24" name="Freeform: Shape 23">
            <a:extLst>
              <a:ext uri="{FF2B5EF4-FFF2-40B4-BE49-F238E27FC236}">
                <a16:creationId xmlns:a16="http://schemas.microsoft.com/office/drawing/2014/main" id="{E19DD2CB-22B1-4736-AADD-A758D068A8E7}"/>
              </a:ext>
            </a:extLst>
          </p:cNvPr>
          <p:cNvSpPr/>
          <p:nvPr/>
        </p:nvSpPr>
        <p:spPr>
          <a:xfrm>
            <a:off x="8396002" y="2503499"/>
            <a:ext cx="568614" cy="473845"/>
          </a:xfrm>
          <a:custGeom>
            <a:avLst/>
            <a:gdLst>
              <a:gd name="connsiteX0" fmla="*/ 0 w 473844"/>
              <a:gd name="connsiteY0" fmla="*/ 113723 h 568613"/>
              <a:gd name="connsiteX1" fmla="*/ 236922 w 473844"/>
              <a:gd name="connsiteY1" fmla="*/ 113723 h 568613"/>
              <a:gd name="connsiteX2" fmla="*/ 236922 w 473844"/>
              <a:gd name="connsiteY2" fmla="*/ 0 h 568613"/>
              <a:gd name="connsiteX3" fmla="*/ 473844 w 473844"/>
              <a:gd name="connsiteY3" fmla="*/ 284307 h 568613"/>
              <a:gd name="connsiteX4" fmla="*/ 236922 w 473844"/>
              <a:gd name="connsiteY4" fmla="*/ 568613 h 568613"/>
              <a:gd name="connsiteX5" fmla="*/ 236922 w 473844"/>
              <a:gd name="connsiteY5" fmla="*/ 454890 h 568613"/>
              <a:gd name="connsiteX6" fmla="*/ 0 w 473844"/>
              <a:gd name="connsiteY6" fmla="*/ 454890 h 568613"/>
              <a:gd name="connsiteX7" fmla="*/ 0 w 473844"/>
              <a:gd name="connsiteY7" fmla="*/ 113723 h 56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844" h="568613">
                <a:moveTo>
                  <a:pt x="379075" y="1"/>
                </a:moveTo>
                <a:lnTo>
                  <a:pt x="379075" y="284307"/>
                </a:lnTo>
                <a:lnTo>
                  <a:pt x="473844" y="284307"/>
                </a:lnTo>
                <a:lnTo>
                  <a:pt x="236922" y="568612"/>
                </a:lnTo>
                <a:lnTo>
                  <a:pt x="0" y="284307"/>
                </a:lnTo>
                <a:lnTo>
                  <a:pt x="94769" y="284307"/>
                </a:lnTo>
                <a:lnTo>
                  <a:pt x="94769" y="1"/>
                </a:lnTo>
                <a:lnTo>
                  <a:pt x="379075" y="1"/>
                </a:lnTo>
                <a:close/>
              </a:path>
            </a:pathLst>
          </a:custGeom>
          <a:solidFill>
            <a:schemeClr val="accent3"/>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13724" tIns="1" rIns="113723" bIns="142153" numCol="1" spcCol="1270" anchor="ctr" anchorCtr="0">
            <a:noAutofit/>
          </a:bodyPr>
          <a:lstStyle/>
          <a:p>
            <a:pPr marL="0" lvl="0" indent="0" algn="ctr" defTabSz="1022350">
              <a:lnSpc>
                <a:spcPct val="90000"/>
              </a:lnSpc>
              <a:spcBef>
                <a:spcPct val="0"/>
              </a:spcBef>
              <a:spcAft>
                <a:spcPct val="35000"/>
              </a:spcAft>
              <a:buNone/>
            </a:pPr>
            <a:endParaRPr lang="en-US" sz="2300" b="1" kern="1200"/>
          </a:p>
        </p:txBody>
      </p:sp>
      <p:sp>
        <p:nvSpPr>
          <p:cNvPr id="25" name="Freeform: Shape 24">
            <a:extLst>
              <a:ext uri="{FF2B5EF4-FFF2-40B4-BE49-F238E27FC236}">
                <a16:creationId xmlns:a16="http://schemas.microsoft.com/office/drawing/2014/main" id="{7B9936B9-5815-4AF9-A4E8-069D2633103F}"/>
              </a:ext>
            </a:extLst>
          </p:cNvPr>
          <p:cNvSpPr/>
          <p:nvPr/>
        </p:nvSpPr>
        <p:spPr>
          <a:xfrm>
            <a:off x="7543083" y="3056317"/>
            <a:ext cx="2274452" cy="1263584"/>
          </a:xfrm>
          <a:custGeom>
            <a:avLst/>
            <a:gdLst>
              <a:gd name="connsiteX0" fmla="*/ 0 w 2274452"/>
              <a:gd name="connsiteY0" fmla="*/ 126358 h 1263584"/>
              <a:gd name="connsiteX1" fmla="*/ 126358 w 2274452"/>
              <a:gd name="connsiteY1" fmla="*/ 0 h 1263584"/>
              <a:gd name="connsiteX2" fmla="*/ 2148094 w 2274452"/>
              <a:gd name="connsiteY2" fmla="*/ 0 h 1263584"/>
              <a:gd name="connsiteX3" fmla="*/ 2274452 w 2274452"/>
              <a:gd name="connsiteY3" fmla="*/ 126358 h 1263584"/>
              <a:gd name="connsiteX4" fmla="*/ 2274452 w 2274452"/>
              <a:gd name="connsiteY4" fmla="*/ 1137226 h 1263584"/>
              <a:gd name="connsiteX5" fmla="*/ 2148094 w 2274452"/>
              <a:gd name="connsiteY5" fmla="*/ 1263584 h 1263584"/>
              <a:gd name="connsiteX6" fmla="*/ 126358 w 2274452"/>
              <a:gd name="connsiteY6" fmla="*/ 1263584 h 1263584"/>
              <a:gd name="connsiteX7" fmla="*/ 0 w 2274452"/>
              <a:gd name="connsiteY7" fmla="*/ 1137226 h 1263584"/>
              <a:gd name="connsiteX8" fmla="*/ 0 w 2274452"/>
              <a:gd name="connsiteY8" fmla="*/ 126358 h 12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452" h="1263584">
                <a:moveTo>
                  <a:pt x="0" y="126358"/>
                </a:moveTo>
                <a:cubicBezTo>
                  <a:pt x="0" y="56572"/>
                  <a:pt x="56572" y="0"/>
                  <a:pt x="126358" y="0"/>
                </a:cubicBezTo>
                <a:lnTo>
                  <a:pt x="2148094" y="0"/>
                </a:lnTo>
                <a:cubicBezTo>
                  <a:pt x="2217880" y="0"/>
                  <a:pt x="2274452" y="56572"/>
                  <a:pt x="2274452" y="126358"/>
                </a:cubicBezTo>
                <a:lnTo>
                  <a:pt x="2274452" y="1137226"/>
                </a:lnTo>
                <a:cubicBezTo>
                  <a:pt x="2274452" y="1207012"/>
                  <a:pt x="2217880" y="1263584"/>
                  <a:pt x="2148094" y="1263584"/>
                </a:cubicBezTo>
                <a:lnTo>
                  <a:pt x="126358" y="1263584"/>
                </a:lnTo>
                <a:cubicBezTo>
                  <a:pt x="56572" y="1263584"/>
                  <a:pt x="0" y="1207012"/>
                  <a:pt x="0" y="1137226"/>
                </a:cubicBezTo>
                <a:lnTo>
                  <a:pt x="0" y="126358"/>
                </a:lnTo>
                <a:close/>
              </a:path>
            </a:pathLst>
          </a:custGeom>
          <a:solidFill>
            <a:srgbClr val="6194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739" tIns="162739" rIns="162739" bIns="162739" numCol="1" spcCol="1270" anchor="ctr" anchorCtr="0">
            <a:noAutofit/>
          </a:bodyPr>
          <a:lstStyle/>
          <a:p>
            <a:pPr marL="0" lvl="0" indent="0" algn="ctr" defTabSz="1466850">
              <a:lnSpc>
                <a:spcPct val="90000"/>
              </a:lnSpc>
              <a:spcBef>
                <a:spcPct val="0"/>
              </a:spcBef>
              <a:spcAft>
                <a:spcPct val="35000"/>
              </a:spcAft>
              <a:buNone/>
            </a:pPr>
            <a:r>
              <a:rPr lang="en-US" sz="3300" b="1" kern="1200" dirty="0"/>
              <a:t>Growth mindset</a:t>
            </a:r>
          </a:p>
        </p:txBody>
      </p:sp>
      <p:sp>
        <p:nvSpPr>
          <p:cNvPr id="26" name="Freeform: Shape 25">
            <a:extLst>
              <a:ext uri="{FF2B5EF4-FFF2-40B4-BE49-F238E27FC236}">
                <a16:creationId xmlns:a16="http://schemas.microsoft.com/office/drawing/2014/main" id="{0708654E-5F97-4B4F-8E3A-6E2D4485C446}"/>
              </a:ext>
            </a:extLst>
          </p:cNvPr>
          <p:cNvSpPr/>
          <p:nvPr/>
        </p:nvSpPr>
        <p:spPr>
          <a:xfrm>
            <a:off x="8396002" y="4398875"/>
            <a:ext cx="568614" cy="473845"/>
          </a:xfrm>
          <a:custGeom>
            <a:avLst/>
            <a:gdLst>
              <a:gd name="connsiteX0" fmla="*/ 0 w 473844"/>
              <a:gd name="connsiteY0" fmla="*/ 113723 h 568613"/>
              <a:gd name="connsiteX1" fmla="*/ 236922 w 473844"/>
              <a:gd name="connsiteY1" fmla="*/ 113723 h 568613"/>
              <a:gd name="connsiteX2" fmla="*/ 236922 w 473844"/>
              <a:gd name="connsiteY2" fmla="*/ 0 h 568613"/>
              <a:gd name="connsiteX3" fmla="*/ 473844 w 473844"/>
              <a:gd name="connsiteY3" fmla="*/ 284307 h 568613"/>
              <a:gd name="connsiteX4" fmla="*/ 236922 w 473844"/>
              <a:gd name="connsiteY4" fmla="*/ 568613 h 568613"/>
              <a:gd name="connsiteX5" fmla="*/ 236922 w 473844"/>
              <a:gd name="connsiteY5" fmla="*/ 454890 h 568613"/>
              <a:gd name="connsiteX6" fmla="*/ 0 w 473844"/>
              <a:gd name="connsiteY6" fmla="*/ 454890 h 568613"/>
              <a:gd name="connsiteX7" fmla="*/ 0 w 473844"/>
              <a:gd name="connsiteY7" fmla="*/ 113723 h 56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844" h="568613">
                <a:moveTo>
                  <a:pt x="379075" y="1"/>
                </a:moveTo>
                <a:lnTo>
                  <a:pt x="379075" y="284307"/>
                </a:lnTo>
                <a:lnTo>
                  <a:pt x="473844" y="284307"/>
                </a:lnTo>
                <a:lnTo>
                  <a:pt x="236922" y="568612"/>
                </a:lnTo>
                <a:lnTo>
                  <a:pt x="0" y="284307"/>
                </a:lnTo>
                <a:lnTo>
                  <a:pt x="94769" y="284307"/>
                </a:lnTo>
                <a:lnTo>
                  <a:pt x="94769" y="1"/>
                </a:lnTo>
                <a:lnTo>
                  <a:pt x="379075" y="1"/>
                </a:lnTo>
                <a:close/>
              </a:path>
            </a:pathLst>
          </a:custGeom>
          <a:solidFill>
            <a:srgbClr val="619428"/>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13724" tIns="1" rIns="113723" bIns="142153" numCol="1" spcCol="1270" anchor="ctr" anchorCtr="0">
            <a:noAutofit/>
          </a:bodyPr>
          <a:lstStyle/>
          <a:p>
            <a:pPr marL="0" lvl="0" indent="0" algn="ctr" defTabSz="1022350">
              <a:lnSpc>
                <a:spcPct val="90000"/>
              </a:lnSpc>
              <a:spcBef>
                <a:spcPct val="0"/>
              </a:spcBef>
              <a:spcAft>
                <a:spcPct val="35000"/>
              </a:spcAft>
              <a:buNone/>
            </a:pPr>
            <a:endParaRPr lang="en-US" sz="2300" b="1" kern="1200"/>
          </a:p>
        </p:txBody>
      </p:sp>
      <p:sp>
        <p:nvSpPr>
          <p:cNvPr id="27" name="Freeform: Shape 26">
            <a:extLst>
              <a:ext uri="{FF2B5EF4-FFF2-40B4-BE49-F238E27FC236}">
                <a16:creationId xmlns:a16="http://schemas.microsoft.com/office/drawing/2014/main" id="{71A3C0B1-49FB-492D-BE04-0947582CAC47}"/>
              </a:ext>
            </a:extLst>
          </p:cNvPr>
          <p:cNvSpPr/>
          <p:nvPr/>
        </p:nvSpPr>
        <p:spPr>
          <a:xfrm>
            <a:off x="7543083" y="4951694"/>
            <a:ext cx="2274452" cy="1263584"/>
          </a:xfrm>
          <a:custGeom>
            <a:avLst/>
            <a:gdLst>
              <a:gd name="connsiteX0" fmla="*/ 0 w 2274452"/>
              <a:gd name="connsiteY0" fmla="*/ 126358 h 1263584"/>
              <a:gd name="connsiteX1" fmla="*/ 126358 w 2274452"/>
              <a:gd name="connsiteY1" fmla="*/ 0 h 1263584"/>
              <a:gd name="connsiteX2" fmla="*/ 2148094 w 2274452"/>
              <a:gd name="connsiteY2" fmla="*/ 0 h 1263584"/>
              <a:gd name="connsiteX3" fmla="*/ 2274452 w 2274452"/>
              <a:gd name="connsiteY3" fmla="*/ 126358 h 1263584"/>
              <a:gd name="connsiteX4" fmla="*/ 2274452 w 2274452"/>
              <a:gd name="connsiteY4" fmla="*/ 1137226 h 1263584"/>
              <a:gd name="connsiteX5" fmla="*/ 2148094 w 2274452"/>
              <a:gd name="connsiteY5" fmla="*/ 1263584 h 1263584"/>
              <a:gd name="connsiteX6" fmla="*/ 126358 w 2274452"/>
              <a:gd name="connsiteY6" fmla="*/ 1263584 h 1263584"/>
              <a:gd name="connsiteX7" fmla="*/ 0 w 2274452"/>
              <a:gd name="connsiteY7" fmla="*/ 1137226 h 1263584"/>
              <a:gd name="connsiteX8" fmla="*/ 0 w 2274452"/>
              <a:gd name="connsiteY8" fmla="*/ 126358 h 12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452" h="1263584">
                <a:moveTo>
                  <a:pt x="0" y="126358"/>
                </a:moveTo>
                <a:cubicBezTo>
                  <a:pt x="0" y="56572"/>
                  <a:pt x="56572" y="0"/>
                  <a:pt x="126358" y="0"/>
                </a:cubicBezTo>
                <a:lnTo>
                  <a:pt x="2148094" y="0"/>
                </a:lnTo>
                <a:cubicBezTo>
                  <a:pt x="2217880" y="0"/>
                  <a:pt x="2274452" y="56572"/>
                  <a:pt x="2274452" y="126358"/>
                </a:cubicBezTo>
                <a:lnTo>
                  <a:pt x="2274452" y="1137226"/>
                </a:lnTo>
                <a:cubicBezTo>
                  <a:pt x="2274452" y="1207012"/>
                  <a:pt x="2217880" y="1263584"/>
                  <a:pt x="2148094" y="1263584"/>
                </a:cubicBezTo>
                <a:lnTo>
                  <a:pt x="126358" y="1263584"/>
                </a:lnTo>
                <a:cubicBezTo>
                  <a:pt x="56572" y="1263584"/>
                  <a:pt x="0" y="1207012"/>
                  <a:pt x="0" y="1137226"/>
                </a:cubicBezTo>
                <a:lnTo>
                  <a:pt x="0" y="126358"/>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739" tIns="162739" rIns="162739" bIns="162739" numCol="1" spcCol="1270" anchor="ctr" anchorCtr="0">
            <a:noAutofit/>
          </a:bodyPr>
          <a:lstStyle/>
          <a:p>
            <a:pPr marL="0" lvl="0" indent="0" algn="ctr" defTabSz="1466850">
              <a:lnSpc>
                <a:spcPct val="90000"/>
              </a:lnSpc>
              <a:spcBef>
                <a:spcPct val="0"/>
              </a:spcBef>
              <a:spcAft>
                <a:spcPct val="35000"/>
              </a:spcAft>
              <a:buNone/>
            </a:pPr>
            <a:r>
              <a:rPr lang="en-US" sz="3300" b="1" kern="1200" dirty="0"/>
              <a:t>Grittiness</a:t>
            </a:r>
          </a:p>
        </p:txBody>
      </p:sp>
    </p:spTree>
    <p:extLst>
      <p:ext uri="{BB962C8B-B14F-4D97-AF65-F5344CB8AC3E}">
        <p14:creationId xmlns:p14="http://schemas.microsoft.com/office/powerpoint/2010/main" val="10975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grpId="1" nodeType="click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repeatCount="200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3000" fill="hold"/>
                                        <p:tgtEl>
                                          <p:spTgt spid="18"/>
                                        </p:tgtEl>
                                        <p:attrNameLst>
                                          <p:attrName>r</p:attrName>
                                        </p:attrNameLst>
                                      </p:cBhvr>
                                    </p:animRot>
                                  </p:childTnLst>
                                </p:cTn>
                              </p:par>
                              <p:par>
                                <p:cTn id="31" presetID="8" presetClass="emph" presetSubtype="0" fill="hold" grpId="0" nodeType="withEffect">
                                  <p:stCondLst>
                                    <p:cond delay="0"/>
                                  </p:stCondLst>
                                  <p:childTnLst>
                                    <p:animRot by="21600000">
                                      <p:cBhvr>
                                        <p:cTn id="32" dur="3000" fill="hold"/>
                                        <p:tgtEl>
                                          <p:spTgt spid="19"/>
                                        </p:tgtEl>
                                        <p:attrNameLst>
                                          <p:attrName>r</p:attrName>
                                        </p:attrNameLst>
                                      </p:cBhvr>
                                    </p:animRot>
                                  </p:childTnLst>
                                </p:cTn>
                              </p:par>
                              <p:par>
                                <p:cTn id="33" presetID="8" presetClass="emph" presetSubtype="0" fill="hold" grpId="0" nodeType="withEffect">
                                  <p:stCondLst>
                                    <p:cond delay="0"/>
                                  </p:stCondLst>
                                  <p:childTnLst>
                                    <p:animRot by="21600000">
                                      <p:cBhvr>
                                        <p:cTn id="34" dur="3000" fill="hold"/>
                                        <p:tgtEl>
                                          <p:spTgt spid="1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2"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fade">
                                      <p:cBhvr>
                                        <p:cTn id="57" dur="500"/>
                                        <p:tgtEl>
                                          <p:spTgt spid="2">
                                            <p:txEl>
                                              <p:pRg st="2" end="2"/>
                                            </p:txEl>
                                          </p:spTgt>
                                        </p:tgtEl>
                                      </p:cBhvr>
                                    </p:animEffect>
                                  </p:childTnLst>
                                </p:cTn>
                              </p:par>
                              <p:par>
                                <p:cTn id="58" presetID="9" presetClass="emph" presetSubtype="0" nodeType="withEffect">
                                  <p:stCondLst>
                                    <p:cond delay="0"/>
                                  </p:stCondLst>
                                  <p:childTnLst>
                                    <p:set>
                                      <p:cBhvr>
                                        <p:cTn id="59" dur="indefinite"/>
                                        <p:tgtEl>
                                          <p:spTgt spid="2">
                                            <p:txEl>
                                              <p:pRg st="0" end="0"/>
                                            </p:txEl>
                                          </p:spTgt>
                                        </p:tgtEl>
                                        <p:attrNameLst>
                                          <p:attrName>style.opacity</p:attrName>
                                        </p:attrNameLst>
                                      </p:cBhvr>
                                      <p:to>
                                        <p:strVal val="0.5"/>
                                      </p:to>
                                    </p:set>
                                    <p:animEffect filter="image" prLst="opacity: 0.5">
                                      <p:cBhvr rctx="IE">
                                        <p:cTn id="60" dur="indefinite"/>
                                        <p:tgtEl>
                                          <p:spTgt spid="2">
                                            <p:txEl>
                                              <p:pRg st="0" end="0"/>
                                            </p:txEl>
                                          </p:spTgt>
                                        </p:tgtEl>
                                      </p:cBhvr>
                                    </p:animEffect>
                                  </p:childTnLst>
                                </p:cTn>
                              </p:par>
                              <p:par>
                                <p:cTn id="61" presetID="9" presetClass="emph" presetSubtype="0" nodeType="withEffect">
                                  <p:stCondLst>
                                    <p:cond delay="0"/>
                                  </p:stCondLst>
                                  <p:childTnLst>
                                    <p:set>
                                      <p:cBhvr>
                                        <p:cTn id="62" dur="indefinite"/>
                                        <p:tgtEl>
                                          <p:spTgt spid="2">
                                            <p:txEl>
                                              <p:pRg st="1" end="1"/>
                                            </p:txEl>
                                          </p:spTgt>
                                        </p:tgtEl>
                                        <p:attrNameLst>
                                          <p:attrName>style.opacity</p:attrName>
                                        </p:attrNameLst>
                                      </p:cBhvr>
                                      <p:to>
                                        <p:strVal val="0.5"/>
                                      </p:to>
                                    </p:set>
                                    <p:animEffect filter="image" prLst="opacity: 0.5">
                                      <p:cBhvr rctx="IE">
                                        <p:cTn id="63" dur="indefinite"/>
                                        <p:tgtEl>
                                          <p:spTgt spid="2">
                                            <p:txEl>
                                              <p:pRg st="1" end="1"/>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up)">
                                      <p:cBhvr>
                                        <p:cTn id="77" dur="500"/>
                                        <p:tgtEl>
                                          <p:spTgt spid="26"/>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C2B647-3349-4A14-934C-CE83870CEE0E}"/>
              </a:ext>
            </a:extLst>
          </p:cNvPr>
          <p:cNvSpPr>
            <a:spLocks noGrp="1"/>
          </p:cNvSpPr>
          <p:nvPr>
            <p:ph idx="1"/>
          </p:nvPr>
        </p:nvSpPr>
        <p:spPr>
          <a:xfrm>
            <a:off x="6975566" y="1064779"/>
            <a:ext cx="5055324" cy="5326968"/>
          </a:xfrm>
        </p:spPr>
        <p:txBody>
          <a:bodyPr/>
          <a:lstStyle/>
          <a:p>
            <a:r>
              <a:rPr lang="en-US" dirty="0"/>
              <a:t>When students are encouraged to </a:t>
            </a:r>
            <a:r>
              <a:rPr lang="en-US" b="1" dirty="0">
                <a:solidFill>
                  <a:schemeClr val="accent1">
                    <a:lumMod val="75000"/>
                  </a:schemeClr>
                </a:solidFill>
              </a:rPr>
              <a:t>fight through adversity</a:t>
            </a:r>
            <a:r>
              <a:rPr lang="en-US" dirty="0"/>
              <a:t> and see “failure” as a learning opportunity, they develop growth mindset which in turn improves their </a:t>
            </a:r>
            <a:r>
              <a:rPr lang="en-US" b="1" dirty="0">
                <a:solidFill>
                  <a:schemeClr val="accent6">
                    <a:lumMod val="75000"/>
                  </a:schemeClr>
                </a:solidFill>
              </a:rPr>
              <a:t>grit</a:t>
            </a:r>
            <a:r>
              <a:rPr lang="en-US" dirty="0"/>
              <a:t>.</a:t>
            </a:r>
            <a:r>
              <a:rPr lang="en-US" baseline="30000" dirty="0"/>
              <a:t>4,5</a:t>
            </a:r>
            <a:r>
              <a:rPr lang="en-US" dirty="0"/>
              <a:t> </a:t>
            </a:r>
          </a:p>
          <a:p>
            <a:r>
              <a:rPr lang="en-US" dirty="0"/>
              <a:t>When students realize that their </a:t>
            </a:r>
            <a:r>
              <a:rPr lang="en-US" b="1" dirty="0">
                <a:solidFill>
                  <a:srgbClr val="49701E"/>
                </a:solidFill>
              </a:rPr>
              <a:t>mindset can affect their abilities</a:t>
            </a:r>
            <a:r>
              <a:rPr lang="en-US" dirty="0"/>
              <a:t>, intelligence, and ultimately their outcomes they are </a:t>
            </a:r>
            <a:r>
              <a:rPr lang="en-US" b="1" dirty="0">
                <a:solidFill>
                  <a:schemeClr val="accent3">
                    <a:lumMod val="75000"/>
                  </a:schemeClr>
                </a:solidFill>
              </a:rPr>
              <a:t>more aware of learning</a:t>
            </a:r>
            <a:r>
              <a:rPr lang="en-US" dirty="0"/>
              <a:t> and ultimately </a:t>
            </a:r>
            <a:r>
              <a:rPr lang="en-US" b="1" dirty="0">
                <a:solidFill>
                  <a:schemeClr val="bg2">
                    <a:lumMod val="50000"/>
                  </a:schemeClr>
                </a:solidFill>
              </a:rPr>
              <a:t>develop critical thinking skills</a:t>
            </a:r>
            <a:r>
              <a:rPr lang="en-US" dirty="0"/>
              <a:t>.</a:t>
            </a:r>
            <a:r>
              <a:rPr lang="en-US" baseline="30000" dirty="0"/>
              <a:t>4</a:t>
            </a:r>
            <a:r>
              <a:rPr lang="en-US" dirty="0"/>
              <a:t> </a:t>
            </a:r>
          </a:p>
          <a:p>
            <a:r>
              <a:rPr lang="en-US" dirty="0"/>
              <a:t>Research has also shown that when students are </a:t>
            </a:r>
            <a:r>
              <a:rPr lang="en-US" b="1" dirty="0">
                <a:solidFill>
                  <a:schemeClr val="accent3">
                    <a:lumMod val="75000"/>
                  </a:schemeClr>
                </a:solidFill>
              </a:rPr>
              <a:t>engaged and aware </a:t>
            </a:r>
            <a:r>
              <a:rPr lang="en-US" dirty="0"/>
              <a:t>of their mindset, educators can guide them to develop a </a:t>
            </a:r>
            <a:r>
              <a:rPr lang="en-US" b="1" dirty="0">
                <a:solidFill>
                  <a:srgbClr val="49701E"/>
                </a:solidFill>
              </a:rPr>
              <a:t>stronger growth mindset</a:t>
            </a:r>
            <a:r>
              <a:rPr lang="en-US" dirty="0"/>
              <a:t>, </a:t>
            </a:r>
            <a:r>
              <a:rPr lang="en-US" b="1" dirty="0">
                <a:solidFill>
                  <a:schemeClr val="accent6">
                    <a:lumMod val="75000"/>
                  </a:schemeClr>
                </a:solidFill>
              </a:rPr>
              <a:t>more grittiness</a:t>
            </a:r>
            <a:r>
              <a:rPr lang="en-US" dirty="0"/>
              <a:t>, and </a:t>
            </a:r>
            <a:r>
              <a:rPr lang="en-US" b="1" dirty="0">
                <a:solidFill>
                  <a:schemeClr val="bg2">
                    <a:lumMod val="50000"/>
                  </a:schemeClr>
                </a:solidFill>
              </a:rPr>
              <a:t>deeper critical thinking</a:t>
            </a:r>
            <a:r>
              <a:rPr lang="en-US" dirty="0"/>
              <a:t>.</a:t>
            </a:r>
            <a:r>
              <a:rPr lang="en-US" baseline="30000" dirty="0"/>
              <a:t>5</a:t>
            </a:r>
            <a:r>
              <a:rPr lang="en-US" dirty="0"/>
              <a:t> </a:t>
            </a:r>
          </a:p>
          <a:p>
            <a:endParaRPr lang="en-US" dirty="0"/>
          </a:p>
        </p:txBody>
      </p:sp>
      <p:sp>
        <p:nvSpPr>
          <p:cNvPr id="3" name="Title 2">
            <a:extLst>
              <a:ext uri="{FF2B5EF4-FFF2-40B4-BE49-F238E27FC236}">
                <a16:creationId xmlns:a16="http://schemas.microsoft.com/office/drawing/2014/main" id="{282F8F31-F177-44D9-868E-5EAD72B19414}"/>
              </a:ext>
            </a:extLst>
          </p:cNvPr>
          <p:cNvSpPr>
            <a:spLocks noGrp="1"/>
          </p:cNvSpPr>
          <p:nvPr>
            <p:ph type="title"/>
          </p:nvPr>
        </p:nvSpPr>
        <p:spPr/>
        <p:txBody>
          <a:bodyPr/>
          <a:lstStyle/>
          <a:p>
            <a:r>
              <a:rPr lang="en-US" dirty="0"/>
              <a:t>Connecting Grit, Growth Mindset, &amp; Critical Thinking</a:t>
            </a:r>
          </a:p>
        </p:txBody>
      </p:sp>
      <p:graphicFrame>
        <p:nvGraphicFramePr>
          <p:cNvPr id="4" name="Diagram 3">
            <a:extLst>
              <a:ext uri="{FF2B5EF4-FFF2-40B4-BE49-F238E27FC236}">
                <a16:creationId xmlns:a16="http://schemas.microsoft.com/office/drawing/2014/main" id="{448DE25F-CA92-4176-920A-D07E070F3F0D}"/>
              </a:ext>
            </a:extLst>
          </p:cNvPr>
          <p:cNvGraphicFramePr/>
          <p:nvPr>
            <p:extLst>
              <p:ext uri="{D42A27DB-BD31-4B8C-83A1-F6EECF244321}">
                <p14:modId xmlns:p14="http://schemas.microsoft.com/office/powerpoint/2010/main" val="4019476892"/>
              </p:ext>
            </p:extLst>
          </p:nvPr>
        </p:nvGraphicFramePr>
        <p:xfrm>
          <a:off x="-410755" y="1024788"/>
          <a:ext cx="8444411" cy="5326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C310F97-9EAC-4095-8320-8E16865B294B}"/>
              </a:ext>
            </a:extLst>
          </p:cNvPr>
          <p:cNvPicPr>
            <a:picLocks noChangeAspect="1"/>
          </p:cNvPicPr>
          <p:nvPr/>
        </p:nvPicPr>
        <p:blipFill rotWithShape="1">
          <a:blip r:embed="rId8"/>
          <a:srcRect r="24179"/>
          <a:stretch/>
        </p:blipFill>
        <p:spPr>
          <a:xfrm>
            <a:off x="244444" y="1646967"/>
            <a:ext cx="6596743" cy="4350244"/>
          </a:xfrm>
          <a:prstGeom prst="rect">
            <a:avLst/>
          </a:prstGeom>
        </p:spPr>
      </p:pic>
      <p:pic>
        <p:nvPicPr>
          <p:cNvPr id="7" name="Picture 6">
            <a:extLst>
              <a:ext uri="{FF2B5EF4-FFF2-40B4-BE49-F238E27FC236}">
                <a16:creationId xmlns:a16="http://schemas.microsoft.com/office/drawing/2014/main" id="{1A571E26-4D6B-4B29-B681-1E1C2892CB03}"/>
              </a:ext>
            </a:extLst>
          </p:cNvPr>
          <p:cNvPicPr>
            <a:picLocks noChangeAspect="1"/>
          </p:cNvPicPr>
          <p:nvPr/>
        </p:nvPicPr>
        <p:blipFill>
          <a:blip r:embed="rId9"/>
          <a:stretch>
            <a:fillRect/>
          </a:stretch>
        </p:blipFill>
        <p:spPr>
          <a:xfrm>
            <a:off x="131232" y="2116297"/>
            <a:ext cx="6823166" cy="3411583"/>
          </a:xfrm>
          <a:prstGeom prst="rect">
            <a:avLst/>
          </a:prstGeom>
        </p:spPr>
      </p:pic>
      <p:pic>
        <p:nvPicPr>
          <p:cNvPr id="8" name="Picture 7">
            <a:extLst>
              <a:ext uri="{FF2B5EF4-FFF2-40B4-BE49-F238E27FC236}">
                <a16:creationId xmlns:a16="http://schemas.microsoft.com/office/drawing/2014/main" id="{06A4E10B-DC0E-4DC1-AAEB-58B317E76DC5}"/>
              </a:ext>
            </a:extLst>
          </p:cNvPr>
          <p:cNvPicPr>
            <a:picLocks noChangeAspect="1"/>
          </p:cNvPicPr>
          <p:nvPr/>
        </p:nvPicPr>
        <p:blipFill>
          <a:blip r:embed="rId10"/>
          <a:stretch>
            <a:fillRect/>
          </a:stretch>
        </p:blipFill>
        <p:spPr>
          <a:xfrm>
            <a:off x="7687975" y="4256016"/>
            <a:ext cx="3271763" cy="2175722"/>
          </a:xfrm>
          <a:prstGeom prst="rect">
            <a:avLst/>
          </a:prstGeom>
        </p:spPr>
      </p:pic>
      <p:sp>
        <p:nvSpPr>
          <p:cNvPr id="9" name="Rectangle 8">
            <a:extLst>
              <a:ext uri="{FF2B5EF4-FFF2-40B4-BE49-F238E27FC236}">
                <a16:creationId xmlns:a16="http://schemas.microsoft.com/office/drawing/2014/main" id="{8E6376B6-4EBD-4E2F-9C2A-7C17EFDAC74B}"/>
              </a:ext>
            </a:extLst>
          </p:cNvPr>
          <p:cNvSpPr/>
          <p:nvPr/>
        </p:nvSpPr>
        <p:spPr>
          <a:xfrm>
            <a:off x="22861" y="6526824"/>
            <a:ext cx="12122329" cy="707886"/>
          </a:xfrm>
          <a:prstGeom prst="rect">
            <a:avLst/>
          </a:prstGeom>
        </p:spPr>
        <p:txBody>
          <a:bodyPr wrap="square">
            <a:spAutoFit/>
          </a:bodyPr>
          <a:lstStyle/>
          <a:p>
            <a:r>
              <a:rPr lang="en-US" sz="1000" baseline="30000" dirty="0"/>
              <a:t>4</a:t>
            </a:r>
            <a:r>
              <a:rPr lang="en-US" sz="1000" dirty="0"/>
              <a:t>Hochanadel A, </a:t>
            </a:r>
            <a:r>
              <a:rPr lang="en-US" sz="1000" dirty="0" err="1"/>
              <a:t>Finamore</a:t>
            </a:r>
            <a:r>
              <a:rPr lang="en-US" sz="1000" dirty="0"/>
              <a:t> D. Fixed and growth mindset in education and how grit helps students persist in the face of adversity. </a:t>
            </a:r>
            <a:r>
              <a:rPr lang="en-US" sz="1000" i="1" dirty="0"/>
              <a:t>JIER</a:t>
            </a:r>
            <a:r>
              <a:rPr lang="en-US" sz="1000" dirty="0"/>
              <a:t>. 2015;11(1):47-50. </a:t>
            </a:r>
            <a:r>
              <a:rPr lang="en-US" sz="1000" dirty="0">
                <a:hlinkClick r:id="rId11"/>
              </a:rPr>
              <a:t>https://eric.ed.gov/?id=EJ1051129</a:t>
            </a:r>
            <a:r>
              <a:rPr lang="en-US" sz="1000" dirty="0"/>
              <a:t>.</a:t>
            </a:r>
          </a:p>
          <a:p>
            <a:r>
              <a:rPr lang="en-US" sz="1000" baseline="30000" dirty="0"/>
              <a:t>5</a:t>
            </a:r>
            <a:r>
              <a:rPr lang="en-US" sz="1000" dirty="0"/>
              <a:t>Duckworth A, Gross JJ. Self-control and grit. </a:t>
            </a:r>
            <a:r>
              <a:rPr lang="en-US" sz="1000" i="1" dirty="0" err="1"/>
              <a:t>Curr</a:t>
            </a:r>
            <a:r>
              <a:rPr lang="en-US" sz="1000" i="1" dirty="0"/>
              <a:t>. Dir. Psychol. Sci</a:t>
            </a:r>
            <a:r>
              <a:rPr lang="en-US" sz="1000" dirty="0"/>
              <a:t>. 2014;23(5):319-325. </a:t>
            </a:r>
            <a:r>
              <a:rPr lang="en-US" sz="1000" dirty="0">
                <a:hlinkClick r:id="rId12"/>
              </a:rPr>
              <a:t>http://journals.sagepub.com/doi/full/10.1177/0963721414541462</a:t>
            </a:r>
            <a:r>
              <a:rPr lang="en-US" sz="1000" dirty="0"/>
              <a:t>. </a:t>
            </a:r>
            <a:r>
              <a:rPr lang="en-US" sz="1000" dirty="0" err="1"/>
              <a:t>doi</a:t>
            </a:r>
            <a:r>
              <a:rPr lang="en-US" sz="1000" dirty="0"/>
              <a:t>: 10.1177/0963721414541462.</a:t>
            </a:r>
          </a:p>
          <a:p>
            <a:endParaRPr lang="en-US" sz="1000" dirty="0"/>
          </a:p>
          <a:p>
            <a:endParaRPr lang="en-US" sz="1000" dirty="0"/>
          </a:p>
        </p:txBody>
      </p:sp>
    </p:spTree>
    <p:extLst>
      <p:ext uri="{BB962C8B-B14F-4D97-AF65-F5344CB8AC3E}">
        <p14:creationId xmlns:p14="http://schemas.microsoft.com/office/powerpoint/2010/main" val="342484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2">
                                            <p:txEl>
                                              <p:pRg st="0" end="0"/>
                                            </p:txEl>
                                          </p:spTgt>
                                        </p:tgtEl>
                                        <p:attrNameLst>
                                          <p:attrName>style.opacity</p:attrName>
                                        </p:attrNameLst>
                                      </p:cBhvr>
                                      <p:to>
                                        <p:strVal val="0.5"/>
                                      </p:to>
                                    </p:set>
                                    <p:animEffect filter="image" prLst="opacity: 0.5">
                                      <p:cBhvr rctx="IE">
                                        <p:cTn id="9" dur="indefinite"/>
                                        <p:tgtEl>
                                          <p:spTgt spid="2">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9" presetClass="emph" presetSubtype="0" nodeType="withEffect">
                                  <p:stCondLst>
                                    <p:cond delay="0"/>
                                  </p:stCondLst>
                                  <p:childTnLst>
                                    <p:set>
                                      <p:cBhvr>
                                        <p:cTn id="24" dur="indefinite"/>
                                        <p:tgtEl>
                                          <p:spTgt spid="2">
                                            <p:txEl>
                                              <p:pRg st="1" end="1"/>
                                            </p:txEl>
                                          </p:spTgt>
                                        </p:tgtEl>
                                        <p:attrNameLst>
                                          <p:attrName>style.opacity</p:attrName>
                                        </p:attrNameLst>
                                      </p:cBhvr>
                                      <p:to>
                                        <p:strVal val="0.5"/>
                                      </p:to>
                                    </p:set>
                                    <p:animEffect filter="image" prLst="opacity: 0.5">
                                      <p:cBhvr rctx="IE">
                                        <p:cTn id="25" dur="indefinite"/>
                                        <p:tgtEl>
                                          <p:spTgt spid="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 presetClass="exit" presetSubtype="0" fill="hold"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78D98-22FD-48FA-B34D-5169B779D533}"/>
              </a:ext>
            </a:extLst>
          </p:cNvPr>
          <p:cNvSpPr/>
          <p:nvPr/>
        </p:nvSpPr>
        <p:spPr>
          <a:xfrm>
            <a:off x="12701" y="0"/>
            <a:ext cx="12179299" cy="6858001"/>
          </a:xfrm>
          <a:prstGeom prst="rect">
            <a:avLst/>
          </a:prstGeom>
          <a:blipFill dpi="0" rotWithShape="1">
            <a:blip r:embed="rId3">
              <a:alphaModFix amt="5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p:cNvSpPr>
            <a:spLocks noGrp="1"/>
          </p:cNvSpPr>
          <p:nvPr>
            <p:ph type="ctrTitle"/>
          </p:nvPr>
        </p:nvSpPr>
        <p:spPr>
          <a:xfrm>
            <a:off x="134621" y="-351490"/>
            <a:ext cx="12057379" cy="1878780"/>
          </a:xfrm>
        </p:spPr>
        <p:txBody>
          <a:bodyPr/>
          <a:lstStyle/>
          <a:p>
            <a:r>
              <a:rPr lang="en-US" b="1" dirty="0">
                <a:solidFill>
                  <a:srgbClr val="92D050"/>
                </a:solidFill>
              </a:rPr>
              <a:t>LET’S BRAINSTORM!</a:t>
            </a:r>
          </a:p>
        </p:txBody>
      </p:sp>
    </p:spTree>
    <p:extLst>
      <p:ext uri="{BB962C8B-B14F-4D97-AF65-F5344CB8AC3E}">
        <p14:creationId xmlns:p14="http://schemas.microsoft.com/office/powerpoint/2010/main" val="3971927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B3A42E-2C68-4C77-9646-FFF9041B6F00}"/>
              </a:ext>
            </a:extLst>
          </p:cNvPr>
          <p:cNvSpPr/>
          <p:nvPr/>
        </p:nvSpPr>
        <p:spPr>
          <a:xfrm flipH="1">
            <a:off x="0" y="0"/>
            <a:ext cx="12195386" cy="6858000"/>
          </a:xfrm>
          <a:prstGeom prst="rect">
            <a:avLst/>
          </a:prstGeom>
          <a:blipFill dpi="0" rotWithShape="1">
            <a:blip r:embed="rId3">
              <a:alphaModFix amt="1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B30E71C-81E7-4A5F-BFB0-84928991363F}"/>
              </a:ext>
            </a:extLst>
          </p:cNvPr>
          <p:cNvSpPr>
            <a:spLocks noGrp="1"/>
          </p:cNvSpPr>
          <p:nvPr>
            <p:ph type="ctrTitle"/>
          </p:nvPr>
        </p:nvSpPr>
        <p:spPr>
          <a:xfrm>
            <a:off x="0" y="1895794"/>
            <a:ext cx="12192000" cy="2453790"/>
          </a:xfrm>
        </p:spPr>
        <p:txBody>
          <a:bodyPr/>
          <a:lstStyle/>
          <a:p>
            <a:r>
              <a:rPr lang="en-US" sz="4400" b="1" dirty="0">
                <a:solidFill>
                  <a:srgbClr val="92D050"/>
                </a:solidFill>
              </a:rPr>
              <a:t>1) How can grit and growth mindset be utilized to predict student success or trigger early remediation?</a:t>
            </a:r>
            <a:br>
              <a:rPr lang="en-US" sz="4400" b="1" dirty="0">
                <a:solidFill>
                  <a:srgbClr val="92D050"/>
                </a:solidFill>
              </a:rPr>
            </a:br>
            <a:br>
              <a:rPr lang="en-US" sz="4400" b="1" dirty="0">
                <a:solidFill>
                  <a:srgbClr val="92D050"/>
                </a:solidFill>
              </a:rPr>
            </a:br>
            <a:endParaRPr lang="en-US" sz="4400" b="1" dirty="0">
              <a:solidFill>
                <a:schemeClr val="accent3"/>
              </a:solidFill>
            </a:endParaRPr>
          </a:p>
        </p:txBody>
      </p:sp>
      <p:sp>
        <p:nvSpPr>
          <p:cNvPr id="11" name="Title 1">
            <a:extLst>
              <a:ext uri="{FF2B5EF4-FFF2-40B4-BE49-F238E27FC236}">
                <a16:creationId xmlns:a16="http://schemas.microsoft.com/office/drawing/2014/main" id="{15FA75AD-97A6-4D13-A907-A49CD0B779A8}"/>
              </a:ext>
            </a:extLst>
          </p:cNvPr>
          <p:cNvSpPr txBox="1">
            <a:spLocks/>
          </p:cNvSpPr>
          <p:nvPr/>
        </p:nvSpPr>
        <p:spPr>
          <a:xfrm>
            <a:off x="0" y="3472245"/>
            <a:ext cx="12192000" cy="1730272"/>
          </a:xfrm>
        </p:spPr>
        <p:txBody>
          <a:bodyPr anchor="ctr">
            <a:noAutofit/>
          </a:bodyPr>
          <a:lstStyle>
            <a:lvl1pPr algn="ctr" defTabSz="914400" rtl="0" eaLnBrk="1" latinLnBrk="0" hangingPunct="1">
              <a:lnSpc>
                <a:spcPct val="90000"/>
              </a:lnSpc>
              <a:spcBef>
                <a:spcPct val="0"/>
              </a:spcBef>
              <a:buNone/>
              <a:defRPr sz="6000" b="0" i="0" kern="1200" cap="none" spc="0" baseline="0">
                <a:solidFill>
                  <a:schemeClr val="bg1"/>
                </a:solidFill>
                <a:latin typeface="Calibri"/>
                <a:ea typeface="+mj-ea"/>
                <a:cs typeface="Calibri"/>
              </a:defRPr>
            </a:lvl1pPr>
          </a:lstStyle>
          <a:p>
            <a:br>
              <a:rPr lang="en-US" sz="4400" b="1" dirty="0">
                <a:solidFill>
                  <a:srgbClr val="92D050"/>
                </a:solidFill>
              </a:rPr>
            </a:br>
            <a:br>
              <a:rPr lang="en-US" sz="4400" b="1" dirty="0">
                <a:solidFill>
                  <a:srgbClr val="92D050"/>
                </a:solidFill>
              </a:rPr>
            </a:br>
            <a:r>
              <a:rPr lang="en-US" sz="4400" b="1" dirty="0">
                <a:solidFill>
                  <a:schemeClr val="accent3"/>
                </a:solidFill>
              </a:rPr>
              <a:t>2) How can we incorporate grit, growth mindset, and critical thinking skills into our courses and curricula?</a:t>
            </a:r>
          </a:p>
        </p:txBody>
      </p:sp>
    </p:spTree>
    <p:extLst>
      <p:ext uri="{BB962C8B-B14F-4D97-AF65-F5344CB8AC3E}">
        <p14:creationId xmlns:p14="http://schemas.microsoft.com/office/powerpoint/2010/main" val="40879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89FD865-9066-48A8-8863-F2400B65205C}"/>
              </a:ext>
            </a:extLst>
          </p:cNvPr>
          <p:cNvSpPr>
            <a:spLocks noGrp="1"/>
          </p:cNvSpPr>
          <p:nvPr>
            <p:ph idx="1"/>
          </p:nvPr>
        </p:nvSpPr>
        <p:spPr>
          <a:xfrm>
            <a:off x="130629" y="3997233"/>
            <a:ext cx="2978331" cy="2394513"/>
          </a:xfrm>
        </p:spPr>
        <p:txBody>
          <a:bodyPr/>
          <a:lstStyle/>
          <a:p>
            <a:r>
              <a:rPr lang="en-US" dirty="0"/>
              <a:t>Catholic University in the Franciscan Tradition</a:t>
            </a:r>
          </a:p>
          <a:p>
            <a:r>
              <a:rPr lang="en-US" dirty="0"/>
              <a:t>25 students/cohort</a:t>
            </a:r>
          </a:p>
          <a:p>
            <a:r>
              <a:rPr lang="en-US" dirty="0"/>
              <a:t>May start date</a:t>
            </a:r>
          </a:p>
          <a:p>
            <a:r>
              <a:rPr lang="en-US" dirty="0"/>
              <a:t>27-month curriculum</a:t>
            </a:r>
          </a:p>
        </p:txBody>
      </p:sp>
      <p:sp>
        <p:nvSpPr>
          <p:cNvPr id="3" name="Title 2">
            <a:extLst>
              <a:ext uri="{FF2B5EF4-FFF2-40B4-BE49-F238E27FC236}">
                <a16:creationId xmlns:a16="http://schemas.microsoft.com/office/drawing/2014/main" id="{7B06FABB-1845-42F0-8BD0-01DD742E64A6}"/>
              </a:ext>
            </a:extLst>
          </p:cNvPr>
          <p:cNvSpPr>
            <a:spLocks noGrp="1"/>
          </p:cNvSpPr>
          <p:nvPr>
            <p:ph type="title"/>
          </p:nvPr>
        </p:nvSpPr>
        <p:spPr/>
        <p:txBody>
          <a:bodyPr/>
          <a:lstStyle/>
          <a:p>
            <a:r>
              <a:rPr lang="en-US" dirty="0"/>
              <a:t>The University of Saint Francis PA Program</a:t>
            </a:r>
          </a:p>
        </p:txBody>
      </p:sp>
      <p:pic>
        <p:nvPicPr>
          <p:cNvPr id="5" name="Picture 4">
            <a:extLst>
              <a:ext uri="{FF2B5EF4-FFF2-40B4-BE49-F238E27FC236}">
                <a16:creationId xmlns:a16="http://schemas.microsoft.com/office/drawing/2014/main" id="{5F79CEF4-3624-4774-B1C9-AD0C46B16C2B}"/>
              </a:ext>
            </a:extLst>
          </p:cNvPr>
          <p:cNvPicPr>
            <a:picLocks noChangeAspect="1"/>
          </p:cNvPicPr>
          <p:nvPr/>
        </p:nvPicPr>
        <p:blipFill>
          <a:blip r:embed="rId3"/>
          <a:stretch>
            <a:fillRect/>
          </a:stretch>
        </p:blipFill>
        <p:spPr>
          <a:xfrm>
            <a:off x="3309257" y="1360987"/>
            <a:ext cx="8460377" cy="4758962"/>
          </a:xfrm>
          <a:prstGeom prst="rect">
            <a:avLst/>
          </a:prstGeom>
        </p:spPr>
      </p:pic>
      <p:pic>
        <p:nvPicPr>
          <p:cNvPr id="1026" name="Picture 2" descr="Image result for university of saint francis fort wayne">
            <a:extLst>
              <a:ext uri="{FF2B5EF4-FFF2-40B4-BE49-F238E27FC236}">
                <a16:creationId xmlns:a16="http://schemas.microsoft.com/office/drawing/2014/main" id="{F8A3DD9B-C9B5-4034-AB81-CC084F4566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444" y="1203959"/>
            <a:ext cx="2688771" cy="268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47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E94B1D08-D4C1-4907-8FFB-4AFAE96D6FD3}"/>
              </a:ext>
            </a:extLst>
          </p:cNvPr>
          <p:cNvSpPr>
            <a:spLocks noGrp="1"/>
          </p:cNvSpPr>
          <p:nvPr>
            <p:ph idx="1"/>
          </p:nvPr>
        </p:nvSpPr>
        <p:spPr>
          <a:xfrm>
            <a:off x="6635931" y="1064779"/>
            <a:ext cx="5394959" cy="5326968"/>
          </a:xfrm>
        </p:spPr>
        <p:txBody>
          <a:bodyPr/>
          <a:lstStyle/>
          <a:p>
            <a:r>
              <a:rPr lang="en-US" dirty="0"/>
              <a:t>USF’s PA Program utilizes several </a:t>
            </a:r>
            <a:r>
              <a:rPr lang="en-US" b="1" dirty="0">
                <a:solidFill>
                  <a:schemeClr val="accent1">
                    <a:lumMod val="75000"/>
                  </a:schemeClr>
                </a:solidFill>
              </a:rPr>
              <a:t>active learning strategies </a:t>
            </a:r>
            <a:r>
              <a:rPr lang="en-US" dirty="0"/>
              <a:t>to develop </a:t>
            </a:r>
            <a:r>
              <a:rPr lang="en-US" b="1" dirty="0">
                <a:solidFill>
                  <a:schemeClr val="accent6">
                    <a:lumMod val="75000"/>
                  </a:schemeClr>
                </a:solidFill>
              </a:rPr>
              <a:t>grittiness</a:t>
            </a:r>
            <a:r>
              <a:rPr lang="en-US" dirty="0"/>
              <a:t>, a </a:t>
            </a:r>
            <a:r>
              <a:rPr lang="en-US" b="1" dirty="0">
                <a:solidFill>
                  <a:srgbClr val="49701E"/>
                </a:solidFill>
              </a:rPr>
              <a:t>growth mindset</a:t>
            </a:r>
            <a:r>
              <a:rPr lang="en-US" dirty="0"/>
              <a:t>, and advanced </a:t>
            </a:r>
            <a:r>
              <a:rPr lang="en-US" b="1" dirty="0">
                <a:solidFill>
                  <a:schemeClr val="bg2">
                    <a:lumMod val="50000"/>
                  </a:schemeClr>
                </a:solidFill>
              </a:rPr>
              <a:t>critical thinking skills</a:t>
            </a:r>
            <a:r>
              <a:rPr lang="en-US" dirty="0"/>
              <a:t>:</a:t>
            </a:r>
          </a:p>
        </p:txBody>
      </p:sp>
      <p:sp>
        <p:nvSpPr>
          <p:cNvPr id="3" name="Title 2">
            <a:extLst>
              <a:ext uri="{FF2B5EF4-FFF2-40B4-BE49-F238E27FC236}">
                <a16:creationId xmlns:a16="http://schemas.microsoft.com/office/drawing/2014/main" id="{8B62AE95-3428-4C33-A3F5-9330531F01FD}"/>
              </a:ext>
            </a:extLst>
          </p:cNvPr>
          <p:cNvSpPr>
            <a:spLocks noGrp="1"/>
          </p:cNvSpPr>
          <p:nvPr>
            <p:ph type="title"/>
          </p:nvPr>
        </p:nvSpPr>
        <p:spPr/>
        <p:txBody>
          <a:bodyPr/>
          <a:lstStyle/>
          <a:p>
            <a:r>
              <a:rPr lang="en-US" dirty="0"/>
              <a:t>USF’s Approach to Grit and Mindset</a:t>
            </a:r>
          </a:p>
        </p:txBody>
      </p:sp>
      <p:grpSp>
        <p:nvGrpSpPr>
          <p:cNvPr id="32" name="Group 31">
            <a:extLst>
              <a:ext uri="{FF2B5EF4-FFF2-40B4-BE49-F238E27FC236}">
                <a16:creationId xmlns:a16="http://schemas.microsoft.com/office/drawing/2014/main" id="{EC3C8D28-2C76-4D67-8C1F-A10D4721279D}"/>
              </a:ext>
            </a:extLst>
          </p:cNvPr>
          <p:cNvGrpSpPr/>
          <p:nvPr/>
        </p:nvGrpSpPr>
        <p:grpSpPr>
          <a:xfrm>
            <a:off x="2045434" y="1006916"/>
            <a:ext cx="2137389" cy="1731994"/>
            <a:chOff x="2045434" y="1006916"/>
            <a:chExt cx="2137389" cy="1731994"/>
          </a:xfrm>
        </p:grpSpPr>
        <p:sp>
          <p:nvSpPr>
            <p:cNvPr id="13" name="Freeform: Shape 12">
              <a:extLst>
                <a:ext uri="{FF2B5EF4-FFF2-40B4-BE49-F238E27FC236}">
                  <a16:creationId xmlns:a16="http://schemas.microsoft.com/office/drawing/2014/main" id="{8ED27A4C-04BC-40E5-921A-2B9440587F6B}"/>
                </a:ext>
              </a:extLst>
            </p:cNvPr>
            <p:cNvSpPr/>
            <p:nvPr/>
          </p:nvSpPr>
          <p:spPr>
            <a:xfrm rot="5400000">
              <a:off x="2248132" y="804218"/>
              <a:ext cx="1731994" cy="2137389"/>
            </a:xfrm>
            <a:custGeom>
              <a:avLst/>
              <a:gdLst>
                <a:gd name="connsiteX0" fmla="*/ 0 w 2273359"/>
                <a:gd name="connsiteY0" fmla="*/ 988912 h 1977823"/>
                <a:gd name="connsiteX1" fmla="*/ 494456 w 2273359"/>
                <a:gd name="connsiteY1" fmla="*/ 0 h 1977823"/>
                <a:gd name="connsiteX2" fmla="*/ 1778903 w 2273359"/>
                <a:gd name="connsiteY2" fmla="*/ 0 h 1977823"/>
                <a:gd name="connsiteX3" fmla="*/ 2273359 w 2273359"/>
                <a:gd name="connsiteY3" fmla="*/ 988912 h 1977823"/>
                <a:gd name="connsiteX4" fmla="*/ 1778903 w 2273359"/>
                <a:gd name="connsiteY4" fmla="*/ 1977823 h 1977823"/>
                <a:gd name="connsiteX5" fmla="*/ 494456 w 2273359"/>
                <a:gd name="connsiteY5" fmla="*/ 1977823 h 1977823"/>
                <a:gd name="connsiteX6" fmla="*/ 0 w 2273359"/>
                <a:gd name="connsiteY6" fmla="*/ 988912 h 197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59" h="1977823">
                  <a:moveTo>
                    <a:pt x="1136679" y="0"/>
                  </a:moveTo>
                  <a:lnTo>
                    <a:pt x="2273359" y="430177"/>
                  </a:lnTo>
                  <a:lnTo>
                    <a:pt x="2273359" y="1547646"/>
                  </a:lnTo>
                  <a:lnTo>
                    <a:pt x="1136679" y="1977823"/>
                  </a:lnTo>
                  <a:lnTo>
                    <a:pt x="0" y="1547646"/>
                  </a:lnTo>
                  <a:lnTo>
                    <a:pt x="0" y="430177"/>
                  </a:lnTo>
                  <a:lnTo>
                    <a:pt x="1136679"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211" tIns="354265" rIns="308211" bIns="354265"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7" name="TextBox 16">
              <a:extLst>
                <a:ext uri="{FF2B5EF4-FFF2-40B4-BE49-F238E27FC236}">
                  <a16:creationId xmlns:a16="http://schemas.microsoft.com/office/drawing/2014/main" id="{6971C238-AECD-413D-98AC-E25AC70FB775}"/>
                </a:ext>
              </a:extLst>
            </p:cNvPr>
            <p:cNvSpPr txBox="1"/>
            <p:nvPr/>
          </p:nvSpPr>
          <p:spPr>
            <a:xfrm>
              <a:off x="2173954" y="1544316"/>
              <a:ext cx="1862656" cy="619901"/>
            </a:xfrm>
            <a:prstGeom prst="rect">
              <a:avLst/>
            </a:prstGeom>
            <a:noFill/>
          </p:spPr>
          <p:txBody>
            <a:bodyPr wrap="square" rtlCol="0">
              <a:spAutoFit/>
            </a:bodyPr>
            <a:lstStyle/>
            <a:p>
              <a:pPr algn="ctr"/>
              <a:r>
                <a:rPr lang="en-US" sz="2000" b="1" dirty="0"/>
                <a:t>Team-based learning</a:t>
              </a:r>
            </a:p>
          </p:txBody>
        </p:sp>
      </p:grpSp>
      <p:grpSp>
        <p:nvGrpSpPr>
          <p:cNvPr id="29" name="Group 28">
            <a:extLst>
              <a:ext uri="{FF2B5EF4-FFF2-40B4-BE49-F238E27FC236}">
                <a16:creationId xmlns:a16="http://schemas.microsoft.com/office/drawing/2014/main" id="{B80DED4D-D0F9-4A0F-A4E8-8D202687E7BF}"/>
              </a:ext>
            </a:extLst>
          </p:cNvPr>
          <p:cNvGrpSpPr/>
          <p:nvPr/>
        </p:nvGrpSpPr>
        <p:grpSpPr>
          <a:xfrm>
            <a:off x="231218" y="1938609"/>
            <a:ext cx="2137389" cy="1731994"/>
            <a:chOff x="231218" y="1938609"/>
            <a:chExt cx="2137389" cy="1731994"/>
          </a:xfrm>
        </p:grpSpPr>
        <p:sp>
          <p:nvSpPr>
            <p:cNvPr id="8" name="Freeform: Shape 7">
              <a:extLst>
                <a:ext uri="{FF2B5EF4-FFF2-40B4-BE49-F238E27FC236}">
                  <a16:creationId xmlns:a16="http://schemas.microsoft.com/office/drawing/2014/main" id="{B307F940-2CE3-4A2C-ACCA-6AAAE6C05B57}"/>
                </a:ext>
              </a:extLst>
            </p:cNvPr>
            <p:cNvSpPr/>
            <p:nvPr/>
          </p:nvSpPr>
          <p:spPr>
            <a:xfrm rot="5400000">
              <a:off x="433916" y="1735911"/>
              <a:ext cx="1731994" cy="2137389"/>
            </a:xfrm>
            <a:custGeom>
              <a:avLst/>
              <a:gdLst>
                <a:gd name="connsiteX0" fmla="*/ 0 w 2273359"/>
                <a:gd name="connsiteY0" fmla="*/ 988912 h 1977823"/>
                <a:gd name="connsiteX1" fmla="*/ 494456 w 2273359"/>
                <a:gd name="connsiteY1" fmla="*/ 0 h 1977823"/>
                <a:gd name="connsiteX2" fmla="*/ 1778903 w 2273359"/>
                <a:gd name="connsiteY2" fmla="*/ 0 h 1977823"/>
                <a:gd name="connsiteX3" fmla="*/ 2273359 w 2273359"/>
                <a:gd name="connsiteY3" fmla="*/ 988912 h 1977823"/>
                <a:gd name="connsiteX4" fmla="*/ 1778903 w 2273359"/>
                <a:gd name="connsiteY4" fmla="*/ 1977823 h 1977823"/>
                <a:gd name="connsiteX5" fmla="*/ 494456 w 2273359"/>
                <a:gd name="connsiteY5" fmla="*/ 1977823 h 1977823"/>
                <a:gd name="connsiteX6" fmla="*/ 0 w 2273359"/>
                <a:gd name="connsiteY6" fmla="*/ 988912 h 197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59" h="1977823">
                  <a:moveTo>
                    <a:pt x="1136679" y="0"/>
                  </a:moveTo>
                  <a:lnTo>
                    <a:pt x="2273359" y="430177"/>
                  </a:lnTo>
                  <a:lnTo>
                    <a:pt x="2273359" y="1547646"/>
                  </a:lnTo>
                  <a:lnTo>
                    <a:pt x="1136679" y="1977823"/>
                  </a:lnTo>
                  <a:lnTo>
                    <a:pt x="0" y="1547646"/>
                  </a:lnTo>
                  <a:lnTo>
                    <a:pt x="0" y="430177"/>
                  </a:lnTo>
                  <a:lnTo>
                    <a:pt x="1136679" y="0"/>
                  </a:lnTo>
                  <a:close/>
                </a:path>
              </a:pathLst>
            </a:cu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9181" tIns="495235" rIns="449181" bIns="495235"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20" name="TextBox 19">
              <a:extLst>
                <a:ext uri="{FF2B5EF4-FFF2-40B4-BE49-F238E27FC236}">
                  <a16:creationId xmlns:a16="http://schemas.microsoft.com/office/drawing/2014/main" id="{58402374-9D04-40AC-8C94-6B0E822E4F46}"/>
                </a:ext>
              </a:extLst>
            </p:cNvPr>
            <p:cNvSpPr txBox="1"/>
            <p:nvPr/>
          </p:nvSpPr>
          <p:spPr>
            <a:xfrm>
              <a:off x="368584" y="2522292"/>
              <a:ext cx="1862656" cy="619901"/>
            </a:xfrm>
            <a:prstGeom prst="rect">
              <a:avLst/>
            </a:prstGeom>
            <a:noFill/>
          </p:spPr>
          <p:txBody>
            <a:bodyPr wrap="square" rtlCol="0">
              <a:spAutoFit/>
            </a:bodyPr>
            <a:lstStyle/>
            <a:p>
              <a:pPr algn="ctr"/>
              <a:r>
                <a:rPr lang="en-US" sz="2000" b="1" dirty="0"/>
                <a:t>Problem-based learning</a:t>
              </a:r>
            </a:p>
          </p:txBody>
        </p:sp>
      </p:grpSp>
      <p:grpSp>
        <p:nvGrpSpPr>
          <p:cNvPr id="30" name="Group 29">
            <a:extLst>
              <a:ext uri="{FF2B5EF4-FFF2-40B4-BE49-F238E27FC236}">
                <a16:creationId xmlns:a16="http://schemas.microsoft.com/office/drawing/2014/main" id="{D861620B-84A5-442A-82A1-BD7ACC690A72}"/>
              </a:ext>
            </a:extLst>
          </p:cNvPr>
          <p:cNvGrpSpPr/>
          <p:nvPr/>
        </p:nvGrpSpPr>
        <p:grpSpPr>
          <a:xfrm>
            <a:off x="231218" y="3809163"/>
            <a:ext cx="2137389" cy="1731994"/>
            <a:chOff x="231218" y="3809163"/>
            <a:chExt cx="2137389" cy="1731994"/>
          </a:xfrm>
        </p:grpSpPr>
        <p:sp>
          <p:nvSpPr>
            <p:cNvPr id="10" name="Freeform: Shape 9">
              <a:extLst>
                <a:ext uri="{FF2B5EF4-FFF2-40B4-BE49-F238E27FC236}">
                  <a16:creationId xmlns:a16="http://schemas.microsoft.com/office/drawing/2014/main" id="{87757AC2-62B5-4B55-9ADD-5F5A96321FA1}"/>
                </a:ext>
              </a:extLst>
            </p:cNvPr>
            <p:cNvSpPr/>
            <p:nvPr/>
          </p:nvSpPr>
          <p:spPr>
            <a:xfrm rot="5400000">
              <a:off x="433916" y="3606465"/>
              <a:ext cx="1731994" cy="2137389"/>
            </a:xfrm>
            <a:custGeom>
              <a:avLst/>
              <a:gdLst>
                <a:gd name="connsiteX0" fmla="*/ 0 w 2273359"/>
                <a:gd name="connsiteY0" fmla="*/ 988912 h 1977823"/>
                <a:gd name="connsiteX1" fmla="*/ 494456 w 2273359"/>
                <a:gd name="connsiteY1" fmla="*/ 0 h 1977823"/>
                <a:gd name="connsiteX2" fmla="*/ 1778903 w 2273359"/>
                <a:gd name="connsiteY2" fmla="*/ 0 h 1977823"/>
                <a:gd name="connsiteX3" fmla="*/ 2273359 w 2273359"/>
                <a:gd name="connsiteY3" fmla="*/ 988912 h 1977823"/>
                <a:gd name="connsiteX4" fmla="*/ 1778903 w 2273359"/>
                <a:gd name="connsiteY4" fmla="*/ 1977823 h 1977823"/>
                <a:gd name="connsiteX5" fmla="*/ 494456 w 2273359"/>
                <a:gd name="connsiteY5" fmla="*/ 1977823 h 1977823"/>
                <a:gd name="connsiteX6" fmla="*/ 0 w 2273359"/>
                <a:gd name="connsiteY6" fmla="*/ 988912 h 197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59" h="1977823">
                  <a:moveTo>
                    <a:pt x="1136679" y="0"/>
                  </a:moveTo>
                  <a:lnTo>
                    <a:pt x="2273359" y="430177"/>
                  </a:lnTo>
                  <a:lnTo>
                    <a:pt x="2273359" y="1547646"/>
                  </a:lnTo>
                  <a:lnTo>
                    <a:pt x="1136679" y="1977823"/>
                  </a:lnTo>
                  <a:lnTo>
                    <a:pt x="0" y="1547646"/>
                  </a:lnTo>
                  <a:lnTo>
                    <a:pt x="0" y="430177"/>
                  </a:lnTo>
                  <a:lnTo>
                    <a:pt x="1136679" y="0"/>
                  </a:lnTo>
                  <a:close/>
                </a:path>
              </a:pathLst>
            </a:cu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211" tIns="354265" rIns="308211" bIns="354265"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21" name="TextBox 20">
              <a:extLst>
                <a:ext uri="{FF2B5EF4-FFF2-40B4-BE49-F238E27FC236}">
                  <a16:creationId xmlns:a16="http://schemas.microsoft.com/office/drawing/2014/main" id="{75689EB3-DD4E-41D1-96B3-99CC5C2A5266}"/>
                </a:ext>
              </a:extLst>
            </p:cNvPr>
            <p:cNvSpPr txBox="1"/>
            <p:nvPr/>
          </p:nvSpPr>
          <p:spPr>
            <a:xfrm>
              <a:off x="368584" y="4494876"/>
              <a:ext cx="1862656" cy="350379"/>
            </a:xfrm>
            <a:prstGeom prst="rect">
              <a:avLst/>
            </a:prstGeom>
            <a:noFill/>
          </p:spPr>
          <p:txBody>
            <a:bodyPr wrap="square" rtlCol="0">
              <a:spAutoFit/>
            </a:bodyPr>
            <a:lstStyle/>
            <a:p>
              <a:pPr algn="ctr"/>
              <a:r>
                <a:rPr lang="en-US" sz="2000" b="1" dirty="0"/>
                <a:t>Case studies</a:t>
              </a:r>
            </a:p>
          </p:txBody>
        </p:sp>
      </p:grpSp>
      <p:grpSp>
        <p:nvGrpSpPr>
          <p:cNvPr id="33" name="Group 32">
            <a:extLst>
              <a:ext uri="{FF2B5EF4-FFF2-40B4-BE49-F238E27FC236}">
                <a16:creationId xmlns:a16="http://schemas.microsoft.com/office/drawing/2014/main" id="{CF85ECCE-EEAA-4D11-A71E-FE42B9665B10}"/>
              </a:ext>
            </a:extLst>
          </p:cNvPr>
          <p:cNvGrpSpPr/>
          <p:nvPr/>
        </p:nvGrpSpPr>
        <p:grpSpPr>
          <a:xfrm>
            <a:off x="3859650" y="1938609"/>
            <a:ext cx="2137389" cy="1731994"/>
            <a:chOff x="3859650" y="1938609"/>
            <a:chExt cx="2137389" cy="1731994"/>
          </a:xfrm>
        </p:grpSpPr>
        <p:sp>
          <p:nvSpPr>
            <p:cNvPr id="14" name="Freeform: Shape 13">
              <a:extLst>
                <a:ext uri="{FF2B5EF4-FFF2-40B4-BE49-F238E27FC236}">
                  <a16:creationId xmlns:a16="http://schemas.microsoft.com/office/drawing/2014/main" id="{B17EF8B1-B884-4AA4-86F1-138ED56785FD}"/>
                </a:ext>
              </a:extLst>
            </p:cNvPr>
            <p:cNvSpPr/>
            <p:nvPr/>
          </p:nvSpPr>
          <p:spPr>
            <a:xfrm rot="5400000">
              <a:off x="4062348" y="1735911"/>
              <a:ext cx="1731994" cy="2137389"/>
            </a:xfrm>
            <a:custGeom>
              <a:avLst/>
              <a:gdLst>
                <a:gd name="connsiteX0" fmla="*/ 0 w 2273359"/>
                <a:gd name="connsiteY0" fmla="*/ 988912 h 1977823"/>
                <a:gd name="connsiteX1" fmla="*/ 494456 w 2273359"/>
                <a:gd name="connsiteY1" fmla="*/ 0 h 1977823"/>
                <a:gd name="connsiteX2" fmla="*/ 1778903 w 2273359"/>
                <a:gd name="connsiteY2" fmla="*/ 0 h 1977823"/>
                <a:gd name="connsiteX3" fmla="*/ 2273359 w 2273359"/>
                <a:gd name="connsiteY3" fmla="*/ 988912 h 1977823"/>
                <a:gd name="connsiteX4" fmla="*/ 1778903 w 2273359"/>
                <a:gd name="connsiteY4" fmla="*/ 1977823 h 1977823"/>
                <a:gd name="connsiteX5" fmla="*/ 494456 w 2273359"/>
                <a:gd name="connsiteY5" fmla="*/ 1977823 h 1977823"/>
                <a:gd name="connsiteX6" fmla="*/ 0 w 2273359"/>
                <a:gd name="connsiteY6" fmla="*/ 988912 h 197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59" h="1977823">
                  <a:moveTo>
                    <a:pt x="1136679" y="0"/>
                  </a:moveTo>
                  <a:lnTo>
                    <a:pt x="2273359" y="430177"/>
                  </a:lnTo>
                  <a:lnTo>
                    <a:pt x="2273359" y="1547646"/>
                  </a:lnTo>
                  <a:lnTo>
                    <a:pt x="1136679" y="1977823"/>
                  </a:lnTo>
                  <a:lnTo>
                    <a:pt x="0" y="1547646"/>
                  </a:lnTo>
                  <a:lnTo>
                    <a:pt x="0" y="430177"/>
                  </a:lnTo>
                  <a:lnTo>
                    <a:pt x="1136679" y="0"/>
                  </a:lnTo>
                  <a:close/>
                </a:path>
              </a:pathLst>
            </a:cu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9181" tIns="495235" rIns="449181" bIns="495235"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22" name="TextBox 21">
              <a:extLst>
                <a:ext uri="{FF2B5EF4-FFF2-40B4-BE49-F238E27FC236}">
                  <a16:creationId xmlns:a16="http://schemas.microsoft.com/office/drawing/2014/main" id="{5FBB1F66-2C2F-43C2-8FD7-027417AE5ADD}"/>
                </a:ext>
              </a:extLst>
            </p:cNvPr>
            <p:cNvSpPr txBox="1"/>
            <p:nvPr/>
          </p:nvSpPr>
          <p:spPr>
            <a:xfrm>
              <a:off x="4005863" y="2443914"/>
              <a:ext cx="1862656" cy="619901"/>
            </a:xfrm>
            <a:prstGeom prst="rect">
              <a:avLst/>
            </a:prstGeom>
            <a:noFill/>
          </p:spPr>
          <p:txBody>
            <a:bodyPr wrap="square" rtlCol="0">
              <a:spAutoFit/>
            </a:bodyPr>
            <a:lstStyle/>
            <a:p>
              <a:pPr algn="ctr"/>
              <a:r>
                <a:rPr lang="en-US" sz="2000" b="1" dirty="0"/>
                <a:t>Group presentations</a:t>
              </a:r>
            </a:p>
          </p:txBody>
        </p:sp>
      </p:grpSp>
      <p:grpSp>
        <p:nvGrpSpPr>
          <p:cNvPr id="34" name="Group 33">
            <a:extLst>
              <a:ext uri="{FF2B5EF4-FFF2-40B4-BE49-F238E27FC236}">
                <a16:creationId xmlns:a16="http://schemas.microsoft.com/office/drawing/2014/main" id="{5E6FB7F7-D799-4E89-9A4F-A452C0EF72FD}"/>
              </a:ext>
            </a:extLst>
          </p:cNvPr>
          <p:cNvGrpSpPr/>
          <p:nvPr/>
        </p:nvGrpSpPr>
        <p:grpSpPr>
          <a:xfrm>
            <a:off x="3859650" y="3809161"/>
            <a:ext cx="2137389" cy="1731995"/>
            <a:chOff x="3859650" y="3809161"/>
            <a:chExt cx="2137389" cy="1731995"/>
          </a:xfrm>
        </p:grpSpPr>
        <p:sp>
          <p:nvSpPr>
            <p:cNvPr id="16" name="Freeform: Shape 15">
              <a:extLst>
                <a:ext uri="{FF2B5EF4-FFF2-40B4-BE49-F238E27FC236}">
                  <a16:creationId xmlns:a16="http://schemas.microsoft.com/office/drawing/2014/main" id="{3992A12F-DC45-472B-A799-73310294C6F7}"/>
                </a:ext>
              </a:extLst>
            </p:cNvPr>
            <p:cNvSpPr/>
            <p:nvPr/>
          </p:nvSpPr>
          <p:spPr>
            <a:xfrm rot="5400000">
              <a:off x="4062347" y="3606464"/>
              <a:ext cx="1731995" cy="2137389"/>
            </a:xfrm>
            <a:custGeom>
              <a:avLst/>
              <a:gdLst>
                <a:gd name="connsiteX0" fmla="*/ 0 w 2273359"/>
                <a:gd name="connsiteY0" fmla="*/ 988912 h 1977823"/>
                <a:gd name="connsiteX1" fmla="*/ 494456 w 2273359"/>
                <a:gd name="connsiteY1" fmla="*/ 0 h 1977823"/>
                <a:gd name="connsiteX2" fmla="*/ 1778903 w 2273359"/>
                <a:gd name="connsiteY2" fmla="*/ 0 h 1977823"/>
                <a:gd name="connsiteX3" fmla="*/ 2273359 w 2273359"/>
                <a:gd name="connsiteY3" fmla="*/ 988912 h 1977823"/>
                <a:gd name="connsiteX4" fmla="*/ 1778903 w 2273359"/>
                <a:gd name="connsiteY4" fmla="*/ 1977823 h 1977823"/>
                <a:gd name="connsiteX5" fmla="*/ 494456 w 2273359"/>
                <a:gd name="connsiteY5" fmla="*/ 1977823 h 1977823"/>
                <a:gd name="connsiteX6" fmla="*/ 0 w 2273359"/>
                <a:gd name="connsiteY6" fmla="*/ 988912 h 197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59" h="1977823">
                  <a:moveTo>
                    <a:pt x="1136679" y="0"/>
                  </a:moveTo>
                  <a:lnTo>
                    <a:pt x="2273359" y="430177"/>
                  </a:lnTo>
                  <a:lnTo>
                    <a:pt x="2273359" y="1547646"/>
                  </a:lnTo>
                  <a:lnTo>
                    <a:pt x="1136679" y="1977823"/>
                  </a:lnTo>
                  <a:lnTo>
                    <a:pt x="0" y="1547646"/>
                  </a:lnTo>
                  <a:lnTo>
                    <a:pt x="0" y="430177"/>
                  </a:lnTo>
                  <a:lnTo>
                    <a:pt x="1136679"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211" tIns="354265" rIns="308212" bIns="354265"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23" name="TextBox 22">
              <a:extLst>
                <a:ext uri="{FF2B5EF4-FFF2-40B4-BE49-F238E27FC236}">
                  <a16:creationId xmlns:a16="http://schemas.microsoft.com/office/drawing/2014/main" id="{09D96B43-9600-45CA-9682-C76F0C05A30A}"/>
                </a:ext>
              </a:extLst>
            </p:cNvPr>
            <p:cNvSpPr txBox="1"/>
            <p:nvPr/>
          </p:nvSpPr>
          <p:spPr>
            <a:xfrm>
              <a:off x="4036610" y="4372763"/>
              <a:ext cx="1862656" cy="619901"/>
            </a:xfrm>
            <a:prstGeom prst="rect">
              <a:avLst/>
            </a:prstGeom>
            <a:noFill/>
          </p:spPr>
          <p:txBody>
            <a:bodyPr wrap="square" rtlCol="0">
              <a:spAutoFit/>
            </a:bodyPr>
            <a:lstStyle/>
            <a:p>
              <a:pPr algn="ctr"/>
              <a:r>
                <a:rPr lang="en-US" sz="2000" b="1" dirty="0"/>
                <a:t>Lecture on mindset</a:t>
              </a:r>
            </a:p>
          </p:txBody>
        </p:sp>
      </p:grpSp>
      <p:grpSp>
        <p:nvGrpSpPr>
          <p:cNvPr id="35" name="Group 34">
            <a:extLst>
              <a:ext uri="{FF2B5EF4-FFF2-40B4-BE49-F238E27FC236}">
                <a16:creationId xmlns:a16="http://schemas.microsoft.com/office/drawing/2014/main" id="{27ACC909-6614-4575-A2ED-03E0B1DBA316}"/>
              </a:ext>
            </a:extLst>
          </p:cNvPr>
          <p:cNvGrpSpPr/>
          <p:nvPr/>
        </p:nvGrpSpPr>
        <p:grpSpPr>
          <a:xfrm>
            <a:off x="2045434" y="4748022"/>
            <a:ext cx="2137389" cy="1731994"/>
            <a:chOff x="2045434" y="4748022"/>
            <a:chExt cx="2137389" cy="1731994"/>
          </a:xfrm>
        </p:grpSpPr>
        <p:sp>
          <p:nvSpPr>
            <p:cNvPr id="18" name="Freeform: Shape 17">
              <a:extLst>
                <a:ext uri="{FF2B5EF4-FFF2-40B4-BE49-F238E27FC236}">
                  <a16:creationId xmlns:a16="http://schemas.microsoft.com/office/drawing/2014/main" id="{A0C6141E-61A9-476F-AC24-A1557C5F788F}"/>
                </a:ext>
              </a:extLst>
            </p:cNvPr>
            <p:cNvSpPr/>
            <p:nvPr/>
          </p:nvSpPr>
          <p:spPr>
            <a:xfrm rot="5400000">
              <a:off x="2248132" y="4545324"/>
              <a:ext cx="1731994" cy="2137389"/>
            </a:xfrm>
            <a:custGeom>
              <a:avLst/>
              <a:gdLst>
                <a:gd name="connsiteX0" fmla="*/ 0 w 2273359"/>
                <a:gd name="connsiteY0" fmla="*/ 988912 h 1977823"/>
                <a:gd name="connsiteX1" fmla="*/ 494456 w 2273359"/>
                <a:gd name="connsiteY1" fmla="*/ 0 h 1977823"/>
                <a:gd name="connsiteX2" fmla="*/ 1778903 w 2273359"/>
                <a:gd name="connsiteY2" fmla="*/ 0 h 1977823"/>
                <a:gd name="connsiteX3" fmla="*/ 2273359 w 2273359"/>
                <a:gd name="connsiteY3" fmla="*/ 988912 h 1977823"/>
                <a:gd name="connsiteX4" fmla="*/ 1778903 w 2273359"/>
                <a:gd name="connsiteY4" fmla="*/ 1977823 h 1977823"/>
                <a:gd name="connsiteX5" fmla="*/ 494456 w 2273359"/>
                <a:gd name="connsiteY5" fmla="*/ 1977823 h 1977823"/>
                <a:gd name="connsiteX6" fmla="*/ 0 w 2273359"/>
                <a:gd name="connsiteY6" fmla="*/ 988912 h 197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59" h="1977823">
                  <a:moveTo>
                    <a:pt x="1136679" y="0"/>
                  </a:moveTo>
                  <a:lnTo>
                    <a:pt x="2273359" y="430177"/>
                  </a:lnTo>
                  <a:lnTo>
                    <a:pt x="2273359" y="1547646"/>
                  </a:lnTo>
                  <a:lnTo>
                    <a:pt x="1136679" y="1977823"/>
                  </a:lnTo>
                  <a:lnTo>
                    <a:pt x="0" y="1547646"/>
                  </a:lnTo>
                  <a:lnTo>
                    <a:pt x="0" y="430177"/>
                  </a:lnTo>
                  <a:lnTo>
                    <a:pt x="1136679" y="0"/>
                  </a:lnTo>
                  <a:close/>
                </a:path>
              </a:pathLst>
            </a:custGeom>
            <a:solidFill>
              <a:srgbClr val="DFF1C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8211" tIns="354265" rIns="308211" bIns="354265"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24" name="TextBox 23">
              <a:extLst>
                <a:ext uri="{FF2B5EF4-FFF2-40B4-BE49-F238E27FC236}">
                  <a16:creationId xmlns:a16="http://schemas.microsoft.com/office/drawing/2014/main" id="{242AB653-C9A3-4F0C-A452-BDB192F0D0CA}"/>
                </a:ext>
              </a:extLst>
            </p:cNvPr>
            <p:cNvSpPr txBox="1"/>
            <p:nvPr/>
          </p:nvSpPr>
          <p:spPr>
            <a:xfrm>
              <a:off x="2205272" y="5322817"/>
              <a:ext cx="1862656" cy="619901"/>
            </a:xfrm>
            <a:prstGeom prst="rect">
              <a:avLst/>
            </a:prstGeom>
            <a:noFill/>
          </p:spPr>
          <p:txBody>
            <a:bodyPr wrap="square" rtlCol="0">
              <a:spAutoFit/>
            </a:bodyPr>
            <a:lstStyle/>
            <a:p>
              <a:pPr algn="ctr"/>
              <a:r>
                <a:rPr lang="en-US" sz="2000" b="1" dirty="0"/>
                <a:t>Guide-on-the-</a:t>
              </a:r>
            </a:p>
            <a:p>
              <a:pPr algn="ctr"/>
              <a:r>
                <a:rPr lang="en-US" sz="2000" b="1" dirty="0"/>
                <a:t>side</a:t>
              </a:r>
            </a:p>
          </p:txBody>
        </p:sp>
      </p:grpSp>
      <p:grpSp>
        <p:nvGrpSpPr>
          <p:cNvPr id="31" name="Group 30">
            <a:extLst>
              <a:ext uri="{FF2B5EF4-FFF2-40B4-BE49-F238E27FC236}">
                <a16:creationId xmlns:a16="http://schemas.microsoft.com/office/drawing/2014/main" id="{96D68570-970D-4DE2-8800-572B5DCE74F7}"/>
              </a:ext>
            </a:extLst>
          </p:cNvPr>
          <p:cNvGrpSpPr/>
          <p:nvPr/>
        </p:nvGrpSpPr>
        <p:grpSpPr>
          <a:xfrm>
            <a:off x="2045434" y="2877469"/>
            <a:ext cx="2137389" cy="1731994"/>
            <a:chOff x="2045434" y="2877469"/>
            <a:chExt cx="2137389" cy="1731994"/>
          </a:xfrm>
        </p:grpSpPr>
        <p:sp>
          <p:nvSpPr>
            <p:cNvPr id="11" name="Freeform: Shape 10">
              <a:extLst>
                <a:ext uri="{FF2B5EF4-FFF2-40B4-BE49-F238E27FC236}">
                  <a16:creationId xmlns:a16="http://schemas.microsoft.com/office/drawing/2014/main" id="{DBB22DD5-695A-446B-AC99-55067D38A448}"/>
                </a:ext>
              </a:extLst>
            </p:cNvPr>
            <p:cNvSpPr/>
            <p:nvPr/>
          </p:nvSpPr>
          <p:spPr>
            <a:xfrm rot="5400000">
              <a:off x="2248132" y="2674771"/>
              <a:ext cx="1731994" cy="2137389"/>
            </a:xfrm>
            <a:custGeom>
              <a:avLst/>
              <a:gdLst>
                <a:gd name="connsiteX0" fmla="*/ 0 w 2273359"/>
                <a:gd name="connsiteY0" fmla="*/ 988912 h 1977823"/>
                <a:gd name="connsiteX1" fmla="*/ 494456 w 2273359"/>
                <a:gd name="connsiteY1" fmla="*/ 0 h 1977823"/>
                <a:gd name="connsiteX2" fmla="*/ 1778903 w 2273359"/>
                <a:gd name="connsiteY2" fmla="*/ 0 h 1977823"/>
                <a:gd name="connsiteX3" fmla="*/ 2273359 w 2273359"/>
                <a:gd name="connsiteY3" fmla="*/ 988912 h 1977823"/>
                <a:gd name="connsiteX4" fmla="*/ 1778903 w 2273359"/>
                <a:gd name="connsiteY4" fmla="*/ 1977823 h 1977823"/>
                <a:gd name="connsiteX5" fmla="*/ 494456 w 2273359"/>
                <a:gd name="connsiteY5" fmla="*/ 1977823 h 1977823"/>
                <a:gd name="connsiteX6" fmla="*/ 0 w 2273359"/>
                <a:gd name="connsiteY6" fmla="*/ 988912 h 197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59" h="1977823">
                  <a:moveTo>
                    <a:pt x="1136679" y="0"/>
                  </a:moveTo>
                  <a:lnTo>
                    <a:pt x="2273359" y="430177"/>
                  </a:lnTo>
                  <a:lnTo>
                    <a:pt x="2273359" y="1547646"/>
                  </a:lnTo>
                  <a:lnTo>
                    <a:pt x="1136679" y="1977823"/>
                  </a:lnTo>
                  <a:lnTo>
                    <a:pt x="0" y="1547646"/>
                  </a:lnTo>
                  <a:lnTo>
                    <a:pt x="0" y="430177"/>
                  </a:lnTo>
                  <a:lnTo>
                    <a:pt x="1136679" y="0"/>
                  </a:lnTo>
                  <a:close/>
                </a:path>
              </a:pathLst>
            </a:cu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9181" tIns="495235" rIns="449181" bIns="495235"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25" name="TextBox 24">
              <a:extLst>
                <a:ext uri="{FF2B5EF4-FFF2-40B4-BE49-F238E27FC236}">
                  <a16:creationId xmlns:a16="http://schemas.microsoft.com/office/drawing/2014/main" id="{28B32A45-166C-40A1-9370-BBB74C453199}"/>
                </a:ext>
              </a:extLst>
            </p:cNvPr>
            <p:cNvSpPr txBox="1"/>
            <p:nvPr/>
          </p:nvSpPr>
          <p:spPr>
            <a:xfrm>
              <a:off x="2205272" y="3470539"/>
              <a:ext cx="1862656" cy="619901"/>
            </a:xfrm>
            <a:prstGeom prst="rect">
              <a:avLst/>
            </a:prstGeom>
            <a:noFill/>
          </p:spPr>
          <p:txBody>
            <a:bodyPr wrap="square" rtlCol="0">
              <a:spAutoFit/>
            </a:bodyPr>
            <a:lstStyle/>
            <a:p>
              <a:pPr algn="ctr"/>
              <a:r>
                <a:rPr lang="en-US" sz="2000" b="1" dirty="0"/>
                <a:t>Active Learning Curriculum</a:t>
              </a:r>
            </a:p>
          </p:txBody>
        </p:sp>
      </p:grpSp>
    </p:spTree>
    <p:extLst>
      <p:ext uri="{BB962C8B-B14F-4D97-AF65-F5344CB8AC3E}">
        <p14:creationId xmlns:p14="http://schemas.microsoft.com/office/powerpoint/2010/main" val="136919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78D98-22FD-48FA-B34D-5169B779D533}"/>
              </a:ext>
            </a:extLst>
          </p:cNvPr>
          <p:cNvSpPr/>
          <p:nvPr/>
        </p:nvSpPr>
        <p:spPr>
          <a:xfrm>
            <a:off x="12701" y="0"/>
            <a:ext cx="12179299" cy="6858000"/>
          </a:xfrm>
          <a:prstGeom prst="rect">
            <a:avLst/>
          </a:prstGeom>
          <a:blipFill dpi="0" rotWithShape="1">
            <a:blip r:embed="rId3">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p:cNvSpPr>
            <a:spLocks noGrp="1"/>
          </p:cNvSpPr>
          <p:nvPr>
            <p:ph type="ctrTitle"/>
          </p:nvPr>
        </p:nvSpPr>
        <p:spPr>
          <a:xfrm>
            <a:off x="12701" y="3824725"/>
            <a:ext cx="12057379" cy="1878780"/>
          </a:xfrm>
        </p:spPr>
        <p:txBody>
          <a:bodyPr/>
          <a:lstStyle/>
          <a:p>
            <a:r>
              <a:rPr lang="en-US" sz="7200" b="1" dirty="0">
                <a:solidFill>
                  <a:srgbClr val="92D050"/>
                </a:solidFill>
              </a:rPr>
              <a:t>Questions?</a:t>
            </a:r>
          </a:p>
        </p:txBody>
      </p:sp>
    </p:spTree>
    <p:extLst>
      <p:ext uri="{BB962C8B-B14F-4D97-AF65-F5344CB8AC3E}">
        <p14:creationId xmlns:p14="http://schemas.microsoft.com/office/powerpoint/2010/main" val="12374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B54833-CF9A-4E44-A4F5-77F2C6DE0D29}"/>
              </a:ext>
            </a:extLst>
          </p:cNvPr>
          <p:cNvSpPr>
            <a:spLocks noGrp="1"/>
          </p:cNvSpPr>
          <p:nvPr>
            <p:ph idx="1"/>
          </p:nvPr>
        </p:nvSpPr>
        <p:spPr/>
        <p:txBody>
          <a:bodyPr/>
          <a:lstStyle/>
          <a:p>
            <a:pPr marL="457200" indent="-457200">
              <a:buFont typeface="+mj-lt"/>
              <a:buAutoNum type="arabicPeriod"/>
            </a:pPr>
            <a:r>
              <a:rPr lang="en-US" dirty="0"/>
              <a:t>Duckworth AL, Peterson C, Matthews MD, Kelly DR. Grit: Perseverance and passion for long-term goals. </a:t>
            </a:r>
            <a:r>
              <a:rPr lang="en-US" dirty="0">
                <a:ea typeface="Calibri" panose="020F0502020204030204" pitchFamily="34" charset="0"/>
                <a:cs typeface="Times New Roman" panose="02020603050405020304" pitchFamily="18" charset="0"/>
              </a:rPr>
              <a:t> </a:t>
            </a:r>
            <a:r>
              <a:rPr lang="en-US" dirty="0"/>
              <a:t>J. Pers. Soc. Psychol</a:t>
            </a:r>
            <a:r>
              <a:rPr lang="en-US" dirty="0">
                <a:ea typeface="Calibri" panose="020F0502020204030204" pitchFamily="34" charset="0"/>
              </a:rPr>
              <a:t>.</a:t>
            </a:r>
            <a:r>
              <a:rPr lang="en-US" dirty="0"/>
              <a:t> 2007;92(6):1087-1101. </a:t>
            </a:r>
            <a:r>
              <a:rPr lang="en-US" dirty="0" err="1"/>
              <a:t>doi</a:t>
            </a:r>
            <a:r>
              <a:rPr lang="en-US" dirty="0"/>
              <a:t>: 10.1037/0022-3514.92.6.1087.</a:t>
            </a:r>
          </a:p>
          <a:p>
            <a:pPr marL="457200" indent="-457200">
              <a:buFont typeface="+mj-lt"/>
              <a:buAutoNum type="arabicPeriod"/>
            </a:pPr>
            <a:r>
              <a:rPr lang="en-US" dirty="0"/>
              <a:t>Dweck CS. </a:t>
            </a:r>
            <a:r>
              <a:rPr lang="en-US" i="1" dirty="0"/>
              <a:t>Mindset. </a:t>
            </a:r>
            <a:r>
              <a:rPr lang="en-US" dirty="0"/>
              <a:t>Updated ed. New York: Ballantine Books; 2016.</a:t>
            </a:r>
          </a:p>
          <a:p>
            <a:pPr marL="457200" indent="-457200">
              <a:buFont typeface="+mj-lt"/>
              <a:buAutoNum type="arabicPeriod"/>
            </a:pPr>
            <a:r>
              <a:rPr lang="en-US" dirty="0"/>
              <a:t>McGuire S. </a:t>
            </a:r>
            <a:r>
              <a:rPr lang="en-US" i="1" dirty="0"/>
              <a:t>Teach students how to learn. </a:t>
            </a:r>
            <a:r>
              <a:rPr lang="en-US" dirty="0"/>
              <a:t>1st ed. Virginia: Stylus Publication; 2015.</a:t>
            </a:r>
          </a:p>
          <a:p>
            <a:pPr marL="457200" indent="-457200">
              <a:buFont typeface="+mj-lt"/>
              <a:buAutoNum type="arabicPeriod"/>
            </a:pPr>
            <a:r>
              <a:rPr lang="en-US" dirty="0" err="1"/>
              <a:t>Hochanadel</a:t>
            </a:r>
            <a:r>
              <a:rPr lang="en-US" dirty="0"/>
              <a:t> A, </a:t>
            </a:r>
            <a:r>
              <a:rPr lang="en-US" dirty="0" err="1"/>
              <a:t>Finamore</a:t>
            </a:r>
            <a:r>
              <a:rPr lang="en-US" dirty="0"/>
              <a:t> D. Fixed and growth mindset in education and how grit helps students persist in the face of adversity. </a:t>
            </a:r>
            <a:r>
              <a:rPr lang="en-US" i="1" dirty="0"/>
              <a:t>JIER</a:t>
            </a:r>
            <a:r>
              <a:rPr lang="en-US" dirty="0"/>
              <a:t>. 2015;11(1):47-50. </a:t>
            </a:r>
            <a:r>
              <a:rPr lang="en-US" dirty="0">
                <a:hlinkClick r:id="rId3"/>
              </a:rPr>
              <a:t>https://eric.ed.gov/?id=EJ1051129</a:t>
            </a:r>
            <a:r>
              <a:rPr lang="en-US" dirty="0"/>
              <a:t>. </a:t>
            </a:r>
          </a:p>
          <a:p>
            <a:pPr marL="457200" indent="-457200">
              <a:buFont typeface="+mj-lt"/>
              <a:buAutoNum type="arabicPeriod"/>
            </a:pPr>
            <a:r>
              <a:rPr lang="en-US" dirty="0"/>
              <a:t>Duckworth A, Gross JJ. Self-control and grit. </a:t>
            </a:r>
            <a:r>
              <a:rPr lang="en-US" i="1" dirty="0" err="1"/>
              <a:t>Curr</a:t>
            </a:r>
            <a:r>
              <a:rPr lang="en-US" i="1" dirty="0"/>
              <a:t>. Dir. Psychol. Sci</a:t>
            </a:r>
            <a:r>
              <a:rPr lang="en-US" dirty="0"/>
              <a:t>. 2014;23(5):319-325. </a:t>
            </a:r>
            <a:r>
              <a:rPr lang="en-US" dirty="0">
                <a:hlinkClick r:id="rId4"/>
              </a:rPr>
              <a:t>http://journals.sagepub.com/doi/full/10.1177/0963721414541462</a:t>
            </a:r>
            <a:r>
              <a:rPr lang="en-US" dirty="0"/>
              <a:t>. </a:t>
            </a:r>
            <a:r>
              <a:rPr lang="en-US" dirty="0" err="1"/>
              <a:t>doi</a:t>
            </a:r>
            <a:r>
              <a:rPr lang="en-US" dirty="0"/>
              <a:t>: 10.1177/0963721414541462.</a:t>
            </a:r>
          </a:p>
          <a:p>
            <a:endParaRPr lang="en-US" dirty="0"/>
          </a:p>
        </p:txBody>
      </p:sp>
      <p:sp>
        <p:nvSpPr>
          <p:cNvPr id="3" name="Title 2">
            <a:extLst>
              <a:ext uri="{FF2B5EF4-FFF2-40B4-BE49-F238E27FC236}">
                <a16:creationId xmlns:a16="http://schemas.microsoft.com/office/drawing/2014/main" id="{02590288-EC9B-487B-B506-4D24DD851107}"/>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3010927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96E77B-838B-4DF7-A0E8-032F457128A2}"/>
              </a:ext>
            </a:extLst>
          </p:cNvPr>
          <p:cNvSpPr>
            <a:spLocks noGrp="1"/>
          </p:cNvSpPr>
          <p:nvPr>
            <p:ph idx="1"/>
          </p:nvPr>
        </p:nvSpPr>
        <p:spPr/>
        <p:txBody>
          <a:bodyPr/>
          <a:lstStyle/>
          <a:p>
            <a:r>
              <a:rPr lang="en-US" dirty="0"/>
              <a:t>The presenters have no conflicts to disclose. </a:t>
            </a:r>
          </a:p>
        </p:txBody>
      </p:sp>
      <p:sp>
        <p:nvSpPr>
          <p:cNvPr id="3" name="Title 2">
            <a:extLst>
              <a:ext uri="{FF2B5EF4-FFF2-40B4-BE49-F238E27FC236}">
                <a16:creationId xmlns:a16="http://schemas.microsoft.com/office/drawing/2014/main" id="{83708941-F23D-472B-AD3D-6530351D14C3}"/>
              </a:ext>
            </a:extLst>
          </p:cNvPr>
          <p:cNvSpPr>
            <a:spLocks noGrp="1"/>
          </p:cNvSpPr>
          <p:nvPr>
            <p:ph type="title"/>
          </p:nvPr>
        </p:nvSpPr>
        <p:spPr/>
        <p:txBody>
          <a:bodyPr/>
          <a:lstStyle/>
          <a:p>
            <a:r>
              <a:rPr lang="en-US" dirty="0"/>
              <a:t>Disclosures</a:t>
            </a:r>
          </a:p>
        </p:txBody>
      </p:sp>
    </p:spTree>
    <p:extLst>
      <p:ext uri="{BB962C8B-B14F-4D97-AF65-F5344CB8AC3E}">
        <p14:creationId xmlns:p14="http://schemas.microsoft.com/office/powerpoint/2010/main" val="66844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310896"/>
            <a:ext cx="11900261" cy="616564"/>
          </a:xfrm>
          <a:prstGeom prst="rect">
            <a:avLst/>
          </a:prstGeom>
        </p:spPr>
        <p:txBody>
          <a:bodyPr/>
          <a:lstStyle/>
          <a:p>
            <a:r>
              <a:rPr lang="en-US" dirty="0"/>
              <a:t>Session Objectives</a:t>
            </a:r>
          </a:p>
        </p:txBody>
      </p:sp>
      <p:sp>
        <p:nvSpPr>
          <p:cNvPr id="3" name="Content Placeholder 2"/>
          <p:cNvSpPr>
            <a:spLocks noGrp="1"/>
          </p:cNvSpPr>
          <p:nvPr>
            <p:ph idx="1"/>
          </p:nvPr>
        </p:nvSpPr>
        <p:spPr/>
        <p:txBody>
          <a:bodyPr>
            <a:normAutofit/>
          </a:bodyPr>
          <a:lstStyle/>
          <a:p>
            <a:pPr marL="0" indent="0">
              <a:buNone/>
            </a:pPr>
            <a:r>
              <a:rPr lang="en-US" b="1" dirty="0">
                <a:solidFill>
                  <a:schemeClr val="tx1"/>
                </a:solidFill>
              </a:rPr>
              <a:t>Throughout this workshop, attendees will:</a:t>
            </a:r>
          </a:p>
          <a:p>
            <a:r>
              <a:rPr lang="en-US" sz="1800" dirty="0">
                <a:latin typeface="+mj-lt"/>
              </a:rPr>
              <a:t>Define ‘grit’ and ‘mindset’ as student success characteristics.</a:t>
            </a:r>
          </a:p>
          <a:p>
            <a:r>
              <a:rPr lang="en-US" sz="1800" dirty="0">
                <a:latin typeface="+mj-lt"/>
              </a:rPr>
              <a:t>Explore the latest research regarding the role of grit and mindset in the development of critical thinking skills.</a:t>
            </a:r>
          </a:p>
          <a:p>
            <a:r>
              <a:rPr lang="en-US" sz="1800" dirty="0">
                <a:latin typeface="+mj-lt"/>
              </a:rPr>
              <a:t>Collaboratively brainstorm innovative ways to incorporate grit and mindset into their pedagogical application, educational models, and didactic curriculum. </a:t>
            </a:r>
          </a:p>
          <a:p>
            <a:endParaRPr lang="en-US" sz="1800" dirty="0"/>
          </a:p>
          <a:p>
            <a:endParaRPr lang="en-US" sz="1800" dirty="0"/>
          </a:p>
          <a:p>
            <a:endParaRPr lang="en-US" sz="1800" dirty="0"/>
          </a:p>
          <a:p>
            <a:endParaRPr lang="en-US" sz="1800" dirty="0">
              <a:latin typeface="+mj-lt"/>
            </a:endParaRPr>
          </a:p>
          <a:p>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a:defRPr/>
            </a:pPr>
            <a:endParaRPr lang="en-US" sz="1800" dirty="0"/>
          </a:p>
          <a:p>
            <a:pPr marL="0" indent="0">
              <a:buNone/>
              <a:defRPr/>
            </a:pPr>
            <a:endParaRPr lang="en-US" sz="1800" dirty="0"/>
          </a:p>
        </p:txBody>
      </p:sp>
    </p:spTree>
    <p:extLst>
      <p:ext uri="{BB962C8B-B14F-4D97-AF65-F5344CB8AC3E}">
        <p14:creationId xmlns:p14="http://schemas.microsoft.com/office/powerpoint/2010/main" val="3529318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02D515-1247-4C1F-9004-9F8220CCC66F}"/>
              </a:ext>
            </a:extLst>
          </p:cNvPr>
          <p:cNvSpPr>
            <a:spLocks noGrp="1"/>
          </p:cNvSpPr>
          <p:nvPr>
            <p:ph type="title"/>
          </p:nvPr>
        </p:nvSpPr>
        <p:spPr/>
        <p:txBody>
          <a:bodyPr/>
          <a:lstStyle/>
          <a:p>
            <a:r>
              <a:rPr lang="en-US" dirty="0"/>
              <a:t>The Balance of Graduate Education</a:t>
            </a:r>
          </a:p>
        </p:txBody>
      </p:sp>
      <p:sp>
        <p:nvSpPr>
          <p:cNvPr id="4" name="Isosceles Triangle 3">
            <a:extLst>
              <a:ext uri="{FF2B5EF4-FFF2-40B4-BE49-F238E27FC236}">
                <a16:creationId xmlns:a16="http://schemas.microsoft.com/office/drawing/2014/main" id="{6ACEA08F-A331-4212-B625-3E925F5B6C4D}"/>
              </a:ext>
            </a:extLst>
          </p:cNvPr>
          <p:cNvSpPr/>
          <p:nvPr/>
        </p:nvSpPr>
        <p:spPr>
          <a:xfrm>
            <a:off x="4577504" y="3841184"/>
            <a:ext cx="2513364" cy="258963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6B0221-AC29-43F9-9FAA-465FC3DE70B5}"/>
              </a:ext>
            </a:extLst>
          </p:cNvPr>
          <p:cNvSpPr txBox="1"/>
          <p:nvPr/>
        </p:nvSpPr>
        <p:spPr>
          <a:xfrm>
            <a:off x="4058652" y="5566574"/>
            <a:ext cx="3579535" cy="881780"/>
          </a:xfrm>
          <a:prstGeom prst="rect">
            <a:avLst/>
          </a:prstGeom>
          <a:noFill/>
        </p:spPr>
        <p:txBody>
          <a:bodyPr wrap="square" rtlCol="0">
            <a:spAutoFit/>
          </a:bodyPr>
          <a:lstStyle/>
          <a:p>
            <a:pPr algn="ctr">
              <a:lnSpc>
                <a:spcPct val="95000"/>
              </a:lnSpc>
            </a:pPr>
            <a:r>
              <a:rPr lang="en-US" b="1" dirty="0">
                <a:solidFill>
                  <a:schemeClr val="accent5">
                    <a:lumMod val="60000"/>
                    <a:lumOff val="40000"/>
                  </a:schemeClr>
                </a:solidFill>
              </a:rPr>
              <a:t>“Gritty” Students</a:t>
            </a:r>
          </a:p>
          <a:p>
            <a:pPr algn="ctr">
              <a:lnSpc>
                <a:spcPct val="95000"/>
              </a:lnSpc>
            </a:pPr>
            <a:r>
              <a:rPr lang="en-US" b="1" dirty="0">
                <a:solidFill>
                  <a:schemeClr val="accent5">
                    <a:lumMod val="60000"/>
                    <a:lumOff val="40000"/>
                  </a:schemeClr>
                </a:solidFill>
              </a:rPr>
              <a:t>Growth Mindset</a:t>
            </a:r>
          </a:p>
          <a:p>
            <a:pPr algn="ctr">
              <a:lnSpc>
                <a:spcPct val="95000"/>
              </a:lnSpc>
            </a:pPr>
            <a:r>
              <a:rPr lang="en-US" b="1" dirty="0">
                <a:solidFill>
                  <a:schemeClr val="accent5">
                    <a:lumMod val="60000"/>
                    <a:lumOff val="40000"/>
                  </a:schemeClr>
                </a:solidFill>
              </a:rPr>
              <a:t>Critical Thinkers</a:t>
            </a:r>
          </a:p>
        </p:txBody>
      </p:sp>
      <p:grpSp>
        <p:nvGrpSpPr>
          <p:cNvPr id="18" name="Group 17">
            <a:extLst>
              <a:ext uri="{FF2B5EF4-FFF2-40B4-BE49-F238E27FC236}">
                <a16:creationId xmlns:a16="http://schemas.microsoft.com/office/drawing/2014/main" id="{7E312D52-34D3-42E9-8E42-90F630DBE227}"/>
              </a:ext>
            </a:extLst>
          </p:cNvPr>
          <p:cNvGrpSpPr/>
          <p:nvPr/>
        </p:nvGrpSpPr>
        <p:grpSpPr>
          <a:xfrm>
            <a:off x="315597" y="1257799"/>
            <a:ext cx="11586791" cy="2968106"/>
            <a:chOff x="315597" y="1121319"/>
            <a:chExt cx="11586791" cy="2968106"/>
          </a:xfrm>
        </p:grpSpPr>
        <p:grpSp>
          <p:nvGrpSpPr>
            <p:cNvPr id="15" name="Group 14">
              <a:extLst>
                <a:ext uri="{FF2B5EF4-FFF2-40B4-BE49-F238E27FC236}">
                  <a16:creationId xmlns:a16="http://schemas.microsoft.com/office/drawing/2014/main" id="{00082969-AEC7-4386-8914-EF8CE15D5D46}"/>
                </a:ext>
              </a:extLst>
            </p:cNvPr>
            <p:cNvGrpSpPr/>
            <p:nvPr/>
          </p:nvGrpSpPr>
          <p:grpSpPr>
            <a:xfrm>
              <a:off x="315597" y="3595806"/>
              <a:ext cx="11586791" cy="493619"/>
              <a:chOff x="329245" y="4032534"/>
              <a:chExt cx="11586791" cy="493619"/>
            </a:xfrm>
          </p:grpSpPr>
          <p:cxnSp>
            <p:nvCxnSpPr>
              <p:cNvPr id="5" name="Straight Connector 4">
                <a:extLst>
                  <a:ext uri="{FF2B5EF4-FFF2-40B4-BE49-F238E27FC236}">
                    <a16:creationId xmlns:a16="http://schemas.microsoft.com/office/drawing/2014/main" id="{4B9DC8D9-0775-4781-9736-199A2B7C54D6}"/>
                  </a:ext>
                </a:extLst>
              </p:cNvPr>
              <p:cNvCxnSpPr>
                <a:cxnSpLocks/>
              </p:cNvCxnSpPr>
              <p:nvPr/>
            </p:nvCxnSpPr>
            <p:spPr>
              <a:xfrm>
                <a:off x="858001" y="4032534"/>
                <a:ext cx="10157354" cy="0"/>
              </a:xfrm>
              <a:prstGeom prst="line">
                <a:avLst/>
              </a:prstGeom>
              <a:ln w="1524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30272B-337E-456F-9C8E-B8BE95783DAA}"/>
                  </a:ext>
                </a:extLst>
              </p:cNvPr>
              <p:cNvSpPr txBox="1"/>
              <p:nvPr/>
            </p:nvSpPr>
            <p:spPr>
              <a:xfrm>
                <a:off x="329245" y="4127937"/>
                <a:ext cx="3376982" cy="384721"/>
              </a:xfrm>
              <a:prstGeom prst="rect">
                <a:avLst/>
              </a:prstGeom>
              <a:noFill/>
            </p:spPr>
            <p:txBody>
              <a:bodyPr wrap="square" rtlCol="0">
                <a:spAutoFit/>
              </a:bodyPr>
              <a:lstStyle/>
              <a:p>
                <a:pPr algn="ctr">
                  <a:lnSpc>
                    <a:spcPct val="95000"/>
                  </a:lnSpc>
                </a:pPr>
                <a:r>
                  <a:rPr lang="en-US" sz="2000" b="1" dirty="0">
                    <a:solidFill>
                      <a:srgbClr val="619428"/>
                    </a:solidFill>
                  </a:rPr>
                  <a:t>Encouraging Growth</a:t>
                </a:r>
              </a:p>
            </p:txBody>
          </p:sp>
          <p:sp>
            <p:nvSpPr>
              <p:cNvPr id="7" name="TextBox 6">
                <a:extLst>
                  <a:ext uri="{FF2B5EF4-FFF2-40B4-BE49-F238E27FC236}">
                    <a16:creationId xmlns:a16="http://schemas.microsoft.com/office/drawing/2014/main" id="{FA79F74C-0704-437D-8ECF-21E1AD87753D}"/>
                  </a:ext>
                </a:extLst>
              </p:cNvPr>
              <p:cNvSpPr txBox="1"/>
              <p:nvPr/>
            </p:nvSpPr>
            <p:spPr>
              <a:xfrm>
                <a:off x="7535590" y="4141432"/>
                <a:ext cx="4380446" cy="384721"/>
              </a:xfrm>
              <a:prstGeom prst="rect">
                <a:avLst/>
              </a:prstGeom>
              <a:noFill/>
            </p:spPr>
            <p:txBody>
              <a:bodyPr wrap="square" rtlCol="0">
                <a:spAutoFit/>
              </a:bodyPr>
              <a:lstStyle/>
              <a:p>
                <a:pPr algn="ctr">
                  <a:lnSpc>
                    <a:spcPct val="95000"/>
                  </a:lnSpc>
                </a:pPr>
                <a:r>
                  <a:rPr lang="en-US" sz="2000" b="1" dirty="0">
                    <a:solidFill>
                      <a:srgbClr val="C00000"/>
                    </a:solidFill>
                  </a:rPr>
                  <a:t>Challenging Academics</a:t>
                </a:r>
              </a:p>
            </p:txBody>
          </p:sp>
        </p:grpSp>
        <p:pic>
          <p:nvPicPr>
            <p:cNvPr id="16" name="Picture 15">
              <a:extLst>
                <a:ext uri="{FF2B5EF4-FFF2-40B4-BE49-F238E27FC236}">
                  <a16:creationId xmlns:a16="http://schemas.microsoft.com/office/drawing/2014/main" id="{28AE83A9-4E53-4B79-AA6E-E5CA95B74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08" y1="14138" x2="53333" y2="19310"/>
                          <a14:foregroundMark x1="48205" y1="15862" x2="50769" y2="18621"/>
                        </a14:backgroundRemoval>
                      </a14:imgEffect>
                    </a14:imgLayer>
                  </a14:imgProps>
                </a:ext>
              </a:extLst>
            </a:blip>
            <a:stretch>
              <a:fillRect/>
            </a:stretch>
          </p:blipFill>
          <p:spPr>
            <a:xfrm>
              <a:off x="8597761" y="1121319"/>
              <a:ext cx="1857375" cy="2762250"/>
            </a:xfrm>
            <a:prstGeom prst="rect">
              <a:avLst/>
            </a:prstGeom>
          </p:spPr>
        </p:pic>
        <p:pic>
          <p:nvPicPr>
            <p:cNvPr id="17" name="Picture 16">
              <a:extLst>
                <a:ext uri="{FF2B5EF4-FFF2-40B4-BE49-F238E27FC236}">
                  <a16:creationId xmlns:a16="http://schemas.microsoft.com/office/drawing/2014/main" id="{52FB2841-38EC-44D7-8245-8B005EADE8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077" b="70000" l="5500" r="94400">
                          <a14:foregroundMark x1="5600" y1="66026" x2="89500" y2="38718"/>
                          <a14:foregroundMark x1="28200" y1="64872" x2="31900" y2="60897"/>
                          <a14:foregroundMark x1="58200" y1="55641" x2="63900" y2="53590"/>
                          <a14:foregroundMark x1="49800" y1="38718" x2="49800" y2="36795"/>
                          <a14:foregroundMark x1="77600" y1="69231" x2="82300" y2="70128"/>
                          <a14:foregroundMark x1="87400" y1="55641" x2="94400" y2="43205"/>
                          <a14:foregroundMark x1="94400" y1="43205" x2="87500" y2="30385"/>
                          <a14:foregroundMark x1="87500" y1="30385" x2="76300" y2="26282"/>
                          <a14:foregroundMark x1="76300" y1="26282" x2="67900" y2="38462"/>
                          <a14:foregroundMark x1="67900" y1="38462" x2="67300" y2="40385"/>
                          <a14:foregroundMark x1="69800" y1="52436" x2="69800" y2="50769"/>
                          <a14:foregroundMark x1="73900" y1="57179" x2="76700" y2="43205"/>
                          <a14:foregroundMark x1="76700" y1="43205" x2="76700" y2="43205"/>
                          <a14:foregroundMark x1="11600" y1="65256" x2="7500" y2="61282"/>
                        </a14:backgroundRemoval>
                      </a14:imgEffect>
                    </a14:imgLayer>
                  </a14:imgProps>
                </a:ext>
              </a:extLst>
            </a:blip>
            <a:srcRect t="17712" b="26754"/>
            <a:stretch/>
          </p:blipFill>
          <p:spPr>
            <a:xfrm flipH="1">
              <a:off x="432204" y="1716285"/>
              <a:ext cx="4288853" cy="1888287"/>
            </a:xfrm>
            <a:prstGeom prst="rect">
              <a:avLst/>
            </a:prstGeom>
          </p:spPr>
        </p:pic>
      </p:grpSp>
      <p:grpSp>
        <p:nvGrpSpPr>
          <p:cNvPr id="23" name="Group 22">
            <a:extLst>
              <a:ext uri="{FF2B5EF4-FFF2-40B4-BE49-F238E27FC236}">
                <a16:creationId xmlns:a16="http://schemas.microsoft.com/office/drawing/2014/main" id="{3B581FD1-8245-499B-8567-CEBEBE00684C}"/>
              </a:ext>
            </a:extLst>
          </p:cNvPr>
          <p:cNvGrpSpPr/>
          <p:nvPr/>
        </p:nvGrpSpPr>
        <p:grpSpPr>
          <a:xfrm>
            <a:off x="1080480" y="4358956"/>
            <a:ext cx="3099635" cy="2031153"/>
            <a:chOff x="-5019875" y="4005277"/>
            <a:chExt cx="3685643" cy="2571750"/>
          </a:xfrm>
        </p:grpSpPr>
        <p:pic>
          <p:nvPicPr>
            <p:cNvPr id="19" name="Picture 18">
              <a:extLst>
                <a:ext uri="{FF2B5EF4-FFF2-40B4-BE49-F238E27FC236}">
                  <a16:creationId xmlns:a16="http://schemas.microsoft.com/office/drawing/2014/main" id="{7B8BE5B4-6F17-4192-984E-757A0809EB14}"/>
                </a:ext>
              </a:extLst>
            </p:cNvPr>
            <p:cNvPicPr>
              <a:picLocks noChangeAspect="1"/>
            </p:cNvPicPr>
            <p:nvPr/>
          </p:nvPicPr>
          <p:blipFill rotWithShape="1">
            <a:blip r:embed="rId7"/>
            <a:srcRect l="28240" r="28240"/>
            <a:stretch/>
          </p:blipFill>
          <p:spPr>
            <a:xfrm>
              <a:off x="-3323967" y="4005277"/>
              <a:ext cx="1989735" cy="2571750"/>
            </a:xfrm>
            <a:prstGeom prst="rect">
              <a:avLst/>
            </a:prstGeom>
          </p:spPr>
        </p:pic>
        <p:pic>
          <p:nvPicPr>
            <p:cNvPr id="20" name="Picture 19">
              <a:extLst>
                <a:ext uri="{FF2B5EF4-FFF2-40B4-BE49-F238E27FC236}">
                  <a16:creationId xmlns:a16="http://schemas.microsoft.com/office/drawing/2014/main" id="{A4F2DB4D-E8DC-4400-89AA-B7E51C6550F8}"/>
                </a:ext>
              </a:extLst>
            </p:cNvPr>
            <p:cNvPicPr>
              <a:picLocks noChangeAspect="1"/>
            </p:cNvPicPr>
            <p:nvPr/>
          </p:nvPicPr>
          <p:blipFill rotWithShape="1">
            <a:blip r:embed="rId8"/>
            <a:srcRect l="21692" r="9827" b="8122"/>
            <a:stretch/>
          </p:blipFill>
          <p:spPr>
            <a:xfrm>
              <a:off x="-5019875" y="4022971"/>
              <a:ext cx="1695908" cy="2554056"/>
            </a:xfrm>
            <a:prstGeom prst="rect">
              <a:avLst/>
            </a:prstGeom>
          </p:spPr>
        </p:pic>
      </p:grpSp>
      <p:grpSp>
        <p:nvGrpSpPr>
          <p:cNvPr id="24" name="Group 23">
            <a:extLst>
              <a:ext uri="{FF2B5EF4-FFF2-40B4-BE49-F238E27FC236}">
                <a16:creationId xmlns:a16="http://schemas.microsoft.com/office/drawing/2014/main" id="{64D34118-487F-471C-B8E2-DB88691892A8}"/>
              </a:ext>
            </a:extLst>
          </p:cNvPr>
          <p:cNvGrpSpPr/>
          <p:nvPr/>
        </p:nvGrpSpPr>
        <p:grpSpPr>
          <a:xfrm>
            <a:off x="7518782" y="4644365"/>
            <a:ext cx="3745986" cy="1324326"/>
            <a:chOff x="7255721" y="5027197"/>
            <a:chExt cx="3745986" cy="1324326"/>
          </a:xfrm>
        </p:grpSpPr>
        <p:pic>
          <p:nvPicPr>
            <p:cNvPr id="21" name="Picture 20">
              <a:extLst>
                <a:ext uri="{FF2B5EF4-FFF2-40B4-BE49-F238E27FC236}">
                  <a16:creationId xmlns:a16="http://schemas.microsoft.com/office/drawing/2014/main" id="{4DD41E80-E5BF-4B96-B66C-4BC9A20A650D}"/>
                </a:ext>
              </a:extLst>
            </p:cNvPr>
            <p:cNvPicPr>
              <a:picLocks noChangeAspect="1"/>
            </p:cNvPicPr>
            <p:nvPr/>
          </p:nvPicPr>
          <p:blipFill rotWithShape="1">
            <a:blip r:embed="rId9"/>
            <a:srcRect b="8122"/>
            <a:stretch/>
          </p:blipFill>
          <p:spPr>
            <a:xfrm>
              <a:off x="7255721" y="5027199"/>
              <a:ext cx="2007667" cy="1324324"/>
            </a:xfrm>
            <a:prstGeom prst="rect">
              <a:avLst/>
            </a:prstGeom>
          </p:spPr>
        </p:pic>
        <p:pic>
          <p:nvPicPr>
            <p:cNvPr id="22" name="Picture 21">
              <a:extLst>
                <a:ext uri="{FF2B5EF4-FFF2-40B4-BE49-F238E27FC236}">
                  <a16:creationId xmlns:a16="http://schemas.microsoft.com/office/drawing/2014/main" id="{DB9D4D1F-88BB-4503-9249-9E8B82B0B9FC}"/>
                </a:ext>
              </a:extLst>
            </p:cNvPr>
            <p:cNvPicPr>
              <a:picLocks noChangeAspect="1"/>
            </p:cNvPicPr>
            <p:nvPr/>
          </p:nvPicPr>
          <p:blipFill>
            <a:blip r:embed="rId10"/>
            <a:stretch>
              <a:fillRect/>
            </a:stretch>
          </p:blipFill>
          <p:spPr>
            <a:xfrm>
              <a:off x="9263388" y="5027197"/>
              <a:ext cx="1738319" cy="1324325"/>
            </a:xfrm>
            <a:prstGeom prst="rect">
              <a:avLst/>
            </a:prstGeom>
          </p:spPr>
        </p:pic>
      </p:grpSp>
      <p:pic>
        <p:nvPicPr>
          <p:cNvPr id="25" name="Picture 24">
            <a:extLst>
              <a:ext uri="{FF2B5EF4-FFF2-40B4-BE49-F238E27FC236}">
                <a16:creationId xmlns:a16="http://schemas.microsoft.com/office/drawing/2014/main" id="{0DE148A3-FA4B-4392-B44D-1815D0E47BBA}"/>
              </a:ext>
            </a:extLst>
          </p:cNvPr>
          <p:cNvPicPr>
            <a:picLocks noChangeAspect="1"/>
          </p:cNvPicPr>
          <p:nvPr/>
        </p:nvPicPr>
        <p:blipFill>
          <a:blip r:embed="rId11"/>
          <a:stretch>
            <a:fillRect/>
          </a:stretch>
        </p:blipFill>
        <p:spPr>
          <a:xfrm>
            <a:off x="4094676" y="1683914"/>
            <a:ext cx="3507485" cy="2048371"/>
          </a:xfrm>
          <a:prstGeom prst="rect">
            <a:avLst/>
          </a:prstGeom>
        </p:spPr>
      </p:pic>
    </p:spTree>
    <p:extLst>
      <p:ext uri="{BB962C8B-B14F-4D97-AF65-F5344CB8AC3E}">
        <p14:creationId xmlns:p14="http://schemas.microsoft.com/office/powerpoint/2010/main" val="40706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2000" fill="hold"/>
                                        <p:tgtEl>
                                          <p:spTgt spid="18"/>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200000">
                                      <p:cBhvr>
                                        <p:cTn id="13" dur="2000" fill="hold"/>
                                        <p:tgtEl>
                                          <p:spTgt spid="18"/>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 presetClass="exit" presetSubtype="0" fill="hold" nodeType="with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8" presetClass="emph" presetSubtype="0" fill="hold" nodeType="withEffect">
                                  <p:stCondLst>
                                    <p:cond delay="0"/>
                                  </p:stCondLst>
                                  <p:childTnLst>
                                    <p:animRot by="600000">
                                      <p:cBhvr>
                                        <p:cTn id="27" dur="2000" fill="hold"/>
                                        <p:tgtEl>
                                          <p:spTgt spid="18"/>
                                        </p:tgtEl>
                                        <p:attrNameLst>
                                          <p:attrName>r</p:attrName>
                                        </p:attrNameLst>
                                      </p:cBhvr>
                                    </p:animRo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E793C8-BC73-4948-81D9-AA355C20FD23}"/>
              </a:ext>
            </a:extLst>
          </p:cNvPr>
          <p:cNvSpPr>
            <a:spLocks noGrp="1"/>
          </p:cNvSpPr>
          <p:nvPr>
            <p:ph idx="1"/>
          </p:nvPr>
        </p:nvSpPr>
        <p:spPr>
          <a:xfrm>
            <a:off x="7074614" y="1064779"/>
            <a:ext cx="4956276" cy="5326968"/>
          </a:xfrm>
        </p:spPr>
        <p:txBody>
          <a:bodyPr/>
          <a:lstStyle/>
          <a:p>
            <a:r>
              <a:rPr lang="en-US" dirty="0"/>
              <a:t>The influence of </a:t>
            </a:r>
            <a:r>
              <a:rPr lang="en-US" b="1" dirty="0">
                <a:solidFill>
                  <a:srgbClr val="619428"/>
                </a:solidFill>
              </a:rPr>
              <a:t>personality traits </a:t>
            </a:r>
            <a:r>
              <a:rPr lang="en-US" dirty="0"/>
              <a:t>and </a:t>
            </a:r>
            <a:r>
              <a:rPr lang="en-US" b="1" dirty="0">
                <a:solidFill>
                  <a:schemeClr val="accent5">
                    <a:lumMod val="75000"/>
                  </a:schemeClr>
                </a:solidFill>
              </a:rPr>
              <a:t>i</a:t>
            </a:r>
            <a:r>
              <a:rPr lang="en-US" b="1" dirty="0">
                <a:solidFill>
                  <a:schemeClr val="accent6">
                    <a:lumMod val="75000"/>
                  </a:schemeClr>
                </a:solidFill>
              </a:rPr>
              <a:t>n</a:t>
            </a:r>
            <a:r>
              <a:rPr lang="en-US" b="1" dirty="0">
                <a:solidFill>
                  <a:schemeClr val="accent5">
                    <a:lumMod val="75000"/>
                  </a:schemeClr>
                </a:solidFill>
              </a:rPr>
              <a:t>t</a:t>
            </a:r>
            <a:r>
              <a:rPr lang="en-US" b="1" dirty="0">
                <a:solidFill>
                  <a:schemeClr val="accent6">
                    <a:lumMod val="75000"/>
                  </a:schemeClr>
                </a:solidFill>
              </a:rPr>
              <a:t>e</a:t>
            </a:r>
            <a:r>
              <a:rPr lang="en-US" b="1" dirty="0">
                <a:solidFill>
                  <a:schemeClr val="accent5">
                    <a:lumMod val="75000"/>
                  </a:schemeClr>
                </a:solidFill>
              </a:rPr>
              <a:t>l</a:t>
            </a:r>
            <a:r>
              <a:rPr lang="en-US" b="1" dirty="0">
                <a:solidFill>
                  <a:schemeClr val="accent6">
                    <a:lumMod val="75000"/>
                  </a:schemeClr>
                </a:solidFill>
              </a:rPr>
              <a:t>l</a:t>
            </a:r>
            <a:r>
              <a:rPr lang="en-US" b="1" dirty="0">
                <a:solidFill>
                  <a:schemeClr val="accent5">
                    <a:lumMod val="75000"/>
                  </a:schemeClr>
                </a:solidFill>
              </a:rPr>
              <a:t>i</a:t>
            </a:r>
            <a:r>
              <a:rPr lang="en-US" b="1" dirty="0">
                <a:solidFill>
                  <a:schemeClr val="accent6">
                    <a:lumMod val="75000"/>
                  </a:schemeClr>
                </a:solidFill>
              </a:rPr>
              <a:t>g</a:t>
            </a:r>
            <a:r>
              <a:rPr lang="en-US" b="1" dirty="0">
                <a:solidFill>
                  <a:schemeClr val="accent5">
                    <a:lumMod val="75000"/>
                  </a:schemeClr>
                </a:solidFill>
              </a:rPr>
              <a:t>e</a:t>
            </a:r>
            <a:r>
              <a:rPr lang="en-US" b="1" dirty="0">
                <a:solidFill>
                  <a:schemeClr val="accent6">
                    <a:lumMod val="75000"/>
                  </a:schemeClr>
                </a:solidFill>
              </a:rPr>
              <a:t>n</a:t>
            </a:r>
            <a:r>
              <a:rPr lang="en-US" b="1" dirty="0">
                <a:solidFill>
                  <a:schemeClr val="accent5">
                    <a:lumMod val="75000"/>
                  </a:schemeClr>
                </a:solidFill>
              </a:rPr>
              <a:t>c</a:t>
            </a:r>
            <a:r>
              <a:rPr lang="en-US" b="1" dirty="0">
                <a:solidFill>
                  <a:schemeClr val="accent6">
                    <a:lumMod val="75000"/>
                  </a:schemeClr>
                </a:solidFill>
              </a:rPr>
              <a:t>e</a:t>
            </a:r>
            <a:r>
              <a:rPr lang="en-US" dirty="0"/>
              <a:t> on student success has been well researched. </a:t>
            </a:r>
          </a:p>
          <a:p>
            <a:r>
              <a:rPr lang="en-US" b="1" dirty="0">
                <a:solidFill>
                  <a:schemeClr val="accent6">
                    <a:lumMod val="75000"/>
                  </a:schemeClr>
                </a:solidFill>
              </a:rPr>
              <a:t>Angela Duckworth’s </a:t>
            </a:r>
            <a:r>
              <a:rPr lang="en-US" dirty="0"/>
              <a:t>work on the concept of </a:t>
            </a:r>
            <a:r>
              <a:rPr lang="en-US" b="1" dirty="0">
                <a:solidFill>
                  <a:schemeClr val="accent6">
                    <a:lumMod val="75000"/>
                  </a:schemeClr>
                </a:solidFill>
              </a:rPr>
              <a:t>‘grit’ </a:t>
            </a:r>
            <a:r>
              <a:rPr lang="en-US" dirty="0"/>
              <a:t>and its correlation to </a:t>
            </a:r>
            <a:r>
              <a:rPr lang="en-US" b="1" dirty="0">
                <a:solidFill>
                  <a:schemeClr val="accent6">
                    <a:lumMod val="75000"/>
                  </a:schemeClr>
                </a:solidFill>
              </a:rPr>
              <a:t>academic success</a:t>
            </a:r>
            <a:r>
              <a:rPr lang="en-US" b="1" dirty="0">
                <a:solidFill>
                  <a:srgbClr val="CC0099"/>
                </a:solidFill>
              </a:rPr>
              <a:t> </a:t>
            </a:r>
            <a:r>
              <a:rPr lang="en-US" dirty="0"/>
              <a:t>has risen to center stage in research.</a:t>
            </a:r>
            <a:r>
              <a:rPr lang="en-US" baseline="30000" dirty="0"/>
              <a:t>1</a:t>
            </a:r>
          </a:p>
          <a:p>
            <a:r>
              <a:rPr lang="en-US" b="1" dirty="0">
                <a:solidFill>
                  <a:schemeClr val="accent1">
                    <a:lumMod val="75000"/>
                  </a:schemeClr>
                </a:solidFill>
              </a:rPr>
              <a:t>Carol Dweck </a:t>
            </a:r>
            <a:r>
              <a:rPr lang="en-US" dirty="0"/>
              <a:t>has dedicated her research to the concept of </a:t>
            </a:r>
            <a:r>
              <a:rPr lang="en-US" b="1" dirty="0">
                <a:solidFill>
                  <a:schemeClr val="accent1">
                    <a:lumMod val="75000"/>
                  </a:schemeClr>
                </a:solidFill>
              </a:rPr>
              <a:t>m</a:t>
            </a:r>
            <a:r>
              <a:rPr lang="en-US" b="1" dirty="0">
                <a:solidFill>
                  <a:srgbClr val="619428"/>
                </a:solidFill>
              </a:rPr>
              <a:t>i</a:t>
            </a:r>
            <a:r>
              <a:rPr lang="en-US" b="1" dirty="0">
                <a:solidFill>
                  <a:schemeClr val="accent1">
                    <a:lumMod val="75000"/>
                  </a:schemeClr>
                </a:solidFill>
              </a:rPr>
              <a:t>n</a:t>
            </a:r>
            <a:r>
              <a:rPr lang="en-US" b="1" dirty="0">
                <a:solidFill>
                  <a:srgbClr val="619428"/>
                </a:solidFill>
              </a:rPr>
              <a:t>d</a:t>
            </a:r>
            <a:r>
              <a:rPr lang="en-US" b="1" dirty="0">
                <a:solidFill>
                  <a:schemeClr val="accent1">
                    <a:lumMod val="75000"/>
                  </a:schemeClr>
                </a:solidFill>
              </a:rPr>
              <a:t>s</a:t>
            </a:r>
            <a:r>
              <a:rPr lang="en-US" b="1" dirty="0">
                <a:solidFill>
                  <a:srgbClr val="619428"/>
                </a:solidFill>
              </a:rPr>
              <a:t>e</a:t>
            </a:r>
            <a:r>
              <a:rPr lang="en-US" b="1" dirty="0">
                <a:solidFill>
                  <a:schemeClr val="accent1">
                    <a:lumMod val="75000"/>
                  </a:schemeClr>
                </a:solidFill>
              </a:rPr>
              <a:t>t</a:t>
            </a:r>
            <a:r>
              <a:rPr lang="en-US" dirty="0"/>
              <a:t> and how it plays a role in success.</a:t>
            </a:r>
            <a:r>
              <a:rPr lang="en-US" baseline="30000" dirty="0"/>
              <a:t>2</a:t>
            </a:r>
            <a:r>
              <a:rPr lang="en-US" dirty="0"/>
              <a:t> </a:t>
            </a:r>
          </a:p>
          <a:p>
            <a:r>
              <a:rPr lang="en-US" dirty="0"/>
              <a:t>Dr. Saundra McGuire notes that having </a:t>
            </a:r>
            <a:r>
              <a:rPr lang="en-US" b="1" dirty="0">
                <a:solidFill>
                  <a:schemeClr val="accent6">
                    <a:lumMod val="75000"/>
                  </a:schemeClr>
                </a:solidFill>
              </a:rPr>
              <a:t>grit</a:t>
            </a:r>
            <a:r>
              <a:rPr lang="en-US" dirty="0"/>
              <a:t> and a </a:t>
            </a:r>
            <a:r>
              <a:rPr lang="en-US" b="1" dirty="0">
                <a:solidFill>
                  <a:srgbClr val="619428"/>
                </a:solidFill>
              </a:rPr>
              <a:t>growth mindset </a:t>
            </a:r>
            <a:r>
              <a:rPr lang="en-US" dirty="0"/>
              <a:t>are major components to developing</a:t>
            </a:r>
            <a:r>
              <a:rPr lang="en-US" b="1" dirty="0">
                <a:solidFill>
                  <a:schemeClr val="bg2">
                    <a:lumMod val="50000"/>
                  </a:schemeClr>
                </a:solidFill>
              </a:rPr>
              <a:t> critical thinking</a:t>
            </a:r>
            <a:r>
              <a:rPr lang="en-US" dirty="0"/>
              <a:t> in students.</a:t>
            </a:r>
            <a:r>
              <a:rPr lang="en-US" baseline="30000" dirty="0"/>
              <a:t>3</a:t>
            </a:r>
          </a:p>
          <a:p>
            <a:endParaRPr lang="en-US" dirty="0"/>
          </a:p>
        </p:txBody>
      </p:sp>
      <p:sp>
        <p:nvSpPr>
          <p:cNvPr id="3" name="Title 2">
            <a:extLst>
              <a:ext uri="{FF2B5EF4-FFF2-40B4-BE49-F238E27FC236}">
                <a16:creationId xmlns:a16="http://schemas.microsoft.com/office/drawing/2014/main" id="{34E113C6-215B-400E-B056-F7B9D193E921}"/>
              </a:ext>
            </a:extLst>
          </p:cNvPr>
          <p:cNvSpPr>
            <a:spLocks noGrp="1"/>
          </p:cNvSpPr>
          <p:nvPr>
            <p:ph type="title"/>
          </p:nvPr>
        </p:nvSpPr>
        <p:spPr/>
        <p:txBody>
          <a:bodyPr/>
          <a:lstStyle/>
          <a:p>
            <a:r>
              <a:rPr lang="en-US" dirty="0"/>
              <a:t>Why do we care?</a:t>
            </a:r>
          </a:p>
        </p:txBody>
      </p:sp>
      <p:pic>
        <p:nvPicPr>
          <p:cNvPr id="5" name="Picture 4">
            <a:extLst>
              <a:ext uri="{FF2B5EF4-FFF2-40B4-BE49-F238E27FC236}">
                <a16:creationId xmlns:a16="http://schemas.microsoft.com/office/drawing/2014/main" id="{A79ACCDD-B20A-4CD5-9B99-3179F6D3F8AD}"/>
              </a:ext>
            </a:extLst>
          </p:cNvPr>
          <p:cNvPicPr>
            <a:picLocks noChangeAspect="1"/>
          </p:cNvPicPr>
          <p:nvPr/>
        </p:nvPicPr>
        <p:blipFill>
          <a:blip r:embed="rId3"/>
          <a:stretch>
            <a:fillRect/>
          </a:stretch>
        </p:blipFill>
        <p:spPr>
          <a:xfrm>
            <a:off x="487683" y="1296580"/>
            <a:ext cx="5259976" cy="5029852"/>
          </a:xfrm>
          <a:prstGeom prst="rect">
            <a:avLst/>
          </a:prstGeom>
        </p:spPr>
      </p:pic>
      <p:pic>
        <p:nvPicPr>
          <p:cNvPr id="6" name="Picture 5">
            <a:extLst>
              <a:ext uri="{FF2B5EF4-FFF2-40B4-BE49-F238E27FC236}">
                <a16:creationId xmlns:a16="http://schemas.microsoft.com/office/drawing/2014/main" id="{25E9ACC6-3291-4629-A47F-605C1FB6F504}"/>
              </a:ext>
            </a:extLst>
          </p:cNvPr>
          <p:cNvPicPr>
            <a:picLocks noChangeAspect="1"/>
          </p:cNvPicPr>
          <p:nvPr/>
        </p:nvPicPr>
        <p:blipFill>
          <a:blip r:embed="rId4"/>
          <a:stretch>
            <a:fillRect/>
          </a:stretch>
        </p:blipFill>
        <p:spPr>
          <a:xfrm>
            <a:off x="213007" y="1088114"/>
            <a:ext cx="3627060" cy="5376535"/>
          </a:xfrm>
          <a:prstGeom prst="rect">
            <a:avLst/>
          </a:prstGeom>
        </p:spPr>
      </p:pic>
      <p:pic>
        <p:nvPicPr>
          <p:cNvPr id="8" name="Picture 7">
            <a:extLst>
              <a:ext uri="{FF2B5EF4-FFF2-40B4-BE49-F238E27FC236}">
                <a16:creationId xmlns:a16="http://schemas.microsoft.com/office/drawing/2014/main" id="{8AD91F39-197F-49CB-8CFB-CE7D4BC7CC1E}"/>
              </a:ext>
            </a:extLst>
          </p:cNvPr>
          <p:cNvPicPr>
            <a:picLocks noChangeAspect="1"/>
          </p:cNvPicPr>
          <p:nvPr/>
        </p:nvPicPr>
        <p:blipFill>
          <a:blip r:embed="rId5"/>
          <a:stretch>
            <a:fillRect/>
          </a:stretch>
        </p:blipFill>
        <p:spPr>
          <a:xfrm>
            <a:off x="161110" y="3895332"/>
            <a:ext cx="1608392" cy="2569317"/>
          </a:xfrm>
          <a:prstGeom prst="rect">
            <a:avLst/>
          </a:prstGeom>
        </p:spPr>
      </p:pic>
      <p:pic>
        <p:nvPicPr>
          <p:cNvPr id="9" name="Picture 8">
            <a:extLst>
              <a:ext uri="{FF2B5EF4-FFF2-40B4-BE49-F238E27FC236}">
                <a16:creationId xmlns:a16="http://schemas.microsoft.com/office/drawing/2014/main" id="{9CB0A2DA-E02A-45C2-8270-3E39CE9F3808}"/>
              </a:ext>
            </a:extLst>
          </p:cNvPr>
          <p:cNvPicPr>
            <a:picLocks noChangeAspect="1"/>
          </p:cNvPicPr>
          <p:nvPr/>
        </p:nvPicPr>
        <p:blipFill>
          <a:blip r:embed="rId6"/>
          <a:stretch>
            <a:fillRect/>
          </a:stretch>
        </p:blipFill>
        <p:spPr>
          <a:xfrm>
            <a:off x="4586447" y="2443311"/>
            <a:ext cx="2461173" cy="3874212"/>
          </a:xfrm>
          <a:prstGeom prst="rect">
            <a:avLst/>
          </a:prstGeom>
        </p:spPr>
      </p:pic>
      <p:pic>
        <p:nvPicPr>
          <p:cNvPr id="11" name="Picture 10">
            <a:extLst>
              <a:ext uri="{FF2B5EF4-FFF2-40B4-BE49-F238E27FC236}">
                <a16:creationId xmlns:a16="http://schemas.microsoft.com/office/drawing/2014/main" id="{C21AD585-C40B-4754-9331-295B913C0DBD}"/>
              </a:ext>
            </a:extLst>
          </p:cNvPr>
          <p:cNvPicPr>
            <a:picLocks noChangeAspect="1"/>
          </p:cNvPicPr>
          <p:nvPr/>
        </p:nvPicPr>
        <p:blipFill>
          <a:blip r:embed="rId7"/>
          <a:stretch>
            <a:fillRect/>
          </a:stretch>
        </p:blipFill>
        <p:spPr>
          <a:xfrm>
            <a:off x="3601993" y="1018722"/>
            <a:ext cx="2325515" cy="3505837"/>
          </a:xfrm>
          <a:prstGeom prst="rect">
            <a:avLst/>
          </a:prstGeom>
        </p:spPr>
      </p:pic>
      <p:pic>
        <p:nvPicPr>
          <p:cNvPr id="12" name="Picture 11">
            <a:extLst>
              <a:ext uri="{FF2B5EF4-FFF2-40B4-BE49-F238E27FC236}">
                <a16:creationId xmlns:a16="http://schemas.microsoft.com/office/drawing/2014/main" id="{73DBD39D-A6CE-49B6-A006-F13E15D7915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781" b="94825" l="1845" r="91314">
                        <a14:foregroundMark x1="11068" y1="9126" x2="56879" y2="78798"/>
                        <a14:foregroundMark x1="56879" y1="78798" x2="87932" y2="92988"/>
                        <a14:foregroundMark x1="61875" y1="92710" x2="13374" y2="90874"/>
                        <a14:foregroundMark x1="13374" y1="90874" x2="10069" y2="76127"/>
                        <a14:foregroundMark x1="10069" y1="76127" x2="12298" y2="8013"/>
                        <a14:foregroundMark x1="12298" y1="8013" x2="44350" y2="3339"/>
                        <a14:foregroundMark x1="44350" y1="3339" x2="78478" y2="3339"/>
                        <a14:foregroundMark x1="78478" y1="3339" x2="89162" y2="11797"/>
                        <a14:foregroundMark x1="89162" y1="11797" x2="85473" y2="90206"/>
                        <a14:foregroundMark x1="85473" y1="90206" x2="67102" y2="93322"/>
                        <a14:foregroundMark x1="67102" y1="93322" x2="60184" y2="92710"/>
                        <a14:foregroundMark x1="16987" y1="90262" x2="77863" y2="10295"/>
                        <a14:foregroundMark x1="12759" y1="79021" x2="30361" y2="17919"/>
                        <a14:foregroundMark x1="20753" y1="76572" x2="63182" y2="16694"/>
                        <a14:foregroundMark x1="61491" y1="13689" x2="30976" y2="12465"/>
                        <a14:foregroundMark x1="30976" y1="12465" x2="50269" y2="15136"/>
                        <a14:foregroundMark x1="50269" y1="15136" x2="31130" y2="29327"/>
                        <a14:foregroundMark x1="31130" y1="29327" x2="49347" y2="31274"/>
                        <a14:foregroundMark x1="49347" y1="31274" x2="35972" y2="38954"/>
                        <a14:foregroundMark x1="35972" y1="38954" x2="50961" y2="45298"/>
                        <a14:foregroundMark x1="50961" y1="45298" x2="37433" y2="64942"/>
                        <a14:foregroundMark x1="37433" y1="64942" x2="60646" y2="69505"/>
                        <a14:foregroundMark x1="60646" y1="69505" x2="74481" y2="77184"/>
                        <a14:foregroundMark x1="74481" y1="77184" x2="74481" y2="77184"/>
                        <a14:foregroundMark x1="30822" y1="86644" x2="55111" y2="72565"/>
                        <a14:foregroundMark x1="55111" y1="72565" x2="37356" y2="71508"/>
                        <a14:foregroundMark x1="37356" y1="71508" x2="73559" y2="61770"/>
                        <a14:foregroundMark x1="73559" y1="61770" x2="85165" y2="39232"/>
                        <a14:foregroundMark x1="85165" y1="39232" x2="63336" y2="41013"/>
                        <a14:foregroundMark x1="63336" y1="41013" x2="79554" y2="22426"/>
                        <a14:foregroundMark x1="79554" y1="22426" x2="76326" y2="10907"/>
                        <a14:foregroundMark x1="76326" y1="10907" x2="17832" y2="9683"/>
                        <a14:foregroundMark x1="4766" y1="6344" x2="22598" y2="6344"/>
                        <a14:foregroundMark x1="22598" y1="6344" x2="71791" y2="2226"/>
                        <a14:foregroundMark x1="71791" y1="2226" x2="86856" y2="9683"/>
                        <a14:foregroundMark x1="86856" y1="9683" x2="88778" y2="40178"/>
                        <a14:foregroundMark x1="88778" y1="40178" x2="81630" y2="83751"/>
                        <a14:foregroundMark x1="81630" y1="83751" x2="59877" y2="89594"/>
                        <a14:foregroundMark x1="59877" y1="89594" x2="40584" y2="88314"/>
                        <a14:foregroundMark x1="40584" y1="88314" x2="20676" y2="26544"/>
                        <a14:foregroundMark x1="20676" y1="26544" x2="20292" y2="12465"/>
                        <a14:foregroundMark x1="20292" y1="12465" x2="39508" y2="29215"/>
                        <a14:foregroundMark x1="39508" y1="29215" x2="61261" y2="68280"/>
                        <a14:foregroundMark x1="61261" y1="68280" x2="46503" y2="30384"/>
                        <a14:foregroundMark x1="46503" y1="30384" x2="66949" y2="76962"/>
                        <a14:foregroundMark x1="66949" y1="76962" x2="72790" y2="39455"/>
                        <a14:foregroundMark x1="72790" y1="39455" x2="68947" y2="62382"/>
                        <a14:foregroundMark x1="68947" y1="62382" x2="74481" y2="23317"/>
                        <a14:foregroundMark x1="74481" y1="23317" x2="73174" y2="34558"/>
                        <a14:foregroundMark x1="73174" y1="34558" x2="75096" y2="8792"/>
                        <a14:foregroundMark x1="75096" y1="8792" x2="39047" y2="1558"/>
                        <a14:foregroundMark x1="39047" y1="1558" x2="7994" y2="6622"/>
                        <a14:foregroundMark x1="7994" y1="6622" x2="37356" y2="16416"/>
                        <a14:foregroundMark x1="37356" y1="16416" x2="29285" y2="34725"/>
                        <a14:foregroundMark x1="29285" y1="34725" x2="33282" y2="53200"/>
                        <a14:foregroundMark x1="33282" y1="53200" x2="31207" y2="61102"/>
                        <a14:foregroundMark x1="5611" y1="8514" x2="154" y2="81914"/>
                        <a14:foregroundMark x1="154" y1="81914" x2="5227" y2="94769"/>
                        <a14:foregroundMark x1="5227" y1="94769" x2="21291" y2="95771"/>
                        <a14:foregroundMark x1="21291" y1="95771" x2="41045" y2="94825"/>
                        <a14:foregroundMark x1="41045" y1="94825" x2="78709" y2="94825"/>
                        <a14:foregroundMark x1="78709" y1="94825" x2="88778" y2="85198"/>
                        <a14:foregroundMark x1="88778" y1="85198" x2="89623" y2="40122"/>
                        <a14:foregroundMark x1="8993" y1="11241" x2="8993" y2="89983"/>
                        <a14:foregroundMark x1="5611" y1="95159" x2="1845" y2="56873"/>
                        <a14:foregroundMark x1="1845" y1="56873" x2="13144" y2="36784"/>
                        <a14:foregroundMark x1="83321" y1="66889" x2="61491" y2="65331"/>
                        <a14:foregroundMark x1="17371" y1="59878" x2="34666" y2="60156"/>
                        <a14:foregroundMark x1="34666" y1="60156" x2="38816" y2="59544"/>
                        <a14:foregroundMark x1="19447" y1="3951" x2="54881" y2="779"/>
                        <a14:foregroundMark x1="54881" y1="779" x2="73328" y2="1057"/>
                        <a14:foregroundMark x1="73328" y1="1057" x2="89700" y2="6733"/>
                        <a14:foregroundMark x1="89700" y1="6733" x2="90469" y2="7290"/>
                        <a14:foregroundMark x1="21983" y1="2115" x2="39816" y2="2115"/>
                        <a14:foregroundMark x1="39816" y1="2115" x2="57571" y2="1781"/>
                        <a14:foregroundMark x1="57571" y1="1781" x2="85012" y2="3339"/>
                        <a14:foregroundMark x1="82859" y1="39789" x2="35819" y2="57151"/>
                        <a14:foregroundMark x1="15680" y1="88759" x2="57033" y2="84474"/>
                        <a14:foregroundMark x1="57033" y1="84474" x2="91314" y2="86923"/>
                      </a14:backgroundRemoval>
                    </a14:imgEffect>
                  </a14:imgLayer>
                </a14:imgProps>
              </a:ext>
            </a:extLst>
          </a:blip>
          <a:stretch>
            <a:fillRect/>
          </a:stretch>
        </p:blipFill>
        <p:spPr>
          <a:xfrm>
            <a:off x="5799630" y="1012304"/>
            <a:ext cx="1412555" cy="1951085"/>
          </a:xfrm>
          <a:prstGeom prst="rect">
            <a:avLst/>
          </a:prstGeom>
        </p:spPr>
      </p:pic>
      <p:pic>
        <p:nvPicPr>
          <p:cNvPr id="13" name="Picture 12">
            <a:extLst>
              <a:ext uri="{FF2B5EF4-FFF2-40B4-BE49-F238E27FC236}">
                <a16:creationId xmlns:a16="http://schemas.microsoft.com/office/drawing/2014/main" id="{22F584B7-D48F-4310-8049-DDCAE602FC50}"/>
              </a:ext>
            </a:extLst>
          </p:cNvPr>
          <p:cNvPicPr>
            <a:picLocks noChangeAspect="1"/>
          </p:cNvPicPr>
          <p:nvPr/>
        </p:nvPicPr>
        <p:blipFill rotWithShape="1">
          <a:blip r:embed="rId10"/>
          <a:srcRect b="9450"/>
          <a:stretch/>
        </p:blipFill>
        <p:spPr>
          <a:xfrm>
            <a:off x="1384882" y="1032789"/>
            <a:ext cx="4637453" cy="5431860"/>
          </a:xfrm>
          <a:prstGeom prst="rect">
            <a:avLst/>
          </a:prstGeom>
        </p:spPr>
      </p:pic>
      <p:sp>
        <p:nvSpPr>
          <p:cNvPr id="17" name="Freeform: Shape 16">
            <a:extLst>
              <a:ext uri="{FF2B5EF4-FFF2-40B4-BE49-F238E27FC236}">
                <a16:creationId xmlns:a16="http://schemas.microsoft.com/office/drawing/2014/main" id="{05C4E24E-3C7A-4E47-AAF8-AB3C22997A4A}"/>
              </a:ext>
            </a:extLst>
          </p:cNvPr>
          <p:cNvSpPr/>
          <p:nvPr/>
        </p:nvSpPr>
        <p:spPr>
          <a:xfrm>
            <a:off x="763200" y="1244797"/>
            <a:ext cx="3048517" cy="3048473"/>
          </a:xfrm>
          <a:custGeom>
            <a:avLst/>
            <a:gdLst>
              <a:gd name="connsiteX0" fmla="*/ 0 w 3048517"/>
              <a:gd name="connsiteY0" fmla="*/ 1524237 h 3048473"/>
              <a:gd name="connsiteX1" fmla="*/ 1524259 w 3048517"/>
              <a:gd name="connsiteY1" fmla="*/ 0 h 3048473"/>
              <a:gd name="connsiteX2" fmla="*/ 3048518 w 3048517"/>
              <a:gd name="connsiteY2" fmla="*/ 1524237 h 3048473"/>
              <a:gd name="connsiteX3" fmla="*/ 1524259 w 3048517"/>
              <a:gd name="connsiteY3" fmla="*/ 3048474 h 3048473"/>
              <a:gd name="connsiteX4" fmla="*/ 0 w 3048517"/>
              <a:gd name="connsiteY4" fmla="*/ 1524237 h 304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517" h="3048473">
                <a:moveTo>
                  <a:pt x="0" y="1524237"/>
                </a:moveTo>
                <a:cubicBezTo>
                  <a:pt x="0" y="682424"/>
                  <a:pt x="682434" y="0"/>
                  <a:pt x="1524259" y="0"/>
                </a:cubicBezTo>
                <a:cubicBezTo>
                  <a:pt x="2366084" y="0"/>
                  <a:pt x="3048518" y="682424"/>
                  <a:pt x="3048518" y="1524237"/>
                </a:cubicBezTo>
                <a:cubicBezTo>
                  <a:pt x="3048518" y="2366050"/>
                  <a:pt x="2366084" y="3048474"/>
                  <a:pt x="1524259" y="3048474"/>
                </a:cubicBezTo>
                <a:cubicBezTo>
                  <a:pt x="682434" y="3048474"/>
                  <a:pt x="0" y="2366050"/>
                  <a:pt x="0" y="1524237"/>
                </a:cubicBezTo>
                <a:close/>
              </a:path>
            </a:pathLst>
          </a:custGeom>
          <a:solidFill>
            <a:schemeClr val="accent6">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98845" tIns="598839" rIns="598845" bIns="598839" numCol="1" spcCol="1270" anchor="ctr" anchorCtr="0">
            <a:noAutofit/>
          </a:bodyPr>
          <a:lstStyle/>
          <a:p>
            <a:pPr marL="0" lvl="0" indent="0" algn="ctr" defTabSz="1778000">
              <a:lnSpc>
                <a:spcPct val="90000"/>
              </a:lnSpc>
              <a:spcBef>
                <a:spcPct val="0"/>
              </a:spcBef>
              <a:spcAft>
                <a:spcPct val="35000"/>
              </a:spcAft>
              <a:buNone/>
            </a:pPr>
            <a:r>
              <a:rPr lang="en-US" sz="4000" b="1" kern="1200" dirty="0"/>
              <a:t>Grit</a:t>
            </a:r>
          </a:p>
        </p:txBody>
      </p:sp>
      <p:sp>
        <p:nvSpPr>
          <p:cNvPr id="18" name="Freeform: Shape 17">
            <a:extLst>
              <a:ext uri="{FF2B5EF4-FFF2-40B4-BE49-F238E27FC236}">
                <a16:creationId xmlns:a16="http://schemas.microsoft.com/office/drawing/2014/main" id="{E559E6F3-830C-4869-8650-CE17778ABE2F}"/>
              </a:ext>
            </a:extLst>
          </p:cNvPr>
          <p:cNvSpPr/>
          <p:nvPr/>
        </p:nvSpPr>
        <p:spPr>
          <a:xfrm>
            <a:off x="2136354" y="3277959"/>
            <a:ext cx="3048517" cy="3048473"/>
          </a:xfrm>
          <a:custGeom>
            <a:avLst/>
            <a:gdLst>
              <a:gd name="connsiteX0" fmla="*/ 0 w 3048517"/>
              <a:gd name="connsiteY0" fmla="*/ 1524237 h 3048473"/>
              <a:gd name="connsiteX1" fmla="*/ 1524259 w 3048517"/>
              <a:gd name="connsiteY1" fmla="*/ 0 h 3048473"/>
              <a:gd name="connsiteX2" fmla="*/ 3048518 w 3048517"/>
              <a:gd name="connsiteY2" fmla="*/ 1524237 h 3048473"/>
              <a:gd name="connsiteX3" fmla="*/ 1524259 w 3048517"/>
              <a:gd name="connsiteY3" fmla="*/ 3048474 h 3048473"/>
              <a:gd name="connsiteX4" fmla="*/ 0 w 3048517"/>
              <a:gd name="connsiteY4" fmla="*/ 1524237 h 304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517" h="3048473">
                <a:moveTo>
                  <a:pt x="0" y="1524237"/>
                </a:moveTo>
                <a:cubicBezTo>
                  <a:pt x="0" y="682424"/>
                  <a:pt x="682434" y="0"/>
                  <a:pt x="1524259" y="0"/>
                </a:cubicBezTo>
                <a:cubicBezTo>
                  <a:pt x="2366084" y="0"/>
                  <a:pt x="3048518" y="682424"/>
                  <a:pt x="3048518" y="1524237"/>
                </a:cubicBezTo>
                <a:cubicBezTo>
                  <a:pt x="3048518" y="2366050"/>
                  <a:pt x="2366084" y="3048474"/>
                  <a:pt x="1524259" y="3048474"/>
                </a:cubicBezTo>
                <a:cubicBezTo>
                  <a:pt x="682434" y="3048474"/>
                  <a:pt x="0" y="2366050"/>
                  <a:pt x="0" y="1524237"/>
                </a:cubicBezTo>
                <a:close/>
              </a:path>
            </a:pathLst>
          </a:custGeom>
          <a:solidFill>
            <a:schemeClr val="bg1">
              <a:lumMod val="50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98845" tIns="598839" rIns="598845" bIns="598839" numCol="1" spcCol="1270" anchor="ctr" anchorCtr="0">
            <a:noAutofit/>
          </a:bodyPr>
          <a:lstStyle/>
          <a:p>
            <a:pPr marL="0" lvl="0" indent="0" algn="ctr" defTabSz="1778000">
              <a:lnSpc>
                <a:spcPct val="90000"/>
              </a:lnSpc>
              <a:spcBef>
                <a:spcPct val="0"/>
              </a:spcBef>
              <a:spcAft>
                <a:spcPct val="35000"/>
              </a:spcAft>
              <a:buNone/>
            </a:pPr>
            <a:r>
              <a:rPr lang="en-US" sz="4000" b="1" kern="1200" dirty="0"/>
              <a:t>Critical Thinking</a:t>
            </a:r>
          </a:p>
        </p:txBody>
      </p:sp>
      <p:sp>
        <p:nvSpPr>
          <p:cNvPr id="19" name="Freeform: Shape 18">
            <a:extLst>
              <a:ext uri="{FF2B5EF4-FFF2-40B4-BE49-F238E27FC236}">
                <a16:creationId xmlns:a16="http://schemas.microsoft.com/office/drawing/2014/main" id="{C3340093-0CAA-4D24-A4CE-AB41FEE00E84}"/>
              </a:ext>
            </a:extLst>
          </p:cNvPr>
          <p:cNvSpPr/>
          <p:nvPr/>
        </p:nvSpPr>
        <p:spPr>
          <a:xfrm>
            <a:off x="3520715" y="1244797"/>
            <a:ext cx="3048517" cy="3048473"/>
          </a:xfrm>
          <a:custGeom>
            <a:avLst/>
            <a:gdLst>
              <a:gd name="connsiteX0" fmla="*/ 0 w 3048517"/>
              <a:gd name="connsiteY0" fmla="*/ 1524237 h 3048473"/>
              <a:gd name="connsiteX1" fmla="*/ 1524259 w 3048517"/>
              <a:gd name="connsiteY1" fmla="*/ 0 h 3048473"/>
              <a:gd name="connsiteX2" fmla="*/ 3048518 w 3048517"/>
              <a:gd name="connsiteY2" fmla="*/ 1524237 h 3048473"/>
              <a:gd name="connsiteX3" fmla="*/ 1524259 w 3048517"/>
              <a:gd name="connsiteY3" fmla="*/ 3048474 h 3048473"/>
              <a:gd name="connsiteX4" fmla="*/ 0 w 3048517"/>
              <a:gd name="connsiteY4" fmla="*/ 1524237 h 304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517" h="3048473">
                <a:moveTo>
                  <a:pt x="0" y="1524237"/>
                </a:moveTo>
                <a:cubicBezTo>
                  <a:pt x="0" y="682424"/>
                  <a:pt x="682434" y="0"/>
                  <a:pt x="1524259" y="0"/>
                </a:cubicBezTo>
                <a:cubicBezTo>
                  <a:pt x="2366084" y="0"/>
                  <a:pt x="3048518" y="682424"/>
                  <a:pt x="3048518" y="1524237"/>
                </a:cubicBezTo>
                <a:cubicBezTo>
                  <a:pt x="3048518" y="2366050"/>
                  <a:pt x="2366084" y="3048474"/>
                  <a:pt x="1524259" y="3048474"/>
                </a:cubicBezTo>
                <a:cubicBezTo>
                  <a:pt x="682434" y="3048474"/>
                  <a:pt x="0" y="2366050"/>
                  <a:pt x="0" y="1524237"/>
                </a:cubicBezTo>
                <a:close/>
              </a:path>
            </a:pathLst>
          </a:custGeom>
          <a:solidFill>
            <a:srgbClr val="619428">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98845" tIns="598839" rIns="598845" bIns="598839" numCol="1" spcCol="1270" anchor="ctr" anchorCtr="0">
            <a:noAutofit/>
          </a:bodyPr>
          <a:lstStyle/>
          <a:p>
            <a:pPr marL="0" lvl="0" indent="0" algn="ctr" defTabSz="1778000">
              <a:lnSpc>
                <a:spcPct val="90000"/>
              </a:lnSpc>
              <a:spcBef>
                <a:spcPct val="0"/>
              </a:spcBef>
              <a:spcAft>
                <a:spcPct val="35000"/>
              </a:spcAft>
              <a:buNone/>
            </a:pPr>
            <a:r>
              <a:rPr lang="en-US" sz="4000" b="1" kern="1200" dirty="0"/>
              <a:t>Growth Mindset</a:t>
            </a:r>
          </a:p>
        </p:txBody>
      </p:sp>
      <p:pic>
        <p:nvPicPr>
          <p:cNvPr id="7" name="Picture 6">
            <a:extLst>
              <a:ext uri="{FF2B5EF4-FFF2-40B4-BE49-F238E27FC236}">
                <a16:creationId xmlns:a16="http://schemas.microsoft.com/office/drawing/2014/main" id="{D78A4E2A-57E0-4940-87DF-06B68B123AD1}"/>
              </a:ext>
            </a:extLst>
          </p:cNvPr>
          <p:cNvPicPr>
            <a:picLocks noChangeAspect="1"/>
          </p:cNvPicPr>
          <p:nvPr/>
        </p:nvPicPr>
        <p:blipFill>
          <a:blip r:embed="rId11"/>
          <a:stretch>
            <a:fillRect/>
          </a:stretch>
        </p:blipFill>
        <p:spPr>
          <a:xfrm>
            <a:off x="2399773" y="1745499"/>
            <a:ext cx="2452416" cy="3674942"/>
          </a:xfrm>
          <a:prstGeom prst="rect">
            <a:avLst/>
          </a:prstGeom>
        </p:spPr>
      </p:pic>
      <p:pic>
        <p:nvPicPr>
          <p:cNvPr id="10" name="Picture 9">
            <a:extLst>
              <a:ext uri="{FF2B5EF4-FFF2-40B4-BE49-F238E27FC236}">
                <a16:creationId xmlns:a16="http://schemas.microsoft.com/office/drawing/2014/main" id="{B0E50711-36AD-439B-A0D1-6D17DB2D5B76}"/>
              </a:ext>
            </a:extLst>
          </p:cNvPr>
          <p:cNvPicPr>
            <a:picLocks noChangeAspect="1"/>
          </p:cNvPicPr>
          <p:nvPr/>
        </p:nvPicPr>
        <p:blipFill>
          <a:blip r:embed="rId12"/>
          <a:stretch>
            <a:fillRect/>
          </a:stretch>
        </p:blipFill>
        <p:spPr>
          <a:xfrm>
            <a:off x="2591509" y="3311231"/>
            <a:ext cx="2130422" cy="3154542"/>
          </a:xfrm>
          <a:prstGeom prst="rect">
            <a:avLst/>
          </a:prstGeom>
        </p:spPr>
      </p:pic>
      <p:pic>
        <p:nvPicPr>
          <p:cNvPr id="20" name="Picture 19">
            <a:extLst>
              <a:ext uri="{FF2B5EF4-FFF2-40B4-BE49-F238E27FC236}">
                <a16:creationId xmlns:a16="http://schemas.microsoft.com/office/drawing/2014/main" id="{E0650F53-4A09-4BCC-8305-CE902672F00F}"/>
              </a:ext>
            </a:extLst>
          </p:cNvPr>
          <p:cNvPicPr>
            <a:picLocks noChangeAspect="1"/>
          </p:cNvPicPr>
          <p:nvPr/>
        </p:nvPicPr>
        <p:blipFill>
          <a:blip r:embed="rId13"/>
          <a:stretch>
            <a:fillRect/>
          </a:stretch>
        </p:blipFill>
        <p:spPr>
          <a:xfrm>
            <a:off x="7964770" y="3665076"/>
            <a:ext cx="2912333" cy="2726671"/>
          </a:xfrm>
          <a:prstGeom prst="rect">
            <a:avLst/>
          </a:prstGeom>
        </p:spPr>
      </p:pic>
      <p:sp>
        <p:nvSpPr>
          <p:cNvPr id="4" name="Rectangle 3">
            <a:extLst>
              <a:ext uri="{FF2B5EF4-FFF2-40B4-BE49-F238E27FC236}">
                <a16:creationId xmlns:a16="http://schemas.microsoft.com/office/drawing/2014/main" id="{0315E9B3-0A49-4042-BAC0-0389C353C307}"/>
              </a:ext>
            </a:extLst>
          </p:cNvPr>
          <p:cNvSpPr/>
          <p:nvPr/>
        </p:nvSpPr>
        <p:spPr>
          <a:xfrm>
            <a:off x="22861" y="6526824"/>
            <a:ext cx="12122329" cy="553998"/>
          </a:xfrm>
          <a:prstGeom prst="rect">
            <a:avLst/>
          </a:prstGeom>
        </p:spPr>
        <p:txBody>
          <a:bodyPr wrap="square">
            <a:spAutoFit/>
          </a:bodyPr>
          <a:lstStyle/>
          <a:p>
            <a:r>
              <a:rPr lang="en-US" sz="1000" baseline="30000" dirty="0"/>
              <a:t>1</a:t>
            </a:r>
            <a:r>
              <a:rPr lang="en-US" sz="1000" dirty="0"/>
              <a:t>Duckworth AL, Peterson C, Matthews MD, Kelly DR. Grit: Perseverance and passion for long-term goals. </a:t>
            </a:r>
            <a:r>
              <a:rPr lang="en-US" sz="1000" dirty="0">
                <a:ea typeface="Calibri" panose="020F0502020204030204" pitchFamily="34" charset="0"/>
                <a:cs typeface="Times New Roman" panose="02020603050405020304" pitchFamily="18" charset="0"/>
              </a:rPr>
              <a:t> </a:t>
            </a:r>
            <a:r>
              <a:rPr lang="en-US" sz="1000" dirty="0"/>
              <a:t>J. Pers. Soc. Psychol</a:t>
            </a:r>
            <a:r>
              <a:rPr lang="en-US" sz="1000" dirty="0">
                <a:ea typeface="Calibri" panose="020F0502020204030204" pitchFamily="34" charset="0"/>
              </a:rPr>
              <a:t>.</a:t>
            </a:r>
            <a:r>
              <a:rPr lang="en-US" sz="1000" dirty="0"/>
              <a:t> 2007;92(6):1087-1101. </a:t>
            </a:r>
            <a:r>
              <a:rPr lang="en-US" sz="1000" dirty="0" err="1"/>
              <a:t>doi</a:t>
            </a:r>
            <a:r>
              <a:rPr lang="en-US" sz="1000" dirty="0"/>
              <a:t>: 10.1037/0022-3514.92.6.1087.</a:t>
            </a:r>
          </a:p>
          <a:p>
            <a:r>
              <a:rPr lang="en-US" sz="1000" baseline="30000" dirty="0"/>
              <a:t>2</a:t>
            </a:r>
            <a:r>
              <a:rPr lang="en-US" sz="1000" dirty="0"/>
              <a:t>Dweck CS. </a:t>
            </a:r>
            <a:r>
              <a:rPr lang="en-US" sz="1000" i="1" dirty="0"/>
              <a:t>Mindset. </a:t>
            </a:r>
            <a:r>
              <a:rPr lang="en-US" sz="1000" dirty="0"/>
              <a:t>Updated ed. New York: Ballantine Books; 2016. </a:t>
            </a:r>
            <a:r>
              <a:rPr lang="en-US" sz="1000" baseline="30000" dirty="0"/>
              <a:t>3</a:t>
            </a:r>
            <a:r>
              <a:rPr lang="en-US" sz="1000" dirty="0"/>
              <a:t>McGuire S. </a:t>
            </a:r>
            <a:r>
              <a:rPr lang="en-US" sz="1000" i="1" dirty="0"/>
              <a:t>Teach students how to learn. </a:t>
            </a:r>
            <a:r>
              <a:rPr lang="en-US" sz="1000" dirty="0"/>
              <a:t>1st ed. Virginia: Stylus Publication; 2015. </a:t>
            </a:r>
          </a:p>
          <a:p>
            <a:r>
              <a:rPr lang="en-US" sz="1000" dirty="0"/>
              <a:t> </a:t>
            </a:r>
          </a:p>
        </p:txBody>
      </p:sp>
    </p:spTree>
    <p:extLst>
      <p:ext uri="{BB962C8B-B14F-4D97-AF65-F5344CB8AC3E}">
        <p14:creationId xmlns:p14="http://schemas.microsoft.com/office/powerpoint/2010/main" val="37885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0" end="0"/>
                                            </p:txEl>
                                          </p:spTgt>
                                        </p:tgtEl>
                                        <p:attrNameLst>
                                          <p:attrName>style.opacity</p:attrName>
                                        </p:attrNameLst>
                                      </p:cBhvr>
                                      <p:to>
                                        <p:strVal val="0.5"/>
                                      </p:to>
                                    </p:set>
                                    <p:animEffect filter="image" prLst="opacity: 0.5">
                                      <p:cBhvr rctx="IE">
                                        <p:cTn id="10" dur="indefinite"/>
                                        <p:tgtEl>
                                          <p:spTgt spid="2">
                                            <p:txEl>
                                              <p:pRg st="0" end="0"/>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fade">
                                      <p:cBhvr>
                                        <p:cTn id="49" dur="500"/>
                                        <p:tgtEl>
                                          <p:spTgt spid="2">
                                            <p:txEl>
                                              <p:pRg st="2" end="2"/>
                                            </p:txEl>
                                          </p:spTgt>
                                        </p:tgtEl>
                                      </p:cBhvr>
                                    </p:animEffect>
                                  </p:childTnLst>
                                </p:cTn>
                              </p:par>
                              <p:par>
                                <p:cTn id="50" presetID="1" presetClass="exit" presetSubtype="0" fill="hold" nodeType="withEffect">
                                  <p:stCondLst>
                                    <p:cond delay="0"/>
                                  </p:stCondLst>
                                  <p:childTnLst>
                                    <p:set>
                                      <p:cBhvr>
                                        <p:cTn id="51" dur="1" fill="hold">
                                          <p:stCondLst>
                                            <p:cond delay="0"/>
                                          </p:stCondLst>
                                        </p:cTn>
                                        <p:tgtEl>
                                          <p:spTgt spid="20"/>
                                        </p:tgtEl>
                                        <p:attrNameLst>
                                          <p:attrName>style.visibility</p:attrName>
                                        </p:attrNameLst>
                                      </p:cBhvr>
                                      <p:to>
                                        <p:strVal val="hidden"/>
                                      </p:to>
                                    </p:set>
                                  </p:childTnLst>
                                </p:cTn>
                              </p:par>
                              <p:par>
                                <p:cTn id="52" presetID="9" presetClass="emph" presetSubtype="0" nodeType="withEffect">
                                  <p:stCondLst>
                                    <p:cond delay="0"/>
                                  </p:stCondLst>
                                  <p:childTnLst>
                                    <p:set>
                                      <p:cBhvr>
                                        <p:cTn id="53" dur="indefinite"/>
                                        <p:tgtEl>
                                          <p:spTgt spid="2">
                                            <p:txEl>
                                              <p:pRg st="1" end="1"/>
                                            </p:txEl>
                                          </p:spTgt>
                                        </p:tgtEl>
                                        <p:attrNameLst>
                                          <p:attrName>style.opacity</p:attrName>
                                        </p:attrNameLst>
                                      </p:cBhvr>
                                      <p:to>
                                        <p:strVal val="0.5"/>
                                      </p:to>
                                    </p:set>
                                    <p:animEffect filter="image" prLst="opacity: 0.5">
                                      <p:cBhvr rctx="IE">
                                        <p:cTn id="54" dur="indefinite"/>
                                        <p:tgtEl>
                                          <p:spTgt spid="2">
                                            <p:txEl>
                                              <p:pRg st="1" end="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 presetClass="exit" presetSubtype="0" fill="hold"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8"/>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9"/>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fade">
                                      <p:cBhvr>
                                        <p:cTn id="76" dur="500"/>
                                        <p:tgtEl>
                                          <p:spTgt spid="2">
                                            <p:txEl>
                                              <p:pRg st="3" end="3"/>
                                            </p:txEl>
                                          </p:spTgt>
                                        </p:tgtEl>
                                      </p:cBhvr>
                                    </p:animEffect>
                                  </p:childTnLst>
                                </p:cTn>
                              </p:par>
                              <p:par>
                                <p:cTn id="77" presetID="9" presetClass="emph" presetSubtype="0" nodeType="withEffect">
                                  <p:stCondLst>
                                    <p:cond delay="0"/>
                                  </p:stCondLst>
                                  <p:childTnLst>
                                    <p:set>
                                      <p:cBhvr>
                                        <p:cTn id="78" dur="indefinite"/>
                                        <p:tgtEl>
                                          <p:spTgt spid="2">
                                            <p:txEl>
                                              <p:pRg st="2" end="2"/>
                                            </p:txEl>
                                          </p:spTgt>
                                        </p:tgtEl>
                                        <p:attrNameLst>
                                          <p:attrName>style.opacity</p:attrName>
                                        </p:attrNameLst>
                                      </p:cBhvr>
                                      <p:to>
                                        <p:strVal val="0.5"/>
                                      </p:to>
                                    </p:set>
                                    <p:animEffect filter="image" prLst="opacity: 0.5">
                                      <p:cBhvr rctx="IE">
                                        <p:cTn id="79" dur="indefinite"/>
                                        <p:tgtEl>
                                          <p:spTgt spid="2">
                                            <p:txEl>
                                              <p:pRg st="2" end="2"/>
                                            </p:txEl>
                                          </p:spTgt>
                                        </p:tgtEl>
                                      </p:cBhvr>
                                    </p:animEffect>
                                  </p:childTnLst>
                                </p:cTn>
                              </p:par>
                              <p:par>
                                <p:cTn id="80" presetID="1" presetClass="exit" presetSubtype="0" fill="hold" nodeType="withEffect">
                                  <p:stCondLst>
                                    <p:cond delay="0"/>
                                  </p:stCondLst>
                                  <p:childTnLst>
                                    <p:set>
                                      <p:cBhvr>
                                        <p:cTn id="81" dur="1" fill="hold">
                                          <p:stCondLst>
                                            <p:cond delay="0"/>
                                          </p:stCondLst>
                                        </p:cTn>
                                        <p:tgtEl>
                                          <p:spTgt spid="13"/>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821DE0-A6B2-4ADC-8F71-96079EFA669D}"/>
              </a:ext>
            </a:extLst>
          </p:cNvPr>
          <p:cNvSpPr>
            <a:spLocks noGrp="1"/>
          </p:cNvSpPr>
          <p:nvPr>
            <p:ph idx="1"/>
          </p:nvPr>
        </p:nvSpPr>
        <p:spPr>
          <a:xfrm>
            <a:off x="130629" y="1064779"/>
            <a:ext cx="11900262" cy="1364912"/>
          </a:xfrm>
        </p:spPr>
        <p:txBody>
          <a:bodyPr/>
          <a:lstStyle/>
          <a:p>
            <a:r>
              <a:rPr lang="en-US" dirty="0"/>
              <a:t>“</a:t>
            </a:r>
            <a:r>
              <a:rPr lang="en-US" b="1" dirty="0">
                <a:solidFill>
                  <a:schemeClr val="accent6">
                    <a:lumMod val="75000"/>
                  </a:schemeClr>
                </a:solidFill>
              </a:rPr>
              <a:t>Perseverance and passion </a:t>
            </a:r>
            <a:r>
              <a:rPr lang="en-US" dirty="0"/>
              <a:t>for long-term goals”.</a:t>
            </a:r>
            <a:r>
              <a:rPr lang="en-US" baseline="30000" dirty="0"/>
              <a:t>1</a:t>
            </a:r>
            <a:endParaRPr lang="en-US" dirty="0"/>
          </a:p>
          <a:p>
            <a:r>
              <a:rPr lang="en-US" dirty="0"/>
              <a:t>Self-control is utilized to achieve short-term goals in spite of difficulties faced, but grit is </a:t>
            </a:r>
            <a:r>
              <a:rPr lang="en-US" b="1" dirty="0">
                <a:solidFill>
                  <a:schemeClr val="accent6">
                    <a:lumMod val="75000"/>
                  </a:schemeClr>
                </a:solidFill>
              </a:rPr>
              <a:t>committing to a goal no matter the obstacles </a:t>
            </a:r>
            <a:r>
              <a:rPr lang="en-US" dirty="0"/>
              <a:t>that</a:t>
            </a:r>
            <a:r>
              <a:rPr lang="en-US" b="1" dirty="0">
                <a:solidFill>
                  <a:schemeClr val="accent6">
                    <a:lumMod val="75000"/>
                  </a:schemeClr>
                </a:solidFill>
              </a:rPr>
              <a:t> </a:t>
            </a:r>
            <a:r>
              <a:rPr lang="en-US" dirty="0"/>
              <a:t>may arise.</a:t>
            </a:r>
            <a:r>
              <a:rPr lang="en-US" baseline="30000" dirty="0"/>
              <a:t>1</a:t>
            </a:r>
            <a:r>
              <a:rPr lang="en-US" dirty="0"/>
              <a:t> </a:t>
            </a:r>
          </a:p>
          <a:p>
            <a:endParaRPr lang="en-US" dirty="0"/>
          </a:p>
        </p:txBody>
      </p:sp>
      <p:sp>
        <p:nvSpPr>
          <p:cNvPr id="3" name="Title 2">
            <a:extLst>
              <a:ext uri="{FF2B5EF4-FFF2-40B4-BE49-F238E27FC236}">
                <a16:creationId xmlns:a16="http://schemas.microsoft.com/office/drawing/2014/main" id="{F39F887B-BE9B-45E4-87D8-9E2B60A02B6C}"/>
              </a:ext>
            </a:extLst>
          </p:cNvPr>
          <p:cNvSpPr>
            <a:spLocks noGrp="1"/>
          </p:cNvSpPr>
          <p:nvPr>
            <p:ph type="title"/>
          </p:nvPr>
        </p:nvSpPr>
        <p:spPr/>
        <p:txBody>
          <a:bodyPr/>
          <a:lstStyle/>
          <a:p>
            <a:r>
              <a:rPr lang="en-US" dirty="0"/>
              <a:t>Defining Grit </a:t>
            </a:r>
          </a:p>
        </p:txBody>
      </p:sp>
      <p:pic>
        <p:nvPicPr>
          <p:cNvPr id="5" name="Picture 4">
            <a:extLst>
              <a:ext uri="{FF2B5EF4-FFF2-40B4-BE49-F238E27FC236}">
                <a16:creationId xmlns:a16="http://schemas.microsoft.com/office/drawing/2014/main" id="{DC8A2D8D-5318-4616-939F-0CBF401C8B5C}"/>
              </a:ext>
            </a:extLst>
          </p:cNvPr>
          <p:cNvPicPr>
            <a:picLocks noChangeAspect="1"/>
          </p:cNvPicPr>
          <p:nvPr/>
        </p:nvPicPr>
        <p:blipFill>
          <a:blip r:embed="rId3"/>
          <a:stretch>
            <a:fillRect/>
          </a:stretch>
        </p:blipFill>
        <p:spPr>
          <a:xfrm>
            <a:off x="1185454" y="2581747"/>
            <a:ext cx="10134600" cy="3810000"/>
          </a:xfrm>
          <a:prstGeom prst="rect">
            <a:avLst/>
          </a:prstGeom>
        </p:spPr>
      </p:pic>
      <p:pic>
        <p:nvPicPr>
          <p:cNvPr id="7" name="Picture 6">
            <a:extLst>
              <a:ext uri="{FF2B5EF4-FFF2-40B4-BE49-F238E27FC236}">
                <a16:creationId xmlns:a16="http://schemas.microsoft.com/office/drawing/2014/main" id="{4C84E2A6-D4D8-4E87-9E0F-B15580656855}"/>
              </a:ext>
            </a:extLst>
          </p:cNvPr>
          <p:cNvPicPr>
            <a:picLocks noChangeAspect="1"/>
          </p:cNvPicPr>
          <p:nvPr/>
        </p:nvPicPr>
        <p:blipFill>
          <a:blip r:embed="rId4"/>
          <a:stretch>
            <a:fillRect/>
          </a:stretch>
        </p:blipFill>
        <p:spPr>
          <a:xfrm>
            <a:off x="479578" y="2573384"/>
            <a:ext cx="5770609" cy="3668301"/>
          </a:xfrm>
          <a:prstGeom prst="rect">
            <a:avLst/>
          </a:prstGeom>
        </p:spPr>
      </p:pic>
      <p:pic>
        <p:nvPicPr>
          <p:cNvPr id="8" name="Picture 7">
            <a:extLst>
              <a:ext uri="{FF2B5EF4-FFF2-40B4-BE49-F238E27FC236}">
                <a16:creationId xmlns:a16="http://schemas.microsoft.com/office/drawing/2014/main" id="{753B723C-229E-4F99-B331-7E484892560C}"/>
              </a:ext>
            </a:extLst>
          </p:cNvPr>
          <p:cNvPicPr>
            <a:picLocks noChangeAspect="1"/>
          </p:cNvPicPr>
          <p:nvPr/>
        </p:nvPicPr>
        <p:blipFill>
          <a:blip r:embed="rId5"/>
          <a:stretch>
            <a:fillRect/>
          </a:stretch>
        </p:blipFill>
        <p:spPr>
          <a:xfrm>
            <a:off x="6310308" y="2573384"/>
            <a:ext cx="5184758" cy="3668301"/>
          </a:xfrm>
          <a:prstGeom prst="rect">
            <a:avLst/>
          </a:prstGeom>
        </p:spPr>
      </p:pic>
      <p:sp>
        <p:nvSpPr>
          <p:cNvPr id="9" name="Rectangle 8">
            <a:extLst>
              <a:ext uri="{FF2B5EF4-FFF2-40B4-BE49-F238E27FC236}">
                <a16:creationId xmlns:a16="http://schemas.microsoft.com/office/drawing/2014/main" id="{2700181C-305C-43B6-9DF2-F72D698FE152}"/>
              </a:ext>
            </a:extLst>
          </p:cNvPr>
          <p:cNvSpPr/>
          <p:nvPr/>
        </p:nvSpPr>
        <p:spPr>
          <a:xfrm>
            <a:off x="34835" y="6543803"/>
            <a:ext cx="12122329" cy="400110"/>
          </a:xfrm>
          <a:prstGeom prst="rect">
            <a:avLst/>
          </a:prstGeom>
        </p:spPr>
        <p:txBody>
          <a:bodyPr wrap="square">
            <a:spAutoFit/>
          </a:bodyPr>
          <a:lstStyle/>
          <a:p>
            <a:r>
              <a:rPr lang="en-US" sz="1000" baseline="30000" dirty="0"/>
              <a:t>1</a:t>
            </a:r>
            <a:r>
              <a:rPr lang="en-US" sz="1000" dirty="0"/>
              <a:t>Duckworth AL, Peterson C, Matthews MD, Kelly DR. Grit: Perseverance and passion for long-term goals. </a:t>
            </a:r>
            <a:r>
              <a:rPr lang="en-US" sz="1000" dirty="0">
                <a:ea typeface="Calibri" panose="020F0502020204030204" pitchFamily="34" charset="0"/>
                <a:cs typeface="Times New Roman" panose="02020603050405020304" pitchFamily="18" charset="0"/>
              </a:rPr>
              <a:t> </a:t>
            </a:r>
            <a:r>
              <a:rPr lang="en-US" sz="1000" dirty="0"/>
              <a:t>J. Pers. Soc. Psychol</a:t>
            </a:r>
            <a:r>
              <a:rPr lang="en-US" sz="1000" dirty="0">
                <a:ea typeface="Calibri" panose="020F0502020204030204" pitchFamily="34" charset="0"/>
              </a:rPr>
              <a:t>.</a:t>
            </a:r>
            <a:r>
              <a:rPr lang="en-US" sz="1000" dirty="0"/>
              <a:t> 2007;92(6):1087-1101. </a:t>
            </a:r>
            <a:r>
              <a:rPr lang="en-US" sz="1000" dirty="0" err="1"/>
              <a:t>doi</a:t>
            </a:r>
            <a:r>
              <a:rPr lang="en-US" sz="1000" dirty="0"/>
              <a:t>: 10.1037/0022-3514.92.6.1087.</a:t>
            </a:r>
          </a:p>
          <a:p>
            <a:endParaRPr lang="en-US" sz="1000" dirty="0"/>
          </a:p>
        </p:txBody>
      </p:sp>
    </p:spTree>
    <p:extLst>
      <p:ext uri="{BB962C8B-B14F-4D97-AF65-F5344CB8AC3E}">
        <p14:creationId xmlns:p14="http://schemas.microsoft.com/office/powerpoint/2010/main" val="17159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9" presetClass="emph" presetSubtype="0" nodeType="withEffect">
                                  <p:stCondLst>
                                    <p:cond delay="0"/>
                                  </p:stCondLst>
                                  <p:childTnLst>
                                    <p:set>
                                      <p:cBhvr>
                                        <p:cTn id="9" dur="indefinite"/>
                                        <p:tgtEl>
                                          <p:spTgt spid="2">
                                            <p:txEl>
                                              <p:pRg st="0" end="0"/>
                                            </p:txEl>
                                          </p:spTgt>
                                        </p:tgtEl>
                                        <p:attrNameLst>
                                          <p:attrName>style.opacity</p:attrName>
                                        </p:attrNameLst>
                                      </p:cBhvr>
                                      <p:to>
                                        <p:strVal val="0.5"/>
                                      </p:to>
                                    </p:set>
                                    <p:animEffect filter="image" prLst="opacity: 0.5">
                                      <p:cBhvr rctx="IE">
                                        <p:cTn id="10" dur="indefinite"/>
                                        <p:tgtEl>
                                          <p:spTgt spid="2">
                                            <p:txEl>
                                              <p:pRg st="0" end="0"/>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D81972-C54E-4CD6-A1DD-2595B473E728}"/>
              </a:ext>
            </a:extLst>
          </p:cNvPr>
          <p:cNvSpPr>
            <a:spLocks noGrp="1"/>
          </p:cNvSpPr>
          <p:nvPr>
            <p:ph type="title"/>
          </p:nvPr>
        </p:nvSpPr>
        <p:spPr/>
        <p:txBody>
          <a:bodyPr/>
          <a:lstStyle/>
          <a:p>
            <a:r>
              <a:rPr lang="en-US" dirty="0"/>
              <a:t>Examples of Gritty Individuals</a:t>
            </a:r>
          </a:p>
        </p:txBody>
      </p:sp>
      <p:grpSp>
        <p:nvGrpSpPr>
          <p:cNvPr id="14" name="Group 13">
            <a:extLst>
              <a:ext uri="{FF2B5EF4-FFF2-40B4-BE49-F238E27FC236}">
                <a16:creationId xmlns:a16="http://schemas.microsoft.com/office/drawing/2014/main" id="{4B6FB6BB-E4AF-4BBC-A337-5189D53FAEA2}"/>
              </a:ext>
            </a:extLst>
          </p:cNvPr>
          <p:cNvGrpSpPr/>
          <p:nvPr/>
        </p:nvGrpSpPr>
        <p:grpSpPr>
          <a:xfrm>
            <a:off x="247136" y="2032649"/>
            <a:ext cx="3647690" cy="3686768"/>
            <a:chOff x="247136" y="2032649"/>
            <a:chExt cx="3647690" cy="3686768"/>
          </a:xfrm>
        </p:grpSpPr>
        <p:pic>
          <p:nvPicPr>
            <p:cNvPr id="6" name="Picture 5">
              <a:extLst>
                <a:ext uri="{FF2B5EF4-FFF2-40B4-BE49-F238E27FC236}">
                  <a16:creationId xmlns:a16="http://schemas.microsoft.com/office/drawing/2014/main" id="{EC167562-82B3-437E-82E9-D03DEC1D2C93}"/>
                </a:ext>
              </a:extLst>
            </p:cNvPr>
            <p:cNvPicPr>
              <a:picLocks noChangeAspect="1"/>
            </p:cNvPicPr>
            <p:nvPr/>
          </p:nvPicPr>
          <p:blipFill rotWithShape="1">
            <a:blip r:embed="rId3"/>
            <a:srcRect l="11706" b="18955"/>
            <a:stretch/>
          </p:blipFill>
          <p:spPr>
            <a:xfrm>
              <a:off x="247136" y="2032649"/>
              <a:ext cx="3647690" cy="3348214"/>
            </a:xfrm>
            <a:prstGeom prst="rect">
              <a:avLst/>
            </a:prstGeom>
          </p:spPr>
        </p:pic>
        <p:sp>
          <p:nvSpPr>
            <p:cNvPr id="11" name="TextBox 10">
              <a:extLst>
                <a:ext uri="{FF2B5EF4-FFF2-40B4-BE49-F238E27FC236}">
                  <a16:creationId xmlns:a16="http://schemas.microsoft.com/office/drawing/2014/main" id="{9198C095-1FDC-4635-AC52-226EC20A51E1}"/>
                </a:ext>
              </a:extLst>
            </p:cNvPr>
            <p:cNvSpPr txBox="1"/>
            <p:nvPr/>
          </p:nvSpPr>
          <p:spPr>
            <a:xfrm>
              <a:off x="1210361" y="5380863"/>
              <a:ext cx="1721240" cy="338554"/>
            </a:xfrm>
            <a:prstGeom prst="rect">
              <a:avLst/>
            </a:prstGeom>
            <a:noFill/>
          </p:spPr>
          <p:txBody>
            <a:bodyPr wrap="none" rtlCol="0">
              <a:spAutoFit/>
            </a:bodyPr>
            <a:lstStyle/>
            <a:p>
              <a:r>
                <a:rPr lang="en-US" sz="1600" b="1" dirty="0">
                  <a:solidFill>
                    <a:schemeClr val="accent3"/>
                  </a:solidFill>
                </a:rPr>
                <a:t>Bethany Hamilton</a:t>
              </a:r>
            </a:p>
          </p:txBody>
        </p:sp>
      </p:grpSp>
      <p:grpSp>
        <p:nvGrpSpPr>
          <p:cNvPr id="15" name="Group 14">
            <a:extLst>
              <a:ext uri="{FF2B5EF4-FFF2-40B4-BE49-F238E27FC236}">
                <a16:creationId xmlns:a16="http://schemas.microsoft.com/office/drawing/2014/main" id="{E39789EA-923E-45BB-8799-8E1AC3F09CDC}"/>
              </a:ext>
            </a:extLst>
          </p:cNvPr>
          <p:cNvGrpSpPr/>
          <p:nvPr/>
        </p:nvGrpSpPr>
        <p:grpSpPr>
          <a:xfrm>
            <a:off x="4128409" y="2032649"/>
            <a:ext cx="4131274" cy="3686768"/>
            <a:chOff x="4128409" y="2032649"/>
            <a:chExt cx="4131274" cy="3686768"/>
          </a:xfrm>
        </p:grpSpPr>
        <p:pic>
          <p:nvPicPr>
            <p:cNvPr id="7" name="Picture 6">
              <a:extLst>
                <a:ext uri="{FF2B5EF4-FFF2-40B4-BE49-F238E27FC236}">
                  <a16:creationId xmlns:a16="http://schemas.microsoft.com/office/drawing/2014/main" id="{16AB1B1E-EB51-47EC-817B-21F2C58D6F8E}"/>
                </a:ext>
              </a:extLst>
            </p:cNvPr>
            <p:cNvPicPr>
              <a:picLocks noChangeAspect="1"/>
            </p:cNvPicPr>
            <p:nvPr/>
          </p:nvPicPr>
          <p:blipFill rotWithShape="1">
            <a:blip r:embed="rId4"/>
            <a:srcRect l="22883"/>
            <a:stretch/>
          </p:blipFill>
          <p:spPr>
            <a:xfrm>
              <a:off x="4128409" y="2032649"/>
              <a:ext cx="4131274" cy="3348214"/>
            </a:xfrm>
            <a:prstGeom prst="rect">
              <a:avLst/>
            </a:prstGeom>
          </p:spPr>
        </p:pic>
        <p:sp>
          <p:nvSpPr>
            <p:cNvPr id="12" name="TextBox 11">
              <a:extLst>
                <a:ext uri="{FF2B5EF4-FFF2-40B4-BE49-F238E27FC236}">
                  <a16:creationId xmlns:a16="http://schemas.microsoft.com/office/drawing/2014/main" id="{0883821A-899B-49CD-9FC3-595128DB22AB}"/>
                </a:ext>
              </a:extLst>
            </p:cNvPr>
            <p:cNvSpPr txBox="1"/>
            <p:nvPr/>
          </p:nvSpPr>
          <p:spPr>
            <a:xfrm>
              <a:off x="5477343" y="5380863"/>
              <a:ext cx="1433406" cy="338554"/>
            </a:xfrm>
            <a:prstGeom prst="rect">
              <a:avLst/>
            </a:prstGeom>
            <a:noFill/>
          </p:spPr>
          <p:txBody>
            <a:bodyPr wrap="none" rtlCol="0">
              <a:spAutoFit/>
            </a:bodyPr>
            <a:lstStyle/>
            <a:p>
              <a:r>
                <a:rPr lang="en-US" sz="1600" b="1" dirty="0">
                  <a:solidFill>
                    <a:srgbClr val="619428"/>
                  </a:solidFill>
                </a:rPr>
                <a:t>Albert Einstein</a:t>
              </a:r>
            </a:p>
          </p:txBody>
        </p:sp>
      </p:grpSp>
      <p:grpSp>
        <p:nvGrpSpPr>
          <p:cNvPr id="16" name="Group 15">
            <a:extLst>
              <a:ext uri="{FF2B5EF4-FFF2-40B4-BE49-F238E27FC236}">
                <a16:creationId xmlns:a16="http://schemas.microsoft.com/office/drawing/2014/main" id="{0AF4FB63-D575-4E53-B6BC-1A1220B8E7A8}"/>
              </a:ext>
            </a:extLst>
          </p:cNvPr>
          <p:cNvGrpSpPr/>
          <p:nvPr/>
        </p:nvGrpSpPr>
        <p:grpSpPr>
          <a:xfrm>
            <a:off x="8489097" y="2032649"/>
            <a:ext cx="3406394" cy="3686768"/>
            <a:chOff x="8489097" y="2032649"/>
            <a:chExt cx="3406394" cy="3686768"/>
          </a:xfrm>
        </p:grpSpPr>
        <p:pic>
          <p:nvPicPr>
            <p:cNvPr id="8" name="Picture 7">
              <a:extLst>
                <a:ext uri="{FF2B5EF4-FFF2-40B4-BE49-F238E27FC236}">
                  <a16:creationId xmlns:a16="http://schemas.microsoft.com/office/drawing/2014/main" id="{80E01261-8C04-46FD-AC30-BAC32B57D137}"/>
                </a:ext>
              </a:extLst>
            </p:cNvPr>
            <p:cNvPicPr>
              <a:picLocks noChangeAspect="1"/>
            </p:cNvPicPr>
            <p:nvPr/>
          </p:nvPicPr>
          <p:blipFill>
            <a:blip r:embed="rId5"/>
            <a:stretch>
              <a:fillRect/>
            </a:stretch>
          </p:blipFill>
          <p:spPr>
            <a:xfrm>
              <a:off x="8489097" y="2032649"/>
              <a:ext cx="3406394" cy="3348214"/>
            </a:xfrm>
            <a:prstGeom prst="rect">
              <a:avLst/>
            </a:prstGeom>
          </p:spPr>
        </p:pic>
        <p:sp>
          <p:nvSpPr>
            <p:cNvPr id="13" name="TextBox 12">
              <a:extLst>
                <a:ext uri="{FF2B5EF4-FFF2-40B4-BE49-F238E27FC236}">
                  <a16:creationId xmlns:a16="http://schemas.microsoft.com/office/drawing/2014/main" id="{7707CFFE-477A-4383-90D9-76C6820DD322}"/>
                </a:ext>
              </a:extLst>
            </p:cNvPr>
            <p:cNvSpPr txBox="1"/>
            <p:nvPr/>
          </p:nvSpPr>
          <p:spPr>
            <a:xfrm>
              <a:off x="9703025" y="5380863"/>
              <a:ext cx="978538" cy="338554"/>
            </a:xfrm>
            <a:prstGeom prst="rect">
              <a:avLst/>
            </a:prstGeom>
            <a:noFill/>
          </p:spPr>
          <p:txBody>
            <a:bodyPr wrap="none" rtlCol="0">
              <a:spAutoFit/>
            </a:bodyPr>
            <a:lstStyle/>
            <a:p>
              <a:r>
                <a:rPr lang="en-US" sz="1600" b="1" dirty="0">
                  <a:solidFill>
                    <a:schemeClr val="bg1">
                      <a:lumMod val="50000"/>
                    </a:schemeClr>
                  </a:solidFill>
                </a:rPr>
                <a:t>Bill Gates</a:t>
              </a:r>
            </a:p>
          </p:txBody>
        </p:sp>
      </p:grpSp>
    </p:spTree>
    <p:extLst>
      <p:ext uri="{BB962C8B-B14F-4D97-AF65-F5344CB8AC3E}">
        <p14:creationId xmlns:p14="http://schemas.microsoft.com/office/powerpoint/2010/main" val="214578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9" presetClass="emph" presetSubtype="0" nodeType="withEffect">
                                  <p:stCondLst>
                                    <p:cond delay="0"/>
                                  </p:stCondLst>
                                  <p:childTnLst>
                                    <p:set>
                                      <p:cBhvr>
                                        <p:cTn id="14" dur="indefinite"/>
                                        <p:tgtEl>
                                          <p:spTgt spid="14"/>
                                        </p:tgtEl>
                                        <p:attrNameLst>
                                          <p:attrName>style.opacity</p:attrName>
                                        </p:attrNameLst>
                                      </p:cBhvr>
                                      <p:to>
                                        <p:strVal val="0.5"/>
                                      </p:to>
                                    </p:set>
                                    <p:animEffect filter="image" prLst="opacity: 0.5">
                                      <p:cBhvr rctx="IE">
                                        <p:cTn id="15" dur="indefinite"/>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9" presetClass="emph" presetSubtype="0" nodeType="withEffect">
                                  <p:stCondLst>
                                    <p:cond delay="0"/>
                                  </p:stCondLst>
                                  <p:childTnLst>
                                    <p:set>
                                      <p:cBhvr>
                                        <p:cTn id="22" dur="indefinite"/>
                                        <p:tgtEl>
                                          <p:spTgt spid="15"/>
                                        </p:tgtEl>
                                        <p:attrNameLst>
                                          <p:attrName>style.opacity</p:attrName>
                                        </p:attrNameLst>
                                      </p:cBhvr>
                                      <p:to>
                                        <p:strVal val="0.5"/>
                                      </p:to>
                                    </p:set>
                                    <p:animEffect filter="image" prLst="opacity: 0.5">
                                      <p:cBhvr rctx="IE">
                                        <p:cTn id="23"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78D98-22FD-48FA-B34D-5169B779D533}"/>
              </a:ext>
            </a:extLst>
          </p:cNvPr>
          <p:cNvSpPr/>
          <p:nvPr/>
        </p:nvSpPr>
        <p:spPr>
          <a:xfrm>
            <a:off x="12701" y="0"/>
            <a:ext cx="12179299" cy="6858000"/>
          </a:xfrm>
          <a:prstGeom prst="rect">
            <a:avLst/>
          </a:prstGeom>
          <a:blipFill dpi="0" rotWithShape="1">
            <a:blip r:embed="rId3">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p:cNvSpPr>
            <a:spLocks noGrp="1"/>
          </p:cNvSpPr>
          <p:nvPr>
            <p:ph type="ctrTitle"/>
          </p:nvPr>
        </p:nvSpPr>
        <p:spPr>
          <a:xfrm>
            <a:off x="7772038" y="1513945"/>
            <a:ext cx="4102099" cy="3830109"/>
          </a:xfrm>
        </p:spPr>
        <p:txBody>
          <a:bodyPr/>
          <a:lstStyle/>
          <a:p>
            <a:r>
              <a:rPr lang="en-US" sz="7200" b="1" dirty="0">
                <a:solidFill>
                  <a:srgbClr val="92D050"/>
                </a:solidFill>
              </a:rPr>
              <a:t>How </a:t>
            </a:r>
            <a:r>
              <a:rPr lang="en-US" sz="7200" b="1" i="1" dirty="0">
                <a:solidFill>
                  <a:srgbClr val="92D050"/>
                </a:solidFill>
              </a:rPr>
              <a:t>gritty</a:t>
            </a:r>
            <a:r>
              <a:rPr lang="en-US" sz="7200" b="1" dirty="0">
                <a:solidFill>
                  <a:srgbClr val="92D050"/>
                </a:solidFill>
              </a:rPr>
              <a:t> </a:t>
            </a:r>
            <a:br>
              <a:rPr lang="en-US" sz="7200" b="1" dirty="0">
                <a:solidFill>
                  <a:srgbClr val="92D050"/>
                </a:solidFill>
              </a:rPr>
            </a:br>
            <a:r>
              <a:rPr lang="en-US" sz="7200" b="1" dirty="0">
                <a:solidFill>
                  <a:srgbClr val="92D050"/>
                </a:solidFill>
              </a:rPr>
              <a:t>are you?</a:t>
            </a:r>
          </a:p>
        </p:txBody>
      </p:sp>
    </p:spTree>
    <p:extLst>
      <p:ext uri="{BB962C8B-B14F-4D97-AF65-F5344CB8AC3E}">
        <p14:creationId xmlns:p14="http://schemas.microsoft.com/office/powerpoint/2010/main" val="312260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4E025D-EDDB-4C74-9AF4-6E1693BB7072}"/>
              </a:ext>
            </a:extLst>
          </p:cNvPr>
          <p:cNvSpPr>
            <a:spLocks noGrp="1"/>
          </p:cNvSpPr>
          <p:nvPr>
            <p:ph idx="1"/>
          </p:nvPr>
        </p:nvSpPr>
        <p:spPr>
          <a:xfrm>
            <a:off x="151325" y="1064779"/>
            <a:ext cx="11879565" cy="575499"/>
          </a:xfrm>
        </p:spPr>
        <p:txBody>
          <a:bodyPr/>
          <a:lstStyle/>
          <a:p>
            <a:r>
              <a:rPr lang="en-US" dirty="0"/>
              <a:t>Carol Dweck classifies people into </a:t>
            </a:r>
            <a:r>
              <a:rPr lang="en-US" b="1" dirty="0">
                <a:solidFill>
                  <a:schemeClr val="accent1">
                    <a:lumMod val="75000"/>
                  </a:schemeClr>
                </a:solidFill>
              </a:rPr>
              <a:t>t</a:t>
            </a:r>
            <a:r>
              <a:rPr lang="en-US" b="1" dirty="0">
                <a:solidFill>
                  <a:srgbClr val="49701E"/>
                </a:solidFill>
              </a:rPr>
              <a:t>w</a:t>
            </a:r>
            <a:r>
              <a:rPr lang="en-US" b="1" dirty="0">
                <a:solidFill>
                  <a:schemeClr val="accent1">
                    <a:lumMod val="75000"/>
                  </a:schemeClr>
                </a:solidFill>
              </a:rPr>
              <a:t>o </a:t>
            </a:r>
            <a:r>
              <a:rPr lang="en-US" b="1" dirty="0">
                <a:solidFill>
                  <a:srgbClr val="49701E"/>
                </a:solidFill>
              </a:rPr>
              <a:t>c</a:t>
            </a:r>
            <a:r>
              <a:rPr lang="en-US" b="1" dirty="0">
                <a:solidFill>
                  <a:schemeClr val="accent1">
                    <a:lumMod val="75000"/>
                  </a:schemeClr>
                </a:solidFill>
              </a:rPr>
              <a:t>a</a:t>
            </a:r>
            <a:r>
              <a:rPr lang="en-US" b="1" dirty="0">
                <a:solidFill>
                  <a:srgbClr val="49701E"/>
                </a:solidFill>
              </a:rPr>
              <a:t>t</a:t>
            </a:r>
            <a:r>
              <a:rPr lang="en-US" b="1" dirty="0">
                <a:solidFill>
                  <a:schemeClr val="accent1">
                    <a:lumMod val="75000"/>
                  </a:schemeClr>
                </a:solidFill>
              </a:rPr>
              <a:t>e</a:t>
            </a:r>
            <a:r>
              <a:rPr lang="en-US" b="1" dirty="0">
                <a:solidFill>
                  <a:srgbClr val="49701E"/>
                </a:solidFill>
              </a:rPr>
              <a:t>g</a:t>
            </a:r>
            <a:r>
              <a:rPr lang="en-US" b="1" dirty="0">
                <a:solidFill>
                  <a:schemeClr val="accent1">
                    <a:lumMod val="75000"/>
                  </a:schemeClr>
                </a:solidFill>
              </a:rPr>
              <a:t>o</a:t>
            </a:r>
            <a:r>
              <a:rPr lang="en-US" b="1" dirty="0">
                <a:solidFill>
                  <a:srgbClr val="49701E"/>
                </a:solidFill>
              </a:rPr>
              <a:t>r</a:t>
            </a:r>
            <a:r>
              <a:rPr lang="en-US" b="1" dirty="0">
                <a:solidFill>
                  <a:schemeClr val="accent1">
                    <a:lumMod val="75000"/>
                  </a:schemeClr>
                </a:solidFill>
              </a:rPr>
              <a:t>i</a:t>
            </a:r>
            <a:r>
              <a:rPr lang="en-US" b="1" dirty="0">
                <a:solidFill>
                  <a:srgbClr val="49701E"/>
                </a:solidFill>
              </a:rPr>
              <a:t>e</a:t>
            </a:r>
            <a:r>
              <a:rPr lang="en-US" b="1" dirty="0">
                <a:solidFill>
                  <a:schemeClr val="accent1">
                    <a:lumMod val="75000"/>
                  </a:schemeClr>
                </a:solidFill>
              </a:rPr>
              <a:t>s </a:t>
            </a:r>
            <a:r>
              <a:rPr lang="en-US" b="1" dirty="0">
                <a:solidFill>
                  <a:srgbClr val="49701E"/>
                </a:solidFill>
              </a:rPr>
              <a:t>o</a:t>
            </a:r>
            <a:r>
              <a:rPr lang="en-US" b="1" dirty="0">
                <a:solidFill>
                  <a:schemeClr val="accent1">
                    <a:lumMod val="75000"/>
                  </a:schemeClr>
                </a:solidFill>
              </a:rPr>
              <a:t>f </a:t>
            </a:r>
            <a:r>
              <a:rPr lang="en-US" b="1" dirty="0">
                <a:solidFill>
                  <a:srgbClr val="49701E"/>
                </a:solidFill>
              </a:rPr>
              <a:t>m</a:t>
            </a:r>
            <a:r>
              <a:rPr lang="en-US" b="1" dirty="0">
                <a:solidFill>
                  <a:schemeClr val="accent1">
                    <a:lumMod val="75000"/>
                  </a:schemeClr>
                </a:solidFill>
              </a:rPr>
              <a:t>i</a:t>
            </a:r>
            <a:r>
              <a:rPr lang="en-US" b="1" dirty="0">
                <a:solidFill>
                  <a:srgbClr val="49701E"/>
                </a:solidFill>
              </a:rPr>
              <a:t>n</a:t>
            </a:r>
            <a:r>
              <a:rPr lang="en-US" b="1" dirty="0">
                <a:solidFill>
                  <a:schemeClr val="accent1">
                    <a:lumMod val="75000"/>
                  </a:schemeClr>
                </a:solidFill>
              </a:rPr>
              <a:t>d</a:t>
            </a:r>
            <a:r>
              <a:rPr lang="en-US" b="1" dirty="0">
                <a:solidFill>
                  <a:srgbClr val="49701E"/>
                </a:solidFill>
              </a:rPr>
              <a:t>s</a:t>
            </a:r>
            <a:r>
              <a:rPr lang="en-US" b="1" dirty="0">
                <a:solidFill>
                  <a:schemeClr val="accent1">
                    <a:lumMod val="75000"/>
                  </a:schemeClr>
                </a:solidFill>
              </a:rPr>
              <a:t>e</a:t>
            </a:r>
            <a:r>
              <a:rPr lang="en-US" b="1" dirty="0">
                <a:solidFill>
                  <a:srgbClr val="49701E"/>
                </a:solidFill>
              </a:rPr>
              <a:t>t</a:t>
            </a:r>
            <a:r>
              <a:rPr lang="en-US" dirty="0"/>
              <a:t>:</a:t>
            </a:r>
            <a:r>
              <a:rPr lang="en-US" baseline="30000" dirty="0"/>
              <a:t>2</a:t>
            </a:r>
            <a:r>
              <a:rPr lang="en-US" dirty="0"/>
              <a:t> </a:t>
            </a:r>
          </a:p>
          <a:p>
            <a:pPr marL="0" indent="0">
              <a:buNone/>
            </a:pPr>
            <a:endParaRPr lang="en-US" dirty="0"/>
          </a:p>
        </p:txBody>
      </p:sp>
      <p:sp>
        <p:nvSpPr>
          <p:cNvPr id="3" name="Title 2">
            <a:extLst>
              <a:ext uri="{FF2B5EF4-FFF2-40B4-BE49-F238E27FC236}">
                <a16:creationId xmlns:a16="http://schemas.microsoft.com/office/drawing/2014/main" id="{E93A8D2A-2A27-4A9C-92BF-BEEE603E050D}"/>
              </a:ext>
            </a:extLst>
          </p:cNvPr>
          <p:cNvSpPr>
            <a:spLocks noGrp="1"/>
          </p:cNvSpPr>
          <p:nvPr>
            <p:ph type="title"/>
          </p:nvPr>
        </p:nvSpPr>
        <p:spPr/>
        <p:txBody>
          <a:bodyPr/>
          <a:lstStyle/>
          <a:p>
            <a:r>
              <a:rPr lang="en-US" dirty="0"/>
              <a:t>The Establishment of Mindset</a:t>
            </a:r>
          </a:p>
        </p:txBody>
      </p:sp>
      <p:pic>
        <p:nvPicPr>
          <p:cNvPr id="5" name="Picture 4">
            <a:extLst>
              <a:ext uri="{FF2B5EF4-FFF2-40B4-BE49-F238E27FC236}">
                <a16:creationId xmlns:a16="http://schemas.microsoft.com/office/drawing/2014/main" id="{2742FB53-0DF8-4AD2-B329-CA4FFE27DB97}"/>
              </a:ext>
            </a:extLst>
          </p:cNvPr>
          <p:cNvPicPr>
            <a:picLocks noChangeAspect="1"/>
          </p:cNvPicPr>
          <p:nvPr/>
        </p:nvPicPr>
        <p:blipFill rotWithShape="1">
          <a:blip r:embed="rId3">
            <a:duotone>
              <a:schemeClr val="accent2">
                <a:shade val="45000"/>
                <a:satMod val="135000"/>
              </a:schemeClr>
              <a:prstClr val="white"/>
            </a:duotone>
          </a:blip>
          <a:srcRect l="3833" t="4849" r="49346" b="7879"/>
          <a:stretch/>
        </p:blipFill>
        <p:spPr>
          <a:xfrm>
            <a:off x="9084798" y="2937044"/>
            <a:ext cx="2999381" cy="3507534"/>
          </a:xfrm>
          <a:prstGeom prst="rect">
            <a:avLst/>
          </a:prstGeom>
        </p:spPr>
      </p:pic>
      <p:pic>
        <p:nvPicPr>
          <p:cNvPr id="6" name="Picture 5">
            <a:extLst>
              <a:ext uri="{FF2B5EF4-FFF2-40B4-BE49-F238E27FC236}">
                <a16:creationId xmlns:a16="http://schemas.microsoft.com/office/drawing/2014/main" id="{3F4A3B0F-228C-4307-99C1-ED14B12A5C4F}"/>
              </a:ext>
            </a:extLst>
          </p:cNvPr>
          <p:cNvPicPr>
            <a:picLocks noChangeAspect="1"/>
          </p:cNvPicPr>
          <p:nvPr/>
        </p:nvPicPr>
        <p:blipFill rotWithShape="1">
          <a:blip r:embed="rId3">
            <a:duotone>
              <a:schemeClr val="accent1">
                <a:shade val="45000"/>
                <a:satMod val="135000"/>
              </a:schemeClr>
              <a:prstClr val="white"/>
            </a:duotone>
          </a:blip>
          <a:srcRect l="52576" t="4849" r="3391" b="7879"/>
          <a:stretch/>
        </p:blipFill>
        <p:spPr>
          <a:xfrm>
            <a:off x="3315857" y="3013925"/>
            <a:ext cx="2754055" cy="3424569"/>
          </a:xfrm>
          <a:prstGeom prst="rect">
            <a:avLst/>
          </a:prstGeom>
        </p:spPr>
      </p:pic>
      <p:sp>
        <p:nvSpPr>
          <p:cNvPr id="12" name="Freeform: Shape 11">
            <a:extLst>
              <a:ext uri="{FF2B5EF4-FFF2-40B4-BE49-F238E27FC236}">
                <a16:creationId xmlns:a16="http://schemas.microsoft.com/office/drawing/2014/main" id="{DE17C55D-FDF5-4F69-BE6B-FCE15DB8EA82}"/>
              </a:ext>
            </a:extLst>
          </p:cNvPr>
          <p:cNvSpPr/>
          <p:nvPr/>
        </p:nvSpPr>
        <p:spPr>
          <a:xfrm>
            <a:off x="409068" y="1560760"/>
            <a:ext cx="5411773" cy="767520"/>
          </a:xfrm>
          <a:custGeom>
            <a:avLst/>
            <a:gdLst>
              <a:gd name="connsiteX0" fmla="*/ 0 w 5411773"/>
              <a:gd name="connsiteY0" fmla="*/ 127923 h 767520"/>
              <a:gd name="connsiteX1" fmla="*/ 127923 w 5411773"/>
              <a:gd name="connsiteY1" fmla="*/ 0 h 767520"/>
              <a:gd name="connsiteX2" fmla="*/ 5283850 w 5411773"/>
              <a:gd name="connsiteY2" fmla="*/ 0 h 767520"/>
              <a:gd name="connsiteX3" fmla="*/ 5411773 w 5411773"/>
              <a:gd name="connsiteY3" fmla="*/ 127923 h 767520"/>
              <a:gd name="connsiteX4" fmla="*/ 5411773 w 5411773"/>
              <a:gd name="connsiteY4" fmla="*/ 639597 h 767520"/>
              <a:gd name="connsiteX5" fmla="*/ 5283850 w 5411773"/>
              <a:gd name="connsiteY5" fmla="*/ 767520 h 767520"/>
              <a:gd name="connsiteX6" fmla="*/ 127923 w 5411773"/>
              <a:gd name="connsiteY6" fmla="*/ 767520 h 767520"/>
              <a:gd name="connsiteX7" fmla="*/ 0 w 5411773"/>
              <a:gd name="connsiteY7" fmla="*/ 639597 h 767520"/>
              <a:gd name="connsiteX8" fmla="*/ 0 w 5411773"/>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1773" h="767520">
                <a:moveTo>
                  <a:pt x="0" y="127923"/>
                </a:moveTo>
                <a:cubicBezTo>
                  <a:pt x="0" y="57273"/>
                  <a:pt x="57273" y="0"/>
                  <a:pt x="127923" y="0"/>
                </a:cubicBezTo>
                <a:lnTo>
                  <a:pt x="5283850" y="0"/>
                </a:lnTo>
                <a:cubicBezTo>
                  <a:pt x="5354500" y="0"/>
                  <a:pt x="5411773" y="57273"/>
                  <a:pt x="5411773" y="127923"/>
                </a:cubicBezTo>
                <a:lnTo>
                  <a:pt x="5411773" y="639597"/>
                </a:lnTo>
                <a:cubicBezTo>
                  <a:pt x="5411773" y="710247"/>
                  <a:pt x="5354500" y="767520"/>
                  <a:pt x="5283850" y="767520"/>
                </a:cubicBezTo>
                <a:lnTo>
                  <a:pt x="127923" y="767520"/>
                </a:lnTo>
                <a:cubicBezTo>
                  <a:pt x="57273" y="767520"/>
                  <a:pt x="0" y="710247"/>
                  <a:pt x="0" y="639597"/>
                </a:cubicBezTo>
                <a:lnTo>
                  <a:pt x="0" y="127923"/>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9387" tIns="159387" rIns="159387" bIns="159387" numCol="1" spcCol="1270" anchor="ctr" anchorCtr="0">
            <a:noAutofit/>
          </a:bodyPr>
          <a:lstStyle/>
          <a:p>
            <a:pPr marL="0" lvl="0" indent="0" algn="r" defTabSz="1422400">
              <a:lnSpc>
                <a:spcPct val="90000"/>
              </a:lnSpc>
              <a:spcBef>
                <a:spcPct val="0"/>
              </a:spcBef>
              <a:spcAft>
                <a:spcPct val="35000"/>
              </a:spcAft>
              <a:buNone/>
            </a:pPr>
            <a:r>
              <a:rPr lang="en-US" sz="2800" b="1" kern="1200" dirty="0"/>
              <a:t>Fixed Mindset</a:t>
            </a:r>
          </a:p>
        </p:txBody>
      </p:sp>
      <p:sp>
        <p:nvSpPr>
          <p:cNvPr id="13" name="Freeform: Shape 12">
            <a:extLst>
              <a:ext uri="{FF2B5EF4-FFF2-40B4-BE49-F238E27FC236}">
                <a16:creationId xmlns:a16="http://schemas.microsoft.com/office/drawing/2014/main" id="{2DB07D84-74EC-4213-966A-7454C7EADF89}"/>
              </a:ext>
            </a:extLst>
          </p:cNvPr>
          <p:cNvSpPr/>
          <p:nvPr/>
        </p:nvSpPr>
        <p:spPr>
          <a:xfrm>
            <a:off x="409068" y="2328281"/>
            <a:ext cx="5411773" cy="794880"/>
          </a:xfrm>
          <a:custGeom>
            <a:avLst/>
            <a:gdLst>
              <a:gd name="connsiteX0" fmla="*/ 0 w 5411773"/>
              <a:gd name="connsiteY0" fmla="*/ 0 h 794880"/>
              <a:gd name="connsiteX1" fmla="*/ 5411773 w 5411773"/>
              <a:gd name="connsiteY1" fmla="*/ 0 h 794880"/>
              <a:gd name="connsiteX2" fmla="*/ 5411773 w 5411773"/>
              <a:gd name="connsiteY2" fmla="*/ 794880 h 794880"/>
              <a:gd name="connsiteX3" fmla="*/ 0 w 5411773"/>
              <a:gd name="connsiteY3" fmla="*/ 794880 h 794880"/>
              <a:gd name="connsiteX4" fmla="*/ 0 w 5411773"/>
              <a:gd name="connsiteY4" fmla="*/ 0 h 79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1773" h="794880">
                <a:moveTo>
                  <a:pt x="0" y="0"/>
                </a:moveTo>
                <a:lnTo>
                  <a:pt x="5411773" y="0"/>
                </a:lnTo>
                <a:lnTo>
                  <a:pt x="5411773" y="794880"/>
                </a:lnTo>
                <a:lnTo>
                  <a:pt x="0" y="794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824" tIns="40640" rIns="227584" bIns="40640" numCol="1" spcCol="1270" anchor="t" anchorCtr="0">
            <a:noAutofit/>
          </a:bodyPr>
          <a:lstStyle/>
          <a:p>
            <a:pPr marL="234950" lvl="1" indent="-234950" defTabSz="1111250">
              <a:lnSpc>
                <a:spcPct val="90000"/>
              </a:lnSpc>
              <a:spcBef>
                <a:spcPct val="0"/>
              </a:spcBef>
              <a:spcAft>
                <a:spcPct val="20000"/>
              </a:spcAft>
              <a:buFont typeface="Wingdings" panose="05000000000000000000" pitchFamily="2" charset="2"/>
              <a:buChar char="§"/>
            </a:pPr>
            <a:r>
              <a:rPr lang="en-US" sz="2000" kern="1200" dirty="0"/>
              <a:t>Intellect, ability, and success are </a:t>
            </a:r>
            <a:r>
              <a:rPr lang="en-US" sz="2000" b="1" kern="1200" dirty="0">
                <a:solidFill>
                  <a:schemeClr val="accent1"/>
                </a:solidFill>
              </a:rPr>
              <a:t>rigid</a:t>
            </a:r>
            <a:r>
              <a:rPr lang="en-US" sz="2000" kern="1200" dirty="0"/>
              <a:t> characteristics</a:t>
            </a:r>
          </a:p>
        </p:txBody>
      </p:sp>
      <p:grpSp>
        <p:nvGrpSpPr>
          <p:cNvPr id="14" name="Group 13">
            <a:extLst>
              <a:ext uri="{FF2B5EF4-FFF2-40B4-BE49-F238E27FC236}">
                <a16:creationId xmlns:a16="http://schemas.microsoft.com/office/drawing/2014/main" id="{9EB5A2CA-F4F8-4115-AE20-E8BC361050B9}"/>
              </a:ext>
            </a:extLst>
          </p:cNvPr>
          <p:cNvGrpSpPr/>
          <p:nvPr/>
        </p:nvGrpSpPr>
        <p:grpSpPr>
          <a:xfrm>
            <a:off x="6371159" y="1560760"/>
            <a:ext cx="5411773" cy="1562401"/>
            <a:chOff x="6371159" y="1652201"/>
            <a:chExt cx="5411773" cy="1562401"/>
          </a:xfrm>
        </p:grpSpPr>
        <p:sp>
          <p:nvSpPr>
            <p:cNvPr id="15" name="Freeform: Shape 14">
              <a:extLst>
                <a:ext uri="{FF2B5EF4-FFF2-40B4-BE49-F238E27FC236}">
                  <a16:creationId xmlns:a16="http://schemas.microsoft.com/office/drawing/2014/main" id="{121C7810-DA4C-43CF-9C0B-C0E07543B86C}"/>
                </a:ext>
              </a:extLst>
            </p:cNvPr>
            <p:cNvSpPr/>
            <p:nvPr/>
          </p:nvSpPr>
          <p:spPr>
            <a:xfrm>
              <a:off x="6371159" y="1652201"/>
              <a:ext cx="5411773" cy="767520"/>
            </a:xfrm>
            <a:custGeom>
              <a:avLst/>
              <a:gdLst>
                <a:gd name="connsiteX0" fmla="*/ 0 w 5411773"/>
                <a:gd name="connsiteY0" fmla="*/ 127923 h 767520"/>
                <a:gd name="connsiteX1" fmla="*/ 127923 w 5411773"/>
                <a:gd name="connsiteY1" fmla="*/ 0 h 767520"/>
                <a:gd name="connsiteX2" fmla="*/ 5283850 w 5411773"/>
                <a:gd name="connsiteY2" fmla="*/ 0 h 767520"/>
                <a:gd name="connsiteX3" fmla="*/ 5411773 w 5411773"/>
                <a:gd name="connsiteY3" fmla="*/ 127923 h 767520"/>
                <a:gd name="connsiteX4" fmla="*/ 5411773 w 5411773"/>
                <a:gd name="connsiteY4" fmla="*/ 639597 h 767520"/>
                <a:gd name="connsiteX5" fmla="*/ 5283850 w 5411773"/>
                <a:gd name="connsiteY5" fmla="*/ 767520 h 767520"/>
                <a:gd name="connsiteX6" fmla="*/ 127923 w 5411773"/>
                <a:gd name="connsiteY6" fmla="*/ 767520 h 767520"/>
                <a:gd name="connsiteX7" fmla="*/ 0 w 5411773"/>
                <a:gd name="connsiteY7" fmla="*/ 639597 h 767520"/>
                <a:gd name="connsiteX8" fmla="*/ 0 w 5411773"/>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1773" h="767520">
                  <a:moveTo>
                    <a:pt x="0" y="127923"/>
                  </a:moveTo>
                  <a:cubicBezTo>
                    <a:pt x="0" y="57273"/>
                    <a:pt x="57273" y="0"/>
                    <a:pt x="127923" y="0"/>
                  </a:cubicBezTo>
                  <a:lnTo>
                    <a:pt x="5283850" y="0"/>
                  </a:lnTo>
                  <a:cubicBezTo>
                    <a:pt x="5354500" y="0"/>
                    <a:pt x="5411773" y="57273"/>
                    <a:pt x="5411773" y="127923"/>
                  </a:cubicBezTo>
                  <a:lnTo>
                    <a:pt x="5411773" y="639597"/>
                  </a:lnTo>
                  <a:cubicBezTo>
                    <a:pt x="5411773" y="710247"/>
                    <a:pt x="5354500" y="767520"/>
                    <a:pt x="5283850" y="767520"/>
                  </a:cubicBezTo>
                  <a:lnTo>
                    <a:pt x="127923" y="767520"/>
                  </a:lnTo>
                  <a:cubicBezTo>
                    <a:pt x="57273" y="767520"/>
                    <a:pt x="0" y="710247"/>
                    <a:pt x="0" y="639597"/>
                  </a:cubicBezTo>
                  <a:lnTo>
                    <a:pt x="0" y="127923"/>
                  </a:lnTo>
                  <a:close/>
                </a:path>
              </a:pathLst>
            </a:custGeom>
            <a:solidFill>
              <a:srgbClr val="6194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9387" tIns="159387" rIns="159387" bIns="159387" numCol="1" spcCol="1270" anchor="ctr" anchorCtr="0">
              <a:noAutofit/>
            </a:bodyPr>
            <a:lstStyle/>
            <a:p>
              <a:pPr marL="0" lvl="0" indent="0" defTabSz="1422400">
                <a:lnSpc>
                  <a:spcPct val="90000"/>
                </a:lnSpc>
                <a:spcBef>
                  <a:spcPct val="0"/>
                </a:spcBef>
                <a:spcAft>
                  <a:spcPct val="35000"/>
                </a:spcAft>
                <a:buNone/>
              </a:pPr>
              <a:r>
                <a:rPr lang="en-US" sz="2800" b="1" kern="1200" dirty="0"/>
                <a:t>Growth Mindset</a:t>
              </a:r>
            </a:p>
          </p:txBody>
        </p:sp>
        <p:sp>
          <p:nvSpPr>
            <p:cNvPr id="16" name="Freeform: Shape 15">
              <a:extLst>
                <a:ext uri="{FF2B5EF4-FFF2-40B4-BE49-F238E27FC236}">
                  <a16:creationId xmlns:a16="http://schemas.microsoft.com/office/drawing/2014/main" id="{E86BA570-912C-4680-B22F-1B67DEE23F41}"/>
                </a:ext>
              </a:extLst>
            </p:cNvPr>
            <p:cNvSpPr/>
            <p:nvPr/>
          </p:nvSpPr>
          <p:spPr>
            <a:xfrm>
              <a:off x="6371159" y="2419722"/>
              <a:ext cx="5411773" cy="794880"/>
            </a:xfrm>
            <a:custGeom>
              <a:avLst/>
              <a:gdLst>
                <a:gd name="connsiteX0" fmla="*/ 0 w 5411773"/>
                <a:gd name="connsiteY0" fmla="*/ 0 h 794880"/>
                <a:gd name="connsiteX1" fmla="*/ 5411773 w 5411773"/>
                <a:gd name="connsiteY1" fmla="*/ 0 h 794880"/>
                <a:gd name="connsiteX2" fmla="*/ 5411773 w 5411773"/>
                <a:gd name="connsiteY2" fmla="*/ 794880 h 794880"/>
                <a:gd name="connsiteX3" fmla="*/ 0 w 5411773"/>
                <a:gd name="connsiteY3" fmla="*/ 794880 h 794880"/>
                <a:gd name="connsiteX4" fmla="*/ 0 w 5411773"/>
                <a:gd name="connsiteY4" fmla="*/ 0 h 79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1773" h="794880">
                  <a:moveTo>
                    <a:pt x="0" y="0"/>
                  </a:moveTo>
                  <a:lnTo>
                    <a:pt x="5411773" y="0"/>
                  </a:lnTo>
                  <a:lnTo>
                    <a:pt x="5411773" y="794880"/>
                  </a:lnTo>
                  <a:lnTo>
                    <a:pt x="0" y="794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1824" tIns="40640" rIns="227584" bIns="40640" numCol="1" spcCol="1270" anchor="t" anchorCtr="0">
              <a:noAutofit/>
            </a:bodyPr>
            <a:lstStyle/>
            <a:p>
              <a:pPr marL="234950" lvl="1" indent="-234950" algn="l" defTabSz="1111250">
                <a:lnSpc>
                  <a:spcPct val="90000"/>
                </a:lnSpc>
                <a:spcBef>
                  <a:spcPct val="0"/>
                </a:spcBef>
                <a:spcAft>
                  <a:spcPct val="20000"/>
                </a:spcAft>
                <a:buFont typeface="Wingdings" panose="05000000000000000000" pitchFamily="2" charset="2"/>
                <a:buChar char="§"/>
              </a:pPr>
              <a:r>
                <a:rPr lang="en-US" sz="2000" kern="1200" dirty="0"/>
                <a:t>Intellect, ability, and success </a:t>
              </a:r>
              <a:r>
                <a:rPr lang="en-US" sz="2000" b="1" kern="1200" dirty="0">
                  <a:solidFill>
                    <a:srgbClr val="619428"/>
                  </a:solidFill>
                </a:rPr>
                <a:t>can be fostered</a:t>
              </a:r>
              <a:r>
                <a:rPr lang="en-US" sz="2000" kern="1200" dirty="0"/>
                <a:t> through effort and support</a:t>
              </a:r>
            </a:p>
          </p:txBody>
        </p:sp>
      </p:grpSp>
      <p:sp>
        <p:nvSpPr>
          <p:cNvPr id="10" name="TextBox 9">
            <a:extLst>
              <a:ext uri="{FF2B5EF4-FFF2-40B4-BE49-F238E27FC236}">
                <a16:creationId xmlns:a16="http://schemas.microsoft.com/office/drawing/2014/main" id="{2DA0D1CB-6819-42C0-AF3B-8688ED2DBAEC}"/>
              </a:ext>
            </a:extLst>
          </p:cNvPr>
          <p:cNvSpPr txBox="1"/>
          <p:nvPr/>
        </p:nvSpPr>
        <p:spPr>
          <a:xfrm>
            <a:off x="6371159" y="2919620"/>
            <a:ext cx="2754056" cy="1938992"/>
          </a:xfrm>
          <a:prstGeom prst="rect">
            <a:avLst/>
          </a:prstGeom>
          <a:noFill/>
        </p:spPr>
        <p:txBody>
          <a:bodyPr wrap="square" rtlCol="0">
            <a:spAutoFit/>
          </a:bodyPr>
          <a:lstStyle/>
          <a:p>
            <a:pPr marL="234950" indent="-234950">
              <a:buFont typeface="Wingdings" panose="05000000000000000000" pitchFamily="2" charset="2"/>
              <a:buChar char="§"/>
            </a:pPr>
            <a:r>
              <a:rPr lang="en-US" sz="2000" dirty="0"/>
              <a:t>Approaches a situation that others may claim as a </a:t>
            </a:r>
            <a:r>
              <a:rPr lang="en-US" sz="2000" b="1" dirty="0">
                <a:solidFill>
                  <a:srgbClr val="619428"/>
                </a:solidFill>
              </a:rPr>
              <a:t>‘failure’ </a:t>
            </a:r>
            <a:r>
              <a:rPr lang="en-US" sz="2000" dirty="0"/>
              <a:t>and views it </a:t>
            </a:r>
            <a:r>
              <a:rPr lang="en-US" sz="2000" b="1" dirty="0">
                <a:solidFill>
                  <a:srgbClr val="619428"/>
                </a:solidFill>
              </a:rPr>
              <a:t>as a learning experience</a:t>
            </a:r>
          </a:p>
        </p:txBody>
      </p:sp>
      <p:sp>
        <p:nvSpPr>
          <p:cNvPr id="17" name="TextBox 16">
            <a:extLst>
              <a:ext uri="{FF2B5EF4-FFF2-40B4-BE49-F238E27FC236}">
                <a16:creationId xmlns:a16="http://schemas.microsoft.com/office/drawing/2014/main" id="{468B9992-4C72-438C-8C6D-25E28247F928}"/>
              </a:ext>
            </a:extLst>
          </p:cNvPr>
          <p:cNvSpPr txBox="1"/>
          <p:nvPr/>
        </p:nvSpPr>
        <p:spPr>
          <a:xfrm>
            <a:off x="522514" y="2992475"/>
            <a:ext cx="2889681" cy="707886"/>
          </a:xfrm>
          <a:prstGeom prst="rect">
            <a:avLst/>
          </a:prstGeom>
          <a:noFill/>
        </p:spPr>
        <p:txBody>
          <a:bodyPr wrap="square" rtlCol="0">
            <a:spAutoFit/>
          </a:bodyPr>
          <a:lstStyle/>
          <a:p>
            <a:pPr marL="234950" indent="-234950">
              <a:buFont typeface="Wingdings" panose="05000000000000000000" pitchFamily="2" charset="2"/>
              <a:buChar char="§"/>
            </a:pPr>
            <a:r>
              <a:rPr lang="en-US" sz="2000" dirty="0"/>
              <a:t>Perceive </a:t>
            </a:r>
            <a:r>
              <a:rPr lang="en-US" sz="2000" b="1" dirty="0">
                <a:solidFill>
                  <a:schemeClr val="accent1"/>
                </a:solidFill>
              </a:rPr>
              <a:t>‘failure’ as</a:t>
            </a:r>
            <a:r>
              <a:rPr lang="en-US" sz="2000" dirty="0"/>
              <a:t> the </a:t>
            </a:r>
            <a:r>
              <a:rPr lang="en-US" sz="2000" b="1" dirty="0">
                <a:solidFill>
                  <a:schemeClr val="accent1"/>
                </a:solidFill>
              </a:rPr>
              <a:t>limit</a:t>
            </a:r>
            <a:r>
              <a:rPr lang="en-US" sz="2000" dirty="0"/>
              <a:t> of one’s </a:t>
            </a:r>
            <a:r>
              <a:rPr lang="en-US" sz="2000" b="1" dirty="0">
                <a:solidFill>
                  <a:schemeClr val="accent1"/>
                </a:solidFill>
              </a:rPr>
              <a:t>ability</a:t>
            </a:r>
            <a:r>
              <a:rPr lang="en-US" sz="2000" dirty="0"/>
              <a:t> </a:t>
            </a:r>
          </a:p>
        </p:txBody>
      </p:sp>
      <p:sp>
        <p:nvSpPr>
          <p:cNvPr id="18" name="Rectangle 17">
            <a:extLst>
              <a:ext uri="{FF2B5EF4-FFF2-40B4-BE49-F238E27FC236}">
                <a16:creationId xmlns:a16="http://schemas.microsoft.com/office/drawing/2014/main" id="{9960E7E0-D575-4E08-84DF-22A4887E5785}"/>
              </a:ext>
            </a:extLst>
          </p:cNvPr>
          <p:cNvSpPr/>
          <p:nvPr/>
        </p:nvSpPr>
        <p:spPr>
          <a:xfrm>
            <a:off x="22861" y="6564924"/>
            <a:ext cx="12122329" cy="553998"/>
          </a:xfrm>
          <a:prstGeom prst="rect">
            <a:avLst/>
          </a:prstGeom>
        </p:spPr>
        <p:txBody>
          <a:bodyPr wrap="square">
            <a:spAutoFit/>
          </a:bodyPr>
          <a:lstStyle/>
          <a:p>
            <a:r>
              <a:rPr lang="en-US" sz="1000" baseline="30000" dirty="0"/>
              <a:t>2</a:t>
            </a:r>
            <a:r>
              <a:rPr lang="en-US" sz="1000" dirty="0"/>
              <a:t>Dweck CS. </a:t>
            </a:r>
            <a:r>
              <a:rPr lang="en-US" sz="1000" i="1" dirty="0"/>
              <a:t>Mindset. </a:t>
            </a:r>
            <a:r>
              <a:rPr lang="en-US" sz="1000" dirty="0"/>
              <a:t>Updated ed. New York: Ballantine Books; 2016.</a:t>
            </a:r>
          </a:p>
          <a:p>
            <a:endParaRPr lang="en-US" sz="1000" dirty="0"/>
          </a:p>
          <a:p>
            <a:endParaRPr lang="en-US" sz="1000" dirty="0"/>
          </a:p>
        </p:txBody>
      </p:sp>
    </p:spTree>
    <p:extLst>
      <p:ext uri="{BB962C8B-B14F-4D97-AF65-F5344CB8AC3E}">
        <p14:creationId xmlns:p14="http://schemas.microsoft.com/office/powerpoint/2010/main" val="84805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9" presetClass="emph" presetSubtype="0" grpId="1" nodeType="withEffect">
                                  <p:stCondLst>
                                    <p:cond delay="0"/>
                                  </p:stCondLst>
                                  <p:childTnLst>
                                    <p:set>
                                      <p:cBhvr>
                                        <p:cTn id="29" dur="indefinite"/>
                                        <p:tgtEl>
                                          <p:spTgt spid="12"/>
                                        </p:tgtEl>
                                        <p:attrNameLst>
                                          <p:attrName>style.opacity</p:attrName>
                                        </p:attrNameLst>
                                      </p:cBhvr>
                                      <p:to>
                                        <p:strVal val="0.5"/>
                                      </p:to>
                                    </p:set>
                                    <p:animEffect filter="image" prLst="opacity: 0.5">
                                      <p:cBhvr rctx="IE">
                                        <p:cTn id="30" dur="indefinite"/>
                                        <p:tgtEl>
                                          <p:spTgt spid="12"/>
                                        </p:tgtEl>
                                      </p:cBhvr>
                                    </p:animEffect>
                                  </p:childTnLst>
                                </p:cTn>
                              </p:par>
                              <p:par>
                                <p:cTn id="31" presetID="9" presetClass="emph" presetSubtype="0" grpId="1" nodeType="withEffect">
                                  <p:stCondLst>
                                    <p:cond delay="0"/>
                                  </p:stCondLst>
                                  <p:childTnLst>
                                    <p:set>
                                      <p:cBhvr>
                                        <p:cTn id="32" dur="indefinite"/>
                                        <p:tgtEl>
                                          <p:spTgt spid="17"/>
                                        </p:tgtEl>
                                        <p:attrNameLst>
                                          <p:attrName>style.opacity</p:attrName>
                                        </p:attrNameLst>
                                      </p:cBhvr>
                                      <p:to>
                                        <p:strVal val="0.5"/>
                                      </p:to>
                                    </p:set>
                                    <p:animEffect filter="image" prLst="opacity: 0.5">
                                      <p:cBhvr rctx="IE">
                                        <p:cTn id="33" dur="indefinite"/>
                                        <p:tgtEl>
                                          <p:spTgt spid="17"/>
                                        </p:tgtEl>
                                      </p:cBhvr>
                                    </p:animEffect>
                                  </p:childTnLst>
                                </p:cTn>
                              </p:par>
                              <p:par>
                                <p:cTn id="34" presetID="9" presetClass="emph" presetSubtype="0" grpId="1" nodeType="withEffect">
                                  <p:stCondLst>
                                    <p:cond delay="0"/>
                                  </p:stCondLst>
                                  <p:childTnLst>
                                    <p:set>
                                      <p:cBhvr>
                                        <p:cTn id="35" dur="indefinite"/>
                                        <p:tgtEl>
                                          <p:spTgt spid="13"/>
                                        </p:tgtEl>
                                        <p:attrNameLst>
                                          <p:attrName>style.opacity</p:attrName>
                                        </p:attrNameLst>
                                      </p:cBhvr>
                                      <p:to>
                                        <p:strVal val="0.5"/>
                                      </p:to>
                                    </p:set>
                                    <p:animEffect filter="image" prLst="opacity: 0.5">
                                      <p:cBhvr rctx="IE">
                                        <p:cTn id="36" dur="indefinite"/>
                                        <p:tgtEl>
                                          <p:spTgt spid="13"/>
                                        </p:tgtEl>
                                      </p:cBhvr>
                                    </p:animEffect>
                                  </p:childTnLst>
                                </p:cTn>
                              </p:par>
                              <p:par>
                                <p:cTn id="37" presetID="9" presetClass="emph" presetSubtype="0" nodeType="withEffect">
                                  <p:stCondLst>
                                    <p:cond delay="0"/>
                                  </p:stCondLst>
                                  <p:childTnLst>
                                    <p:set>
                                      <p:cBhvr>
                                        <p:cTn id="38" dur="indefinite"/>
                                        <p:tgtEl>
                                          <p:spTgt spid="6"/>
                                        </p:tgtEl>
                                        <p:attrNameLst>
                                          <p:attrName>style.opacity</p:attrName>
                                        </p:attrNameLst>
                                      </p:cBhvr>
                                      <p:to>
                                        <p:strVal val="0.5"/>
                                      </p:to>
                                    </p:set>
                                    <p:animEffect filter="image" prLst="opacity: 0.5">
                                      <p:cBhvr rctx="IE">
                                        <p:cTn id="3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P spid="10" grpId="0"/>
      <p:bldP spid="17" grpId="0"/>
      <p:bldP spid="17" grpId="1"/>
    </p:bldLst>
  </p:timing>
</p:sld>
</file>

<file path=ppt/theme/theme1.xml><?xml version="1.0" encoding="utf-8"?>
<a:theme xmlns:a="http://schemas.openxmlformats.org/drawingml/2006/main" name="Headlin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F Template 1" id="{DFCDADD7-F9AB-4591-8A7B-4CF5E5497875}" vid="{D5BD39FC-C850-4DF0-BAB7-F7EB86A560FA}"/>
    </a:ext>
  </a:extLst>
</a:theme>
</file>

<file path=ppt/theme/theme2.xml><?xml version="1.0" encoding="utf-8"?>
<a:theme xmlns:a="http://schemas.openxmlformats.org/drawingml/2006/main" name="1_Headlin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F Template 1" id="{DFCDADD7-F9AB-4591-8A7B-4CF5E5497875}" vid="{D5BD39FC-C850-4DF0-BAB7-F7EB86A56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8884</TotalTime>
  <Words>2162</Words>
  <Application>Microsoft Office PowerPoint</Application>
  <PresentationFormat>Widescreen</PresentationFormat>
  <Paragraphs>214</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Corbel</vt:lpstr>
      <vt:lpstr>Times New Roman</vt:lpstr>
      <vt:lpstr>Wingdings</vt:lpstr>
      <vt:lpstr>Headlines</vt:lpstr>
      <vt:lpstr>1_Headlines</vt:lpstr>
      <vt:lpstr>Unlocking Grit &amp; Growth Mindset in a Graduate Curriculum </vt:lpstr>
      <vt:lpstr>Disclosures</vt:lpstr>
      <vt:lpstr>Session Objectives</vt:lpstr>
      <vt:lpstr>The Balance of Graduate Education</vt:lpstr>
      <vt:lpstr>Why do we care?</vt:lpstr>
      <vt:lpstr>Defining Grit </vt:lpstr>
      <vt:lpstr>Examples of Gritty Individuals</vt:lpstr>
      <vt:lpstr>How gritty  are you?</vt:lpstr>
      <vt:lpstr>The Establishment of Mindset</vt:lpstr>
      <vt:lpstr>What is your MINDSET?</vt:lpstr>
      <vt:lpstr>Connecting Grit, Growth Mindset, &amp; Critical Thinking</vt:lpstr>
      <vt:lpstr>Connecting Grit, Growth Mindset, &amp; Critical Thinking</vt:lpstr>
      <vt:lpstr>LET’S BRAINSTORM!</vt:lpstr>
      <vt:lpstr>1) How can grit and growth mindset be utilized to predict student success or trigger early remediation?  </vt:lpstr>
      <vt:lpstr>The University of Saint Francis PA Program</vt:lpstr>
      <vt:lpstr>USF’s Approach to Grit and Mindset</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the Skin and Rash</dc:title>
  <dc:creator>Dr. Lloyd</dc:creator>
  <cp:lastModifiedBy>Lloyd, Dr. Courtney J</cp:lastModifiedBy>
  <cp:revision>366</cp:revision>
  <cp:lastPrinted>2019-10-04T16:50:54Z</cp:lastPrinted>
  <dcterms:created xsi:type="dcterms:W3CDTF">2019-03-03T01:52:54Z</dcterms:created>
  <dcterms:modified xsi:type="dcterms:W3CDTF">2020-02-11T19:24:38Z</dcterms:modified>
</cp:coreProperties>
</file>