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8"/>
  </p:notesMasterIdLst>
  <p:sldIdLst>
    <p:sldId id="256" r:id="rId2"/>
    <p:sldId id="257" r:id="rId3"/>
    <p:sldId id="277" r:id="rId4"/>
    <p:sldId id="258" r:id="rId5"/>
    <p:sldId id="259" r:id="rId6"/>
    <p:sldId id="262" r:id="rId7"/>
    <p:sldId id="267" r:id="rId8"/>
    <p:sldId id="260" r:id="rId9"/>
    <p:sldId id="264" r:id="rId10"/>
    <p:sldId id="266" r:id="rId11"/>
    <p:sldId id="261" r:id="rId12"/>
    <p:sldId id="265" r:id="rId13"/>
    <p:sldId id="279" r:id="rId14"/>
    <p:sldId id="268" r:id="rId15"/>
    <p:sldId id="284" r:id="rId16"/>
    <p:sldId id="272" r:id="rId17"/>
    <p:sldId id="278" r:id="rId18"/>
    <p:sldId id="263" r:id="rId19"/>
    <p:sldId id="270" r:id="rId20"/>
    <p:sldId id="271" r:id="rId21"/>
    <p:sldId id="274" r:id="rId22"/>
    <p:sldId id="275" r:id="rId23"/>
    <p:sldId id="273" r:id="rId24"/>
    <p:sldId id="283" r:id="rId25"/>
    <p:sldId id="276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BED05-EEAF-4A2D-98F2-6E4772B82B6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4EB1F-20B6-4B10-8BED-1D27EBD84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1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NCES = National Center</a:t>
            </a:r>
            <a:r>
              <a:rPr lang="en-US" baseline="0" dirty="0" smtClean="0"/>
              <a:t> for Education Statistics</a:t>
            </a:r>
          </a:p>
          <a:p>
            <a:r>
              <a:rPr lang="en-US" baseline="0" dirty="0" smtClean="0"/>
              <a:t>See Ch. 52 in Ferguson, “Rage of the Privileged” for the dozen demons that middle class blacks have to deal with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4EB1F-20B6-4B10-8BED-1D27EBD84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0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108 FTEs (includes adjuncts)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4EB1F-20B6-4B10-8BED-1D27EBD845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5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Ferguson Chaps. 6 , 12, 11, 51, </a:t>
            </a:r>
            <a:r>
              <a:rPr lang="en-US" dirty="0" smtClean="0"/>
              <a:t>50, 2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4EB1F-20B6-4B10-8BED-1D27EBD845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Ferguson Chaps.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6 , 12, 11, 51, 50, 2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4EB1F-20B6-4B10-8BED-1D27EBD845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7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4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3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0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4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7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91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7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2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3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6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8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3A7836-2D75-4301-9958-373C30FE4A9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82582B-C985-48D5-AA68-A174E02F0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8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undown.tougaloo.edu/sundowntownsshow.php?state=I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s_kcXleqE" TargetMode="External"/><Relationship Id="rId2" Type="http://schemas.openxmlformats.org/officeDocument/2006/relationships/hyperlink" Target="https://www.cnn.com/videos/politics/2019/02/27/rashida-tlaib-mark-meadows-elijah-cummings-michael-cohen-testimony-sot-vpx.cn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JuG26-4XUQ" TargetMode="External"/><Relationship Id="rId5" Type="http://schemas.openxmlformats.org/officeDocument/2006/relationships/hyperlink" Target="https://www.pbs.org/video/frontline-class-divided/" TargetMode="External"/><Relationship Id="rId4" Type="http://schemas.openxmlformats.org/officeDocument/2006/relationships/hyperlink" Target="https://www.youtube.com/watch?v=lrKRm6KAzf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ldailey@Manchester.ed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fastfacts/display.asp?id=61" TargetMode="External"/><Relationship Id="rId2" Type="http://schemas.openxmlformats.org/officeDocument/2006/relationships/hyperlink" Target="https://www.jstor.org/stable/10.7709/jnegroeducation.81.1.00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498764"/>
            <a:ext cx="8574622" cy="3966358"/>
          </a:xfrm>
          <a:noFill/>
        </p:spPr>
        <p:txBody>
          <a:bodyPr>
            <a:normAutofit/>
          </a:bodyPr>
          <a:lstStyle/>
          <a:p>
            <a:r>
              <a:rPr lang="en-US" sz="4500" dirty="0" smtClean="0"/>
              <a:t>The Challenges and Rewards of Educating White Students about Racism: Experiences &amp; Reflections of an African American Professor at a  Predominantly White Institution  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4560125"/>
            <a:ext cx="6987645" cy="211380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400" dirty="0" smtClean="0"/>
              <a:t>Dr. Alicia Dailey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400" dirty="0" smtClean="0"/>
              <a:t>Assistant Professor of Social Work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400" dirty="0" smtClean="0"/>
              <a:t>Manchester University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400" dirty="0" smtClean="0"/>
              <a:t>February 21, 2020</a:t>
            </a:r>
          </a:p>
          <a:p>
            <a:endParaRPr lang="en-US" sz="3400" dirty="0" smtClean="0"/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5950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33045"/>
            <a:ext cx="10018713" cy="984739"/>
          </a:xfrm>
        </p:spPr>
        <p:txBody>
          <a:bodyPr/>
          <a:lstStyle/>
          <a:p>
            <a:r>
              <a:rPr lang="en-US" dirty="0"/>
              <a:t>Classroom </a:t>
            </a:r>
            <a:r>
              <a:rPr lang="en-US" dirty="0" smtClean="0"/>
              <a:t>Approach,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17784"/>
            <a:ext cx="10297382" cy="44899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 explain to white students that they may feel uncomfortable, and that they may feel “white guilt.” I tell them that they’re not responsible for the actions/attitudes of white people in the past. However, they are responsible to use their white privilege to promote justice for racial minorities.</a:t>
            </a:r>
          </a:p>
          <a:p>
            <a:r>
              <a:rPr lang="en-US" sz="2800" dirty="0" smtClean="0"/>
              <a:t>I tend to over-prepare for class sessions I haven’t taught much so that I don’t lose credibility. Lack of confidence is one of the results of “internalized racism.”</a:t>
            </a:r>
          </a:p>
          <a:p>
            <a:r>
              <a:rPr lang="en-US" sz="2800" dirty="0" smtClean="0"/>
              <a:t>Discussion and debate formats – let students challenge each other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6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307123"/>
          </a:xfrm>
        </p:spPr>
        <p:txBody>
          <a:bodyPr/>
          <a:lstStyle/>
          <a:p>
            <a:r>
              <a:rPr lang="en-US" dirty="0" smtClean="0"/>
              <a:t>Challenges &amp;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92923"/>
            <a:ext cx="10262213" cy="42554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common challenge: students either not taking my classroom policies seriously or pushing back on them (Ex: attendance, late assignments)</a:t>
            </a:r>
          </a:p>
          <a:p>
            <a:r>
              <a:rPr lang="en-US" sz="2800" dirty="0" smtClean="0"/>
              <a:t>White students asking for special treatment (Ex: “I need to make a certain score on this assignment;” “Would you reopen the online exam?” or coming in the first day of class and telling me to sign a form to let them in the class. )</a:t>
            </a:r>
          </a:p>
          <a:p>
            <a:r>
              <a:rPr lang="en-US" sz="2800" dirty="0" smtClean="0"/>
              <a:t>Criticism of “not being fair” because I wouldn’t change a policy just for that student.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09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865" y="504091"/>
            <a:ext cx="10484951" cy="1078524"/>
          </a:xfrm>
        </p:spPr>
        <p:txBody>
          <a:bodyPr/>
          <a:lstStyle/>
          <a:p>
            <a:r>
              <a:rPr lang="en-US" dirty="0" smtClean="0"/>
              <a:t>Concepts (Partial List) Taught  About Racism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585" y="1582615"/>
            <a:ext cx="9730154" cy="50995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Institutional vs. Interpersonal Racism </a:t>
            </a:r>
          </a:p>
          <a:p>
            <a:r>
              <a:rPr lang="en-US" sz="3000" dirty="0" smtClean="0"/>
              <a:t>Intent vs. Impact</a:t>
            </a:r>
          </a:p>
          <a:p>
            <a:r>
              <a:rPr lang="en-US" sz="3000" dirty="0" smtClean="0"/>
              <a:t>Social construction of race and history of racial categories</a:t>
            </a:r>
          </a:p>
          <a:p>
            <a:r>
              <a:rPr lang="en-US" sz="3000" dirty="0" smtClean="0"/>
              <a:t>White privilege</a:t>
            </a:r>
          </a:p>
          <a:p>
            <a:r>
              <a:rPr lang="en-US" sz="3000" dirty="0" smtClean="0"/>
              <a:t>Intersectionality</a:t>
            </a:r>
          </a:p>
          <a:p>
            <a:r>
              <a:rPr lang="en-US" sz="3000" dirty="0" smtClean="0"/>
              <a:t>Religion &amp; Racism </a:t>
            </a:r>
          </a:p>
          <a:p>
            <a:r>
              <a:rPr lang="en-US" sz="3000" dirty="0" smtClean="0"/>
              <a:t>Domination, exploitation, marginalization, hegemony</a:t>
            </a:r>
          </a:p>
        </p:txBody>
      </p:sp>
    </p:spTree>
    <p:extLst>
      <p:ext uri="{BB962C8B-B14F-4D97-AF65-F5344CB8AC3E}">
        <p14:creationId xmlns:p14="http://schemas.microsoft.com/office/powerpoint/2010/main" val="35083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(Partial List) Taught About Racism,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C1C1C">
                  <a:lumMod val="75000"/>
                </a:srgbClr>
              </a:buClr>
            </a:pPr>
            <a:r>
              <a:rPr lang="en-US" sz="3000" dirty="0" smtClean="0">
                <a:solidFill>
                  <a:prstClr val="black"/>
                </a:solidFill>
              </a:rPr>
              <a:t>Social Darwinism (Racist) </a:t>
            </a:r>
            <a:endParaRPr lang="en-US" sz="3000" dirty="0">
              <a:solidFill>
                <a:prstClr val="black"/>
              </a:solidFill>
            </a:endParaRPr>
          </a:p>
          <a:p>
            <a:pPr lvl="0">
              <a:buClr>
                <a:srgbClr val="BC1C1C">
                  <a:lumMod val="75000"/>
                </a:srgbClr>
              </a:buClr>
            </a:pPr>
            <a:r>
              <a:rPr lang="en-US" sz="2800" dirty="0">
                <a:solidFill>
                  <a:prstClr val="black"/>
                </a:solidFill>
              </a:rPr>
              <a:t>Original Purpose of Statue of </a:t>
            </a:r>
            <a:r>
              <a:rPr lang="en-US" sz="2800" dirty="0" smtClean="0">
                <a:solidFill>
                  <a:prstClr val="black"/>
                </a:solidFill>
              </a:rPr>
              <a:t>Liberty</a:t>
            </a:r>
          </a:p>
          <a:p>
            <a:pPr lvl="0">
              <a:buClr>
                <a:srgbClr val="BC1C1C">
                  <a:lumMod val="75000"/>
                </a:srgbClr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Fallacies about Racism</a:t>
            </a:r>
          </a:p>
          <a:p>
            <a:pPr lvl="0">
              <a:buClr>
                <a:srgbClr val="BC1C1C">
                  <a:lumMod val="75000"/>
                </a:srgbClr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White Fragility/White Guilt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82063"/>
            <a:ext cx="10018713" cy="738552"/>
          </a:xfrm>
        </p:spPr>
        <p:txBody>
          <a:bodyPr>
            <a:normAutofit/>
          </a:bodyPr>
          <a:lstStyle/>
          <a:p>
            <a:r>
              <a:rPr lang="en-US" dirty="0" smtClean="0"/>
              <a:t>Content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902678"/>
            <a:ext cx="10215321" cy="58029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Storytelling</a:t>
            </a:r>
          </a:p>
          <a:p>
            <a:r>
              <a:rPr lang="en-US" sz="2800" dirty="0" smtClean="0"/>
              <a:t>Discussion &amp; informal debates (Small group and large group)</a:t>
            </a:r>
          </a:p>
          <a:p>
            <a:r>
              <a:rPr lang="en-US" sz="2800" dirty="0" smtClean="0"/>
              <a:t>Scheduled debates about immigration and affirmative action</a:t>
            </a:r>
          </a:p>
          <a:p>
            <a:r>
              <a:rPr lang="en-US" sz="2800" dirty="0" smtClean="0"/>
              <a:t>Lecture (PowerPoints) that reviewed the readings</a:t>
            </a:r>
          </a:p>
          <a:p>
            <a:r>
              <a:rPr lang="en-US" sz="2800" dirty="0" smtClean="0"/>
              <a:t>Current Events (from politics to Dr. Phil to music videos)</a:t>
            </a:r>
          </a:p>
          <a:p>
            <a:r>
              <a:rPr lang="en-US" sz="2800" dirty="0" smtClean="0"/>
              <a:t>Video Clips (See next slide for examples)</a:t>
            </a:r>
          </a:p>
          <a:p>
            <a:r>
              <a:rPr lang="en-US" sz="2800" dirty="0" smtClean="0"/>
              <a:t>Interactive Websites (e.g., list of sundown towns): </a:t>
            </a:r>
            <a:r>
              <a:rPr lang="en-US" sz="2600" dirty="0">
                <a:hlinkClick r:id="rId2"/>
              </a:rPr>
              <a:t>https://sundown.tougaloo.edu/sundowntownsshow.php?state=IN</a:t>
            </a:r>
            <a:endParaRPr lang="en-US" sz="2600" dirty="0" smtClean="0"/>
          </a:p>
          <a:p>
            <a:r>
              <a:rPr lang="en-US" sz="2800" dirty="0" smtClean="0"/>
              <a:t>Privilege Walk (designed by honors student)</a:t>
            </a:r>
          </a:p>
          <a:p>
            <a:r>
              <a:rPr lang="en-US" sz="2800" dirty="0" smtClean="0"/>
              <a:t>E-discussions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60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Reflection: </a:t>
            </a:r>
            <a:r>
              <a:rPr lang="en-US" dirty="0" smtClean="0"/>
              <a:t>Excerpts from </a:t>
            </a:r>
            <a:br>
              <a:rPr lang="en-US" dirty="0" smtClean="0"/>
            </a:br>
            <a:r>
              <a:rPr lang="en-US" dirty="0" smtClean="0"/>
              <a:t>Students’ Journals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51693"/>
            <a:ext cx="10018713" cy="808892"/>
          </a:xfrm>
        </p:spPr>
        <p:txBody>
          <a:bodyPr/>
          <a:lstStyle/>
          <a:p>
            <a:r>
              <a:rPr lang="en-US" dirty="0" smtClean="0"/>
              <a:t>Clip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66094"/>
            <a:ext cx="10018713" cy="536916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Current Events (from politics; 6:38 min.): </a:t>
            </a:r>
            <a:r>
              <a:rPr lang="en-US" sz="2600" dirty="0" smtClean="0">
                <a:hlinkClick r:id="rId2"/>
              </a:rPr>
              <a:t>https</a:t>
            </a:r>
            <a:r>
              <a:rPr lang="en-US" sz="2600" dirty="0">
                <a:hlinkClick r:id="rId2"/>
              </a:rPr>
              <a:t>://www.cnn.com/videos/politics/2019/02/27/rashida-tlaib-mark-meadows-elijah-cummings-michael-cohen-testimony-sot-vpx.cnn</a:t>
            </a:r>
            <a:endParaRPr lang="en-US" sz="2600" dirty="0" smtClean="0"/>
          </a:p>
          <a:p>
            <a:r>
              <a:rPr lang="en-US" sz="3000" dirty="0" smtClean="0"/>
              <a:t>The Unequal Opportunity Race (4:21 min.):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://www.youtube.com/watch?v=bcs_kcXleqE</a:t>
            </a:r>
            <a:endParaRPr lang="en-US" dirty="0" smtClean="0"/>
          </a:p>
          <a:p>
            <a:r>
              <a:rPr lang="en-US" sz="3000" dirty="0" smtClean="0"/>
              <a:t>Equality vs. Equity (2:48 min.): </a:t>
            </a:r>
            <a:r>
              <a:rPr lang="en-US" dirty="0">
                <a:hlinkClick r:id="rId4"/>
              </a:rPr>
              <a:t>https://www.youtube.com/watch?v=lrKRm6KAzfU</a:t>
            </a:r>
            <a:endParaRPr lang="en-US" dirty="0" smtClean="0"/>
          </a:p>
          <a:p>
            <a:r>
              <a:rPr lang="en-US" sz="3000" dirty="0" smtClean="0"/>
              <a:t>Blue Eyes – Brown Eyes Exercise by Jane Elliott (53:05 min.): </a:t>
            </a:r>
            <a:r>
              <a:rPr lang="en-US" dirty="0">
                <a:hlinkClick r:id="rId5"/>
              </a:rPr>
              <a:t>https://www.pbs.org/video/frontline-class-divided/</a:t>
            </a:r>
            <a:endParaRPr lang="en-US" dirty="0" smtClean="0"/>
          </a:p>
          <a:p>
            <a:r>
              <a:rPr lang="en-US" sz="3000" dirty="0" smtClean="0"/>
              <a:t>Interview with Jane Elliott (9:20 min.): </a:t>
            </a:r>
            <a:r>
              <a:rPr lang="en-US" dirty="0">
                <a:hlinkClick r:id="rId6"/>
              </a:rPr>
              <a:t>https://www.youtube.com/watch?v=jJuG26-4XUQ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600200"/>
          </a:xfrm>
        </p:spPr>
        <p:txBody>
          <a:bodyPr/>
          <a:lstStyle/>
          <a:p>
            <a:r>
              <a:rPr lang="en-US" dirty="0" smtClean="0"/>
              <a:t>Contentious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86001"/>
            <a:ext cx="10018713" cy="35051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Talking, Acting, Dressing White or Black</a:t>
            </a:r>
          </a:p>
          <a:p>
            <a:r>
              <a:rPr lang="en-US" sz="3600" dirty="0" smtClean="0"/>
              <a:t>“I treat everyone the same” (Colorblindness)</a:t>
            </a:r>
          </a:p>
          <a:p>
            <a:r>
              <a:rPr lang="en-US" sz="3600" dirty="0" smtClean="0"/>
              <a:t>Comparing Oppressions (Whose oppression is worse?)</a:t>
            </a:r>
          </a:p>
          <a:p>
            <a:r>
              <a:rPr lang="en-US" sz="3600" dirty="0" smtClean="0"/>
              <a:t>Debate about Affirmative Action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52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685800"/>
            <a:ext cx="10531843" cy="1752599"/>
          </a:xfrm>
        </p:spPr>
        <p:txBody>
          <a:bodyPr/>
          <a:lstStyle/>
          <a:p>
            <a:r>
              <a:rPr lang="en-US" dirty="0" smtClean="0"/>
              <a:t>Chatter about Racial, Ethnic &amp; </a:t>
            </a:r>
            <a:br>
              <a:rPr lang="en-US" dirty="0" smtClean="0"/>
            </a:br>
            <a:r>
              <a:rPr lang="en-US" dirty="0" smtClean="0"/>
              <a:t>Gender Inequality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56692"/>
            <a:ext cx="10018713" cy="36986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Students talked about this course (Spring 2019) on social media as late as last fall (from the spring course) about the intensity of the debates.</a:t>
            </a:r>
          </a:p>
          <a:p>
            <a:r>
              <a:rPr lang="en-US" sz="3600" dirty="0" smtClean="0"/>
              <a:t>A student whom I didn’t know walked up alongside me and stated that she wished she could be part of the discussions.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89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51693"/>
            <a:ext cx="10018713" cy="1090246"/>
          </a:xfrm>
        </p:spPr>
        <p:txBody>
          <a:bodyPr/>
          <a:lstStyle/>
          <a:p>
            <a:r>
              <a:rPr lang="en-US" dirty="0" smtClean="0"/>
              <a:t>Crises &amp; Their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41938"/>
            <a:ext cx="10133259" cy="51581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few white students in the Spring 2019 SOC 228	class circulated a rumor that only black students could talk to me.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Resolution: After speaking with some relatives &amp; colleagues, I 	decided to do nothing. About 2 weeks later, white students 	affirmed my teaching abilities in class.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Clash between an African American male student and a white female student led to 2 females (one, a person of color and the other, white) not wanting to come to class anymore. 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Resolution: I got the 4 students together over pizza and 	facilitated conflict resolution.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43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86862"/>
            <a:ext cx="10018713" cy="20515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Challenges African American Faculty in </a:t>
            </a:r>
            <a:br>
              <a:rPr lang="en-US" sz="3600" dirty="0" smtClean="0"/>
            </a:br>
            <a:r>
              <a:rPr lang="en-US" sz="3600" dirty="0" smtClean="0"/>
              <a:t>Higher Education Face </a:t>
            </a:r>
            <a:br>
              <a:rPr lang="en-US" sz="3600" dirty="0" smtClean="0"/>
            </a:br>
            <a:r>
              <a:rPr lang="en-US" sz="3600" dirty="0" smtClean="0"/>
              <a:t>(Brief Overview from the Literature)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42320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Underrepresented in higher </a:t>
            </a:r>
            <a:r>
              <a:rPr lang="en-US" sz="2800" dirty="0" err="1" smtClean="0"/>
              <a:t>ed</a:t>
            </a:r>
            <a:r>
              <a:rPr lang="en-US" sz="2800" dirty="0" smtClean="0"/>
              <a:t> (2% each for AA males &amp; females) and concentrated in the lower professorial ranks</a:t>
            </a:r>
          </a:p>
          <a:p>
            <a:r>
              <a:rPr lang="en-US" sz="2800" dirty="0" smtClean="0"/>
              <a:t>Assigned high numbers of AA advisees and diversity committee work on top of other service obligations</a:t>
            </a:r>
          </a:p>
          <a:p>
            <a:r>
              <a:rPr lang="en-US" sz="2800" dirty="0" smtClean="0"/>
              <a:t>Rated unfavorably compared to their white counterparts on student teaching evaluations used for retention and promotion purposes</a:t>
            </a:r>
          </a:p>
        </p:txBody>
      </p:sp>
    </p:spTree>
    <p:extLst>
      <p:ext uri="{BB962C8B-B14F-4D97-AF65-F5344CB8AC3E}">
        <p14:creationId xmlns:p14="http://schemas.microsoft.com/office/powerpoint/2010/main" val="6557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14046"/>
          </a:xfrm>
        </p:spPr>
        <p:txBody>
          <a:bodyPr/>
          <a:lstStyle/>
          <a:p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75692"/>
            <a:ext cx="10018713" cy="425547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When to challenge/correct, and when to use restraint (I had to balance creating a safe space for all to express their opinions, and yet confront racist attitudes. Some students felt I didn’t confront enough.).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When to intervene in heated discussions between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Whether to respond to microaggressions I experience from students, and if so, how to respond. This can be exhausting!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How much to share from my personal life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404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08538"/>
          </a:xfrm>
        </p:spPr>
        <p:txBody>
          <a:bodyPr/>
          <a:lstStyle/>
          <a:p>
            <a:r>
              <a:rPr lang="en-US" dirty="0" smtClean="0"/>
              <a:t>Changes in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93631"/>
            <a:ext cx="10018713" cy="47712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Minority students (and women) felt empowered to share their opinions. White students indicated that they learned from the diverse opinions shared in class.</a:t>
            </a:r>
          </a:p>
          <a:p>
            <a:r>
              <a:rPr lang="en-US" sz="2800" dirty="0" smtClean="0"/>
              <a:t>Some white students indicated that they were more aware of injustice than before, and felt that they could speak up. Others appeared to not change (ex: discounting black people’s accounts of racism in their hometown).</a:t>
            </a:r>
          </a:p>
          <a:p>
            <a:r>
              <a:rPr lang="en-US" sz="2800" dirty="0" smtClean="0"/>
              <a:t>Senior student who had just completed SOC 228 was going to start a new job as a police officer the next week and said that this was one of the most meaningful classes in his MU education.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16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16" y="1200150"/>
            <a:ext cx="10058400" cy="56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5015" y="152400"/>
            <a:ext cx="10046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CLASS OF JAN 2020: RACIAL, ETHNIC &amp; </a:t>
            </a:r>
          </a:p>
          <a:p>
            <a:pPr algn="ctr"/>
            <a:r>
              <a:rPr lang="en-US" sz="3200" b="1" dirty="0" smtClean="0"/>
              <a:t>GENDER INEQUALITY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885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Applicability to Other Disciplines </a:t>
            </a:r>
            <a:br>
              <a:rPr lang="en-US" dirty="0" smtClean="0"/>
            </a:br>
            <a:r>
              <a:rPr lang="en-US" dirty="0" smtClean="0"/>
              <a:t>and Professions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38400"/>
            <a:ext cx="10018713" cy="3751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How do you teach about institutional racism in your discipline?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843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Comments?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Contact Information:</a:t>
            </a:r>
          </a:p>
          <a:p>
            <a:pPr marL="0" indent="0" algn="ctr">
              <a:buNone/>
            </a:pPr>
            <a:r>
              <a:rPr lang="en-US" sz="3600" dirty="0" smtClean="0"/>
              <a:t>Alicia Dailey, Ph.D.</a:t>
            </a:r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aldailey@manchester.edu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(260) 982-5366 office; </a:t>
            </a:r>
            <a:r>
              <a:rPr lang="en-US" sz="3600" dirty="0"/>
              <a:t>(502) </a:t>
            </a:r>
            <a:r>
              <a:rPr lang="en-US" sz="3600" dirty="0" smtClean="0"/>
              <a:t>836-0144 cell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40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22740"/>
            <a:ext cx="10018713" cy="937846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354" y="1031631"/>
            <a:ext cx="10367723" cy="58263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BC1C1C">
                  <a:lumMod val="75000"/>
                </a:srgbClr>
              </a:buClr>
            </a:pPr>
            <a:r>
              <a:rPr lang="en-US" sz="2800" dirty="0">
                <a:solidFill>
                  <a:prstClr val="black"/>
                </a:solidFill>
              </a:rPr>
              <a:t>Alexander, R. and Moore, S. E. (2008). The Benefits, Challenges, and Strategies of African American Faculty Teaching at Predominantly White Institutions. </a:t>
            </a:r>
            <a:r>
              <a:rPr lang="en-US" sz="2800" i="1" dirty="0">
                <a:solidFill>
                  <a:prstClr val="black"/>
                </a:solidFill>
              </a:rPr>
              <a:t>Journal of African American Studies </a:t>
            </a:r>
            <a:r>
              <a:rPr lang="en-US" sz="2800" dirty="0">
                <a:solidFill>
                  <a:prstClr val="black"/>
                </a:solidFill>
              </a:rPr>
              <a:t>Vol. 12, pp. 4–18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C1C1C">
                  <a:lumMod val="75000"/>
                </a:srgbClr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Allison, D. C. (2008). </a:t>
            </a:r>
            <a:r>
              <a:rPr lang="en-US" sz="2800" dirty="0"/>
              <a:t>Free to Be Me?: Black Professors, White </a:t>
            </a:r>
            <a:r>
              <a:rPr lang="en-US" sz="2800" dirty="0" smtClean="0"/>
              <a:t>Institutions. </a:t>
            </a:r>
            <a:r>
              <a:rPr lang="en-US" sz="2800" i="1" dirty="0"/>
              <a:t>Journal of Black Studies, </a:t>
            </a:r>
            <a:r>
              <a:rPr lang="en-US" sz="2800" dirty="0"/>
              <a:t>Vol. </a:t>
            </a:r>
            <a:r>
              <a:rPr lang="en-US" sz="2800" dirty="0" smtClean="0"/>
              <a:t>38</a:t>
            </a:r>
            <a:r>
              <a:rPr lang="en-US" sz="2800" dirty="0"/>
              <a:t> </a:t>
            </a:r>
            <a:r>
              <a:rPr lang="en-US" sz="2800" dirty="0" smtClean="0"/>
              <a:t>(4), </a:t>
            </a:r>
            <a:r>
              <a:rPr lang="en-US" sz="2800" dirty="0"/>
              <a:t>pp. </a:t>
            </a:r>
            <a:r>
              <a:rPr lang="en-US" sz="2800" dirty="0" smtClean="0"/>
              <a:t>641-662.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Hendrix</a:t>
            </a:r>
            <a:r>
              <a:rPr lang="en-US" sz="2800" dirty="0"/>
              <a:t>, K. G. (1997). Student perceptions of verbal and nonverbal cues leading </a:t>
            </a:r>
            <a:r>
              <a:rPr lang="en-US" sz="2800" dirty="0" smtClean="0"/>
              <a:t>to Black and White professor credibility. The Howard Journal of Communications, Vol. 8, pp. 251-273</a:t>
            </a:r>
            <a:r>
              <a:rPr lang="en-US" sz="2800" dirty="0"/>
              <a:t>.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86154"/>
            <a:ext cx="10018713" cy="1031631"/>
          </a:xfrm>
        </p:spPr>
        <p:txBody>
          <a:bodyPr/>
          <a:lstStyle/>
          <a:p>
            <a:r>
              <a:rPr lang="en-US" dirty="0" smtClean="0"/>
              <a:t>References,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81908"/>
            <a:ext cx="10018713" cy="447821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BC1C1C">
                  <a:lumMod val="75000"/>
                </a:srgbClr>
              </a:buClr>
            </a:pPr>
            <a:r>
              <a:rPr lang="en-US" sz="2800" dirty="0">
                <a:solidFill>
                  <a:prstClr val="black"/>
                </a:solidFill>
              </a:rPr>
              <a:t>Pittman, C. T. (2012). Racial Microaggressions: The Narratives of African American Faculty at a Predominantly White University. </a:t>
            </a:r>
            <a:r>
              <a:rPr lang="en-US" sz="2800" i="1" dirty="0">
                <a:solidFill>
                  <a:prstClr val="black"/>
                </a:solidFill>
              </a:rPr>
              <a:t>The Journal of Negro Education </a:t>
            </a:r>
            <a:r>
              <a:rPr lang="en-US" sz="2800" dirty="0">
                <a:solidFill>
                  <a:prstClr val="black"/>
                </a:solidFill>
              </a:rPr>
              <a:t>, Vol. 81(1), 82-92. Retrieved from </a:t>
            </a:r>
            <a:r>
              <a:rPr lang="en-US" sz="2800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sz="2800" dirty="0" smtClean="0">
                <a:solidFill>
                  <a:prstClr val="black"/>
                </a:solidFill>
                <a:hlinkClick r:id="rId2"/>
              </a:rPr>
              <a:t>www.jstor.org/stable/10.7709/jnegroeducation.81.1.0082</a:t>
            </a:r>
            <a:endParaRPr lang="en-US" sz="2800" dirty="0" smtClean="0"/>
          </a:p>
          <a:p>
            <a:r>
              <a:rPr lang="en-US" sz="2800" dirty="0" smtClean="0"/>
              <a:t>U.S</a:t>
            </a:r>
            <a:r>
              <a:rPr lang="en-US" sz="2800" dirty="0"/>
              <a:t>. Department of Education, National Center for Education Statistics. (2019). </a:t>
            </a:r>
            <a:r>
              <a:rPr lang="en-US" sz="2800" i="1" dirty="0"/>
              <a:t>The Condition of Education 2019 </a:t>
            </a:r>
            <a:r>
              <a:rPr lang="en-US" sz="2800" dirty="0"/>
              <a:t>(NCES 2019-144), Characteristics of Postsecondary Faculty. Retrieved from </a:t>
            </a:r>
            <a:r>
              <a:rPr lang="en-US" sz="2800" dirty="0">
                <a:hlinkClick r:id="rId3"/>
              </a:rPr>
              <a:t>https://nces.ed.gov/fastfacts/display.asp?id=61</a:t>
            </a:r>
            <a:endParaRPr lang="en-US" sz="28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554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Challenges African American Faculty in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Higher Education Face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(Brief Overview from the Literature</a:t>
            </a:r>
            <a:r>
              <a:rPr lang="en-US" dirty="0" smtClean="0">
                <a:solidFill>
                  <a:prstClr val="black"/>
                </a:solidFill>
              </a:rPr>
              <a:t>),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BC1C1C">
                  <a:lumMod val="75000"/>
                </a:srgbClr>
              </a:buClr>
            </a:pPr>
            <a:r>
              <a:rPr lang="en-US" sz="3000" dirty="0">
                <a:solidFill>
                  <a:prstClr val="black"/>
                </a:solidFill>
              </a:rPr>
              <a:t>Rated as less intelligent than white </a:t>
            </a:r>
            <a:r>
              <a:rPr lang="en-US" sz="3000" dirty="0" smtClean="0">
                <a:solidFill>
                  <a:prstClr val="black"/>
                </a:solidFill>
              </a:rPr>
              <a:t>faculty</a:t>
            </a:r>
            <a:endParaRPr lang="en-US" sz="3000" dirty="0" smtClean="0"/>
          </a:p>
          <a:p>
            <a:r>
              <a:rPr lang="en-US" sz="3000" dirty="0" smtClean="0"/>
              <a:t>Psychological trauma of tokenism.</a:t>
            </a:r>
          </a:p>
          <a:p>
            <a:r>
              <a:rPr lang="en-US" sz="3000" dirty="0" smtClean="0"/>
              <a:t>Publishing requirements favor white scholars (certain journals; quantitative studies)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434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04800"/>
            <a:ext cx="10018713" cy="726831"/>
          </a:xfrm>
        </p:spPr>
        <p:txBody>
          <a:bodyPr>
            <a:normAutofit/>
          </a:bodyPr>
          <a:lstStyle/>
          <a:p>
            <a:r>
              <a:rPr lang="en-US" dirty="0" smtClean="0"/>
              <a:t>Community of North Manchester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125415"/>
            <a:ext cx="10426336" cy="55801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North Manchester’s population: 5838 (2017)</a:t>
            </a:r>
          </a:p>
          <a:p>
            <a:r>
              <a:rPr lang="en-US" sz="2800" dirty="0" smtClean="0"/>
              <a:t>North Manchester and Wabash: possible former “sundown” towns. Huntington: confirmed former sundown town (Definition </a:t>
            </a:r>
            <a:r>
              <a:rPr lang="en-US" sz="2800" dirty="0"/>
              <a:t>of a </a:t>
            </a:r>
            <a:r>
              <a:rPr lang="en-US" sz="2800" dirty="0" smtClean="0"/>
              <a:t>SDT from </a:t>
            </a:r>
            <a:r>
              <a:rPr lang="en-US" sz="2800" dirty="0"/>
              <a:t>Dr. James </a:t>
            </a:r>
            <a:r>
              <a:rPr lang="en-US" sz="2800" dirty="0" err="1" smtClean="0"/>
              <a:t>Loewen</a:t>
            </a:r>
            <a:r>
              <a:rPr lang="en-US" sz="2800" dirty="0" smtClean="0"/>
              <a:t>, sociologist: “it </a:t>
            </a:r>
            <a:r>
              <a:rPr lang="en-US" sz="2800" dirty="0"/>
              <a:t>must have &lt;0.1% black residents for a period of time, and there must be evidence that that low proportion is purposeful</a:t>
            </a:r>
            <a:r>
              <a:rPr lang="en-US" sz="2800" dirty="0" smtClean="0"/>
              <a:t>.”). See link later in the presentation.</a:t>
            </a:r>
          </a:p>
          <a:p>
            <a:r>
              <a:rPr lang="en-US" sz="2800" dirty="0" smtClean="0"/>
              <a:t>Incident at McDonald’s in Fall 2018: African American students reported having food thrown at them by the manager who stated her dislike for African Americans.</a:t>
            </a:r>
          </a:p>
          <a:p>
            <a:r>
              <a:rPr lang="en-US" sz="2800" dirty="0" smtClean="0"/>
              <a:t>My experiences with inadequate health care in North Manchester.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11645"/>
          </a:xfrm>
        </p:spPr>
        <p:txBody>
          <a:bodyPr/>
          <a:lstStyle/>
          <a:p>
            <a:r>
              <a:rPr lang="en-US" dirty="0" smtClean="0"/>
              <a:t>Culture at Manchester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83884"/>
            <a:ext cx="10303738" cy="4527933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Clr>
                <a:srgbClr val="BC1C1C">
                  <a:lumMod val="75000"/>
                </a:srgbClr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Undergraduate fulltime enrollment: 1078;* many </a:t>
            </a:r>
            <a:r>
              <a:rPr lang="en-US" sz="2800" dirty="0">
                <a:solidFill>
                  <a:prstClr val="black"/>
                </a:solidFill>
              </a:rPr>
              <a:t>students come from rural </a:t>
            </a:r>
            <a:r>
              <a:rPr lang="en-US" sz="2800" dirty="0" smtClean="0">
                <a:solidFill>
                  <a:prstClr val="black"/>
                </a:solidFill>
              </a:rPr>
              <a:t>Indiana.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“First Name” Culture (I decided to compromise)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24.7% of all students (both undergraduate and graduate) are domestic students of color; </a:t>
            </a:r>
            <a:r>
              <a:rPr lang="en-US" sz="2800" dirty="0"/>
              <a:t>23.9</a:t>
            </a:r>
            <a:r>
              <a:rPr lang="en-US" sz="2800" dirty="0" smtClean="0"/>
              <a:t>% of undergraduate students are students of color. Int’l students make up 2.5% of all students.*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102 fulltime faculty.*</a:t>
            </a:r>
            <a:r>
              <a:rPr lang="en-US" sz="2800" dirty="0" smtClean="0">
                <a:solidFill>
                  <a:prstClr val="black"/>
                </a:solidFill>
              </a:rPr>
              <a:t> While there are other faculty of African descent, I’m the only African American faculty whose country of origin is the U.S.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Source for college stats: </a:t>
            </a:r>
            <a:r>
              <a:rPr lang="en-US" sz="2000" dirty="0">
                <a:solidFill>
                  <a:prstClr val="black"/>
                </a:solidFill>
              </a:rPr>
              <a:t>MU’s 2019 </a:t>
            </a:r>
            <a:r>
              <a:rPr lang="en-US" sz="2000" dirty="0" err="1" smtClean="0">
                <a:solidFill>
                  <a:prstClr val="black"/>
                </a:solidFill>
              </a:rPr>
              <a:t>Factbook</a:t>
            </a:r>
            <a:r>
              <a:rPr lang="en-US" sz="2000" dirty="0" smtClean="0">
                <a:solidFill>
                  <a:prstClr val="black"/>
                </a:solidFill>
              </a:rPr>
              <a:t>, pp. 12, 24-26</a:t>
            </a:r>
          </a:p>
        </p:txBody>
      </p:sp>
    </p:spTree>
    <p:extLst>
      <p:ext uri="{BB962C8B-B14F-4D97-AF65-F5344CB8AC3E}">
        <p14:creationId xmlns:p14="http://schemas.microsoft.com/office/powerpoint/2010/main" val="16367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51692"/>
            <a:ext cx="10018713" cy="103163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Culture </a:t>
            </a:r>
            <a:r>
              <a:rPr lang="en-US" dirty="0">
                <a:solidFill>
                  <a:prstClr val="black"/>
                </a:solidFill>
              </a:rPr>
              <a:t>at </a:t>
            </a:r>
            <a:r>
              <a:rPr lang="en-US" dirty="0" smtClean="0">
                <a:solidFill>
                  <a:prstClr val="black"/>
                </a:solidFill>
              </a:rPr>
              <a:t>Manchester University,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83323"/>
            <a:ext cx="10018713" cy="6091199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BC1C1C">
                  <a:lumMod val="75000"/>
                </a:srgbClr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Generally friendly – students, faculty and staff; very supportive department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BC1C1C">
                  <a:lumMod val="75000"/>
                </a:srgbClr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More inclusive of LGBTQ individuals than other church-affiliated schools in the region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BC1C1C">
                  <a:lumMod val="75000"/>
                </a:srgbClr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No </a:t>
            </a:r>
            <a:r>
              <a:rPr lang="en-US" sz="2800" dirty="0">
                <a:solidFill>
                  <a:prstClr val="black"/>
                </a:solidFill>
              </a:rPr>
              <a:t>ethnic hair care available on campus or in NM; black barber &amp; beautician </a:t>
            </a:r>
            <a:r>
              <a:rPr lang="en-US" sz="2800" dirty="0" smtClean="0">
                <a:solidFill>
                  <a:prstClr val="black"/>
                </a:solidFill>
              </a:rPr>
              <a:t>are brought </a:t>
            </a:r>
            <a:r>
              <a:rPr lang="en-US" sz="2800" dirty="0">
                <a:solidFill>
                  <a:prstClr val="black"/>
                </a:solidFill>
              </a:rPr>
              <a:t>once/month from Ft. Wayne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C1C1C">
                  <a:lumMod val="75000"/>
                </a:srgbClr>
              </a:buClr>
            </a:pPr>
            <a:r>
              <a:rPr lang="en-US" sz="2800" dirty="0">
                <a:solidFill>
                  <a:prstClr val="black"/>
                </a:solidFill>
              </a:rPr>
              <a:t>African American students report that white students still use the “N” word – even after the </a:t>
            </a:r>
            <a:r>
              <a:rPr lang="en-US" sz="2800" dirty="0" smtClean="0">
                <a:solidFill>
                  <a:prstClr val="black"/>
                </a:solidFill>
              </a:rPr>
              <a:t>university president </a:t>
            </a:r>
            <a:r>
              <a:rPr lang="en-US" sz="2800" dirty="0">
                <a:solidFill>
                  <a:prstClr val="black"/>
                </a:solidFill>
              </a:rPr>
              <a:t>stated at a convocation that it would not be tolerated. 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1" indent="-403225">
              <a:spcBef>
                <a:spcPts val="0"/>
              </a:spcBef>
              <a:spcAft>
                <a:spcPts val="0"/>
              </a:spcAft>
              <a:buClr>
                <a:srgbClr val="BC1C1C">
                  <a:lumMod val="75000"/>
                </a:srgbClr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First Amendment (free speech)</a:t>
            </a:r>
          </a:p>
          <a:p>
            <a:pPr lvl="1" indent="-403225">
              <a:spcBef>
                <a:spcPts val="0"/>
              </a:spcBef>
              <a:spcAft>
                <a:spcPts val="0"/>
              </a:spcAft>
              <a:buClr>
                <a:srgbClr val="BC1C1C">
                  <a:lumMod val="75000"/>
                </a:srgbClr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Fifth Amendment (right to privacy)</a:t>
            </a:r>
          </a:p>
          <a:p>
            <a:pPr lvl="1" indent="-403225">
              <a:spcBef>
                <a:spcPts val="0"/>
              </a:spcBef>
              <a:spcAft>
                <a:spcPts val="0"/>
              </a:spcAft>
              <a:buClr>
                <a:srgbClr val="BC1C1C">
                  <a:lumMod val="75000"/>
                </a:srgbClr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Prohibited behavior in student handbook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BC1C1C">
                  <a:lumMod val="75000"/>
                </a:srgb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BC1C1C">
                  <a:lumMod val="75000"/>
                </a:srgbClr>
              </a:buClr>
              <a:buNone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Brief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708" y="1881552"/>
            <a:ext cx="10703169" cy="2631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How does your campus handle the use of the “N” word by white students to refer to African American students? What actions, if any, are taken?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15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75138"/>
            <a:ext cx="10018713" cy="1465385"/>
          </a:xfrm>
        </p:spPr>
        <p:txBody>
          <a:bodyPr/>
          <a:lstStyle/>
          <a:p>
            <a:r>
              <a:rPr lang="en-US" dirty="0" smtClean="0"/>
              <a:t>Courses I Teach that Contain </a:t>
            </a:r>
            <a:br>
              <a:rPr lang="en-US" dirty="0" smtClean="0"/>
            </a:br>
            <a:r>
              <a:rPr lang="en-US" dirty="0" smtClean="0"/>
              <a:t>Specific Content about Racism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969477"/>
            <a:ext cx="10438058" cy="46540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Introduction to Social Work – taught every semester</a:t>
            </a:r>
          </a:p>
          <a:p>
            <a:r>
              <a:rPr lang="en-US" sz="3600" dirty="0" smtClean="0"/>
              <a:t>Racial, Ethnic and Gender Inequality (Sociology) – taught in Spring 2019 and Jan 2020. Will be taught each term from Fall 2020 onward. Kudos to Prof. Pat Ashton (retired) for his collegiality.</a:t>
            </a:r>
          </a:p>
          <a:p>
            <a:r>
              <a:rPr lang="en-US" sz="3600" dirty="0" smtClean="0"/>
              <a:t>Social Welfare Policy (Social Work) – taught every spring.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39970"/>
            <a:ext cx="10018713" cy="867508"/>
          </a:xfrm>
        </p:spPr>
        <p:txBody>
          <a:bodyPr/>
          <a:lstStyle/>
          <a:p>
            <a:r>
              <a:rPr lang="en-US" dirty="0" smtClean="0"/>
              <a:t>Classroom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07478"/>
            <a:ext cx="10018713" cy="53808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 day: I tell students that this may be the first time they’ve had an African American professor and that they need to hear this perspective.</a:t>
            </a:r>
          </a:p>
          <a:p>
            <a:r>
              <a:rPr lang="en-US" sz="2800" dirty="0" smtClean="0"/>
              <a:t>I state my preference for being addressed as “Prof. Dailey” and not by my first name (Sometimes I explain the history).</a:t>
            </a:r>
          </a:p>
          <a:p>
            <a:r>
              <a:rPr lang="en-US" sz="2800" dirty="0" smtClean="0"/>
              <a:t>When introducing myself, I usually state that I have earned 3 master’s degrees in addition to my Ph.D.</a:t>
            </a:r>
          </a:p>
          <a:p>
            <a:r>
              <a:rPr lang="en-US" sz="2800" dirty="0" smtClean="0"/>
              <a:t>Except for athletic wear to promote school spirit, I dress in business to business casual clothes – no blue jeans (tip from black professor in my Ph.D. program)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8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5041</TotalTime>
  <Words>1679</Words>
  <Application>Microsoft Office PowerPoint</Application>
  <PresentationFormat>Widescreen</PresentationFormat>
  <Paragraphs>133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Corbel</vt:lpstr>
      <vt:lpstr>Parallax</vt:lpstr>
      <vt:lpstr>The Challenges and Rewards of Educating White Students about Racism: Experiences &amp; Reflections of an African American Professor at a  Predominantly White Institution  </vt:lpstr>
      <vt:lpstr>Challenges African American Faculty in  Higher Education Face  (Brief Overview from the Literature)</vt:lpstr>
      <vt:lpstr>Challenges African American Faculty in  Higher Education Face  (Brief Overview from the Literature), Cont.</vt:lpstr>
      <vt:lpstr>Community of North Manchester</vt:lpstr>
      <vt:lpstr>Culture at Manchester University</vt:lpstr>
      <vt:lpstr>Culture at Manchester University, Cont.</vt:lpstr>
      <vt:lpstr>Question for Brief Discussion</vt:lpstr>
      <vt:lpstr>Courses I Teach that Contain  Specific Content about Racism</vt:lpstr>
      <vt:lpstr>Classroom Approach</vt:lpstr>
      <vt:lpstr>Classroom Approach, Cont.</vt:lpstr>
      <vt:lpstr>Challenges &amp; Criticism</vt:lpstr>
      <vt:lpstr>Concepts (Partial List) Taught  About Racism</vt:lpstr>
      <vt:lpstr>Concepts (Partial List) Taught About Racism, Cont.</vt:lpstr>
      <vt:lpstr>Content Delivery</vt:lpstr>
      <vt:lpstr>Content Reflection: Excerpts from  Students’ Journals</vt:lpstr>
      <vt:lpstr>Clip Examples</vt:lpstr>
      <vt:lpstr>Contentious Issues</vt:lpstr>
      <vt:lpstr>Chatter about Racial, Ethnic &amp;  Gender Inequality Course</vt:lpstr>
      <vt:lpstr>Crises &amp; Their Resolutions</vt:lpstr>
      <vt:lpstr>Choices</vt:lpstr>
      <vt:lpstr>Changes in Students</vt:lpstr>
      <vt:lpstr>PowerPoint Presentation</vt:lpstr>
      <vt:lpstr>Content Applicability to Other Disciplines  and Professions</vt:lpstr>
      <vt:lpstr>Comments? Questions?</vt:lpstr>
      <vt:lpstr>References</vt:lpstr>
      <vt:lpstr>References, Cont.</vt:lpstr>
    </vt:vector>
  </TitlesOfParts>
  <Company>Manchester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Dailey, Alicia L</dc:creator>
  <cp:lastModifiedBy>Dailey, Alicia L</cp:lastModifiedBy>
  <cp:revision>134</cp:revision>
  <dcterms:created xsi:type="dcterms:W3CDTF">2020-02-16T02:44:17Z</dcterms:created>
  <dcterms:modified xsi:type="dcterms:W3CDTF">2020-02-19T23:54:39Z</dcterms:modified>
</cp:coreProperties>
</file>