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91" r:id="rId4"/>
    <p:sldMasterId id="2147483702" r:id="rId5"/>
    <p:sldMasterId id="2147483713" r:id="rId6"/>
    <p:sldMasterId id="2147483724" r:id="rId7"/>
  </p:sldMasterIdLst>
  <p:notesMasterIdLst>
    <p:notesMasterId r:id="rId25"/>
  </p:notesMasterIdLst>
  <p:handoutMasterIdLst>
    <p:handoutMasterId r:id="rId26"/>
  </p:handoutMasterIdLst>
  <p:sldIdLst>
    <p:sldId id="294" r:id="rId8"/>
    <p:sldId id="271" r:id="rId9"/>
    <p:sldId id="309" r:id="rId10"/>
    <p:sldId id="296" r:id="rId11"/>
    <p:sldId id="289" r:id="rId12"/>
    <p:sldId id="272" r:id="rId13"/>
    <p:sldId id="291" r:id="rId14"/>
    <p:sldId id="303" r:id="rId15"/>
    <p:sldId id="292" r:id="rId16"/>
    <p:sldId id="295" r:id="rId17"/>
    <p:sldId id="290" r:id="rId18"/>
    <p:sldId id="307" r:id="rId19"/>
    <p:sldId id="300" r:id="rId20"/>
    <p:sldId id="297" r:id="rId21"/>
    <p:sldId id="304" r:id="rId22"/>
    <p:sldId id="305" r:id="rId23"/>
    <p:sldId id="269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411" autoAdjust="0"/>
  </p:normalViewPr>
  <p:slideViewPr>
    <p:cSldViewPr showGuides="1">
      <p:cViewPr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Listening CLASS </a:t>
            </a:r>
            <a:r>
              <a:rPr lang="en-US" sz="1400" dirty="0" smtClean="0"/>
              <a:t>(Upper</a:t>
            </a:r>
            <a:r>
              <a:rPr lang="en-US" sz="1400" baseline="0" dirty="0" smtClean="0"/>
              <a:t> Level)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Listening Class Upper Level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55-4D68-B512-7CFA35FD4C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55-4D68-B512-7CFA35FD4C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455-4D68-B512-7CFA35FD4C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455-4D68-B512-7CFA35FD4C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55-4D68-B512-7CFA35FD4C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455-4D68-B512-7CFA35FD4CC4}"/>
              </c:ext>
            </c:extLst>
          </c:dPt>
          <c:dLbls>
            <c:dLbl>
              <c:idx val="0"/>
              <c:layout>
                <c:manualLayout>
                  <c:x val="-0.18559699355762344"/>
                  <c:y val="0.1593001968503937"/>
                </c:manualLayout>
              </c:layout>
              <c:tx>
                <c:rich>
                  <a:bodyPr/>
                  <a:lstStyle/>
                  <a:p>
                    <a:fld id="{298AA3BE-8CC2-46AC-B9A1-328799CBC507}" type="CATEGORYNAME">
                      <a:rPr lang="en-US" smtClean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73AA5B6F-E21A-4066-ADD1-AEAF6761EFCB}" type="PERCENTAG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1061799093295"/>
                      <c:h val="0.14634374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55-4D68-B512-7CFA35FD4CC4}"/>
                </c:ext>
              </c:extLst>
            </c:dLbl>
            <c:dLbl>
              <c:idx val="1"/>
              <c:layout>
                <c:manualLayout>
                  <c:x val="-0.1714588403722262"/>
                  <c:y val="-8.09395915354330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5D591C-66FA-4FAF-8C60-BC5BF7417C8F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8ED7C62-FA5C-468B-B69E-8F8ADDFA4D94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86351706036744"/>
                      <c:h val="0.149468749999999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55-4D68-B512-7CFA35FD4CC4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68EFF9-042D-4974-9B8C-30D943194D96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2EBB5E58-9357-4A3E-B268-F9BE8569839F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468169887854926"/>
                      <c:h val="0.14009374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55-4D68-B512-7CFA35FD4CC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0EEF30E-7B9E-43C3-A640-0601D2C163B6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448B0B9-5233-4B92-821D-1C0B7D8CA368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455-4D68-B512-7CFA35FD4C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55-4D68-B512-7CFA35FD4CC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55-4D68-B512-7CFA35FD4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Physiological</c:v>
                </c:pt>
                <c:pt idx="1">
                  <c:v>Psychological</c:v>
                </c:pt>
                <c:pt idx="2">
                  <c:v>Environmental</c:v>
                </c:pt>
                <c:pt idx="3">
                  <c:v>Content</c:v>
                </c:pt>
                <c:pt idx="4">
                  <c:v>Nonverbal</c:v>
                </c:pt>
                <c:pt idx="5">
                  <c:v>Technology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38</c:v>
                </c:pt>
                <c:pt idx="2">
                  <c:v>31</c:v>
                </c:pt>
                <c:pt idx="3">
                  <c:v>13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5-4D68-B512-7CFA35FD4CC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Communication </a:t>
            </a:r>
            <a:r>
              <a:rPr lang="en-US" sz="1600" dirty="0" smtClean="0"/>
              <a:t>Class </a:t>
            </a:r>
            <a:r>
              <a:rPr lang="en-US" sz="1400" dirty="0" smtClean="0"/>
              <a:t>(First</a:t>
            </a:r>
            <a:r>
              <a:rPr lang="en-US" sz="1400" baseline="0" dirty="0" smtClean="0"/>
              <a:t> Year</a:t>
            </a:r>
            <a:r>
              <a:rPr lang="en-US" sz="1400" dirty="0" smtClean="0"/>
              <a:t>)</a:t>
            </a:r>
            <a:endParaRPr lang="en-US" sz="1400" dirty="0"/>
          </a:p>
        </c:rich>
      </c:tx>
      <c:layout>
        <c:manualLayout>
          <c:xMode val="edge"/>
          <c:yMode val="edge"/>
          <c:x val="9.1257264716910369E-2"/>
          <c:y val="3.1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Communication Class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24C-45FE-AD54-00E6668434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24C-45FE-AD54-00E6668434A1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24C-45FE-AD54-00E6668434A1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24C-45FE-AD54-00E6668434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430-4ED6-9A7A-9CAF64B1A522}"/>
              </c:ext>
            </c:extLst>
          </c:dPt>
          <c:dPt>
            <c:idx val="5"/>
            <c:bubble3D val="0"/>
            <c:explosion val="6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24C-45FE-AD54-00E6668434A1}"/>
              </c:ext>
            </c:extLst>
          </c:dPt>
          <c:dLbls>
            <c:dLbl>
              <c:idx val="0"/>
              <c:layout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97333145856766"/>
                      <c:h val="0.14634374999999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24C-45FE-AD54-00E6668434A1}"/>
                </c:ext>
              </c:extLst>
            </c:dLbl>
            <c:dLbl>
              <c:idx val="1"/>
              <c:layout>
                <c:manualLayout>
                  <c:x val="0.16898797806524185"/>
                  <c:y val="-0.111884227362204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82592800899881"/>
                      <c:h val="0.171364419291338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24C-45FE-AD54-00E6668434A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4C-45FE-AD54-00E6668434A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4C-45FE-AD54-00E6668434A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4C-45FE-AD54-00E666843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Physiological</c:v>
                </c:pt>
                <c:pt idx="1">
                  <c:v>Psychological</c:v>
                </c:pt>
                <c:pt idx="2">
                  <c:v>Environmental</c:v>
                </c:pt>
                <c:pt idx="3">
                  <c:v>Content</c:v>
                </c:pt>
                <c:pt idx="4">
                  <c:v>Nonverbal</c:v>
                </c:pt>
                <c:pt idx="5">
                  <c:v>Technology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44</c:v>
                </c:pt>
                <c:pt idx="2">
                  <c:v>5</c:v>
                </c:pt>
                <c:pt idx="3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C-45FE-AD54-00E6668434A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Listening CLASS </a:t>
            </a:r>
            <a:r>
              <a:rPr lang="en-US" sz="1400" dirty="0" smtClean="0"/>
              <a:t>(Upper</a:t>
            </a:r>
            <a:r>
              <a:rPr lang="en-US" sz="1400" baseline="0" dirty="0" smtClean="0"/>
              <a:t> Level)</a:t>
            </a:r>
            <a:endParaRPr lang="en-US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Listening Class Upper Level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455-4D68-B512-7CFA35FD4C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455-4D68-B512-7CFA35FD4C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455-4D68-B512-7CFA35FD4C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9455-4D68-B512-7CFA35FD4C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455-4D68-B512-7CFA35FD4C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455-4D68-B512-7CFA35FD4CC4}"/>
              </c:ext>
            </c:extLst>
          </c:dPt>
          <c:dLbls>
            <c:dLbl>
              <c:idx val="0"/>
              <c:layout>
                <c:manualLayout>
                  <c:x val="-0.18559699355762344"/>
                  <c:y val="0.1686751968503937"/>
                </c:manualLayout>
              </c:layout>
              <c:tx>
                <c:rich>
                  <a:bodyPr/>
                  <a:lstStyle/>
                  <a:p>
                    <a:fld id="{298AA3BE-8CC2-46AC-B9A1-328799CBC507}" type="CATEGORYNAME">
                      <a:rPr lang="en-US" dirty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3AA5B6F-E21A-4066-ADD1-AEAF6761EFCB}" type="PERCENTAGE">
                      <a:rPr lang="en-US" baseline="0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1061799093295"/>
                      <c:h val="0.14634374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55-4D68-B512-7CFA35FD4CC4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5D591C-66FA-4FAF-8C60-BC5BF7417C8F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8ED7C62-FA5C-468B-B69E-8F8ADDFA4D94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540897160582194"/>
                      <c:h val="0.16821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55-4D68-B512-7CFA35FD4CC4}"/>
                </c:ext>
              </c:extLst>
            </c:dLbl>
            <c:dLbl>
              <c:idx val="2"/>
              <c:layout>
                <c:manualLayout>
                  <c:x val="0.16659711286089235"/>
                  <c:y val="-0.177174212598425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68EFF9-042D-4974-9B8C-30D943194D96}" type="CATEGORYNAME">
                      <a:rPr lang="en-US">
                        <a:solidFill>
                          <a:schemeClr val="bg1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2EBB5E58-9357-4A3E-B268-F9BE8569839F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1665473633977"/>
                      <c:h val="0.19321874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55-4D68-B512-7CFA35FD4CC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50EEF30E-7B9E-43C3-A640-0601D2C163B6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448B0B9-5233-4B92-821D-1C0B7D8CA368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455-4D68-B512-7CFA35FD4C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55-4D68-B512-7CFA35FD4CC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55-4D68-B512-7CFA35FD4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Physiological</c:v>
                </c:pt>
                <c:pt idx="1">
                  <c:v>Psychological</c:v>
                </c:pt>
                <c:pt idx="2">
                  <c:v>Environmental</c:v>
                </c:pt>
                <c:pt idx="3">
                  <c:v>Content</c:v>
                </c:pt>
                <c:pt idx="4">
                  <c:v>Nonverbal</c:v>
                </c:pt>
                <c:pt idx="5">
                  <c:v>Technology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</c:v>
                </c:pt>
                <c:pt idx="1">
                  <c:v>38</c:v>
                </c:pt>
                <c:pt idx="2">
                  <c:v>31</c:v>
                </c:pt>
                <c:pt idx="3">
                  <c:v>13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5-4D68-B512-7CFA35FD4CC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CHEMISTRY CLASS</a:t>
            </a:r>
            <a:r>
              <a:rPr lang="en-US" sz="1800" b="1" dirty="0" smtClean="0"/>
              <a:t> </a:t>
            </a:r>
            <a:r>
              <a:rPr lang="en-US" sz="1400" b="1" dirty="0" smtClean="0"/>
              <a:t>(UPPER LEVEL)</a:t>
            </a:r>
            <a:endParaRPr lang="en-US" sz="1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429234807187563"/>
          <c:y val="0.27753937007874013"/>
          <c:w val="0.7091078639208559"/>
          <c:h val="0.691380167322834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Chemistry (Upper Level)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4E3-4426-B88E-E0260FD608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E3-4426-B88E-E0260FD608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E3-4426-B88E-E0260FD608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4E3-4426-B88E-E0260FD608D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E3-4426-B88E-E0260FD608D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4E3-4426-B88E-E0260FD608D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E3-4426-B88E-E0260FD608DF}"/>
              </c:ext>
            </c:extLst>
          </c:dPt>
          <c:dLbls>
            <c:dLbl>
              <c:idx val="0"/>
              <c:layout>
                <c:manualLayout>
                  <c:x val="-0.20512820512820512"/>
                  <c:y val="0.15046382874015743"/>
                </c:manualLayout>
              </c:layout>
              <c:tx>
                <c:rich>
                  <a:bodyPr/>
                  <a:lstStyle/>
                  <a:p>
                    <a:fld id="{98B6B92C-1DB4-4177-80B5-A11E2E80E207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/>
                      <a:t> </a:t>
                    </a:r>
                    <a:fld id="{5D212AE7-6AD3-4876-B292-8616381BBABF}" type="PERCENTAG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="1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03205128205127"/>
                      <c:h val="0.100781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4E3-4426-B88E-E0260FD608DF}"/>
                </c:ext>
              </c:extLst>
            </c:dLbl>
            <c:dLbl>
              <c:idx val="1"/>
              <c:layout>
                <c:manualLayout>
                  <c:x val="-0.19711538461538461"/>
                  <c:y val="-0.12489345472440945"/>
                </c:manualLayout>
              </c:layout>
              <c:tx>
                <c:rich>
                  <a:bodyPr/>
                  <a:lstStyle/>
                  <a:p>
                    <a:fld id="{2AD8983B-B9A5-4F47-9F50-9A5CD42D0DB6}" type="CATEGORYNAME">
                      <a:rPr lang="en-US" b="1" dirty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="1" baseline="0" dirty="0"/>
                      <a:t> </a:t>
                    </a:r>
                    <a:fld id="{5FDB2546-9038-412E-B4D0-350786158846}" type="PERCENTAGE">
                      <a:rPr lang="en-US" b="1" baseline="0" dirty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="1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23717948717946"/>
                      <c:h val="0.100781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E3-4426-B88E-E0260FD608DF}"/>
                </c:ext>
              </c:extLst>
            </c:dLbl>
            <c:dLbl>
              <c:idx val="2"/>
              <c:layout>
                <c:manualLayout>
                  <c:x val="0.21153846153846154"/>
                  <c:y val="-0.13660531496062991"/>
                </c:manualLayout>
              </c:layout>
              <c:tx>
                <c:rich>
                  <a:bodyPr/>
                  <a:lstStyle/>
                  <a:p>
                    <a:fld id="{6902129B-56D9-4ACE-9334-7E3040F5FFCC}" type="CATEGORYNAME">
                      <a:rPr lang="en-US" b="1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fld id="{ABC32DD4-89DB-497D-9CE9-01A1C52991D2}" type="PERCENTAGE">
                      <a:rPr lang="en-US" b="1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24358974358976"/>
                      <c:h val="0.100781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E3-4426-B88E-E0260FD608D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E3-4426-B88E-E0260FD608D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E3-4426-B88E-E0260FD608D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E3-4426-B88E-E0260FD608D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E3-4426-B88E-E0260FD608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Physiological</c:v>
                </c:pt>
                <c:pt idx="1">
                  <c:v>Psychological</c:v>
                </c:pt>
                <c:pt idx="2">
                  <c:v>Environmental</c:v>
                </c:pt>
                <c:pt idx="3">
                  <c:v>Content</c:v>
                </c:pt>
                <c:pt idx="4">
                  <c:v>Nonverbal</c:v>
                </c:pt>
                <c:pt idx="5">
                  <c:v>Technology</c:v>
                </c:pt>
                <c:pt idx="6">
                  <c:v>Identity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</c:v>
                </c:pt>
                <c:pt idx="1">
                  <c:v>30</c:v>
                </c:pt>
                <c:pt idx="2">
                  <c:v>26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3-4426-B88E-E0260FD60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0.41818</cdr:x>
      <cdr:y>0.275</cdr:y>
    </cdr:from>
    <cdr:to>
      <cdr:x>0.63636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1117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EA1547AD-5BE6-41B9-9E7F-E198770FC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35764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688DFF75-1692-41FD-8DBC-4DBFF67F9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9416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free_text_polls/bi25zmH6oZenY66H0RHbr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https://www.polleverywhere.com/free_text_polls/bi25zmH6oZenY66H0RHbr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4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In 2 words or less, list factors that affect your ability to hear and process what we say today.
https://www.polleverywhere.com/free_text_polls/bi25zmH6oZenY66H0RHbr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5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7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7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0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Mary Lahman &amp; Susan Klein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mplahman@manchester.edu  sjklein@manchester.edu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But I am Really Tired and Hungry Right Now: Listening in the College Classroom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84090" y="-750491"/>
            <a:ext cx="3375819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57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1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85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6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529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8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543302" y="-2857500"/>
            <a:ext cx="20574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952750" y="-209550"/>
            <a:ext cx="32385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7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03-8DE1-4FA1-A306-063C7A2C4891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3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3371-28B1-4744-9644-2D388F0CA2E9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6FF0-9E75-418E-8121-0923C46AE5D1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7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51037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16AB-5F53-429F-991A-E194C087D02D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00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9837"/>
            <a:ext cx="4040188" cy="3586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00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9837"/>
            <a:ext cx="4041775" cy="3586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681D-8D3A-4EE4-B8D4-F7BD8803615C}" type="datetime1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5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2384-81CB-43BB-A386-987D3470E4F4}" type="datetime1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09D9-E50B-45CA-BE7C-18DE2E55D326}" type="datetime1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77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1"/>
            <a:ext cx="3008313" cy="4275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E0E6-2918-437B-B972-AAFA0C9D7063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95FC-DA6B-46AA-9E14-1B7F5F7F2677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6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505202" y="-2286001"/>
            <a:ext cx="2057400" cy="81534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994818" y="213519"/>
            <a:ext cx="3086100" cy="81454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9250-F03A-4857-B2E0-C5D8D98204AA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6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F389-54C5-4C57-A6CB-7098F9FE754A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1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64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3840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97620-37BB-4C11-AA60-32033DF2F5F0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9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98105-25E6-4CF1-96FA-8AEB0AC85AFE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2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8229600" cy="10391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E35-B034-4EAB-B733-F57675F3C052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3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98870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4040188" cy="553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0512"/>
            <a:ext cx="4040188" cy="3417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0750"/>
            <a:ext cx="4041775" cy="553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0512"/>
            <a:ext cx="4041775" cy="3417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EEAD-3DBB-410E-81DB-D2C804D15E10}" type="datetime1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3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3147-A071-4389-887A-155803F8015A}" type="datetime1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0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B385-245B-422A-ACB8-5B95F0745C7C}" type="datetime1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2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647"/>
            <a:ext cx="3008313" cy="8746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74647"/>
            <a:ext cx="5111750" cy="4405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6697"/>
            <a:ext cx="3008313" cy="35307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1C6E-017B-4749-AA94-4D7E4627CADB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08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19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E17D-301E-47AE-8EED-B2892128C8F1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9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733803" y="-2667001"/>
            <a:ext cx="1676400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19449" y="-315913"/>
            <a:ext cx="2705100" cy="8213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85B6-5D73-4C3C-BA84-4EA73491A892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5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80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30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9963"/>
            <a:ext cx="4038600" cy="3932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9963"/>
            <a:ext cx="4038600" cy="3932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986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38437"/>
            <a:ext cx="4040188" cy="343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986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38437"/>
            <a:ext cx="4041775" cy="343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9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11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3487"/>
            <a:ext cx="3008313" cy="9355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3487"/>
            <a:ext cx="5111750" cy="4938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95538"/>
            <a:ext cx="3008313" cy="3776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91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69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74591" y="49610"/>
            <a:ext cx="2994820" cy="8229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4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280E-551C-4D4C-ABD4-7B07214BC8ED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6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5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563"/>
            <a:ext cx="8229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2DBC-1BF5-4A11-A33F-C69CD687C6F3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47AE-F868-4CB2-B73B-DC67E1D467C7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399"/>
            <a:ext cx="8229600" cy="9160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0962"/>
            <a:ext cx="4038600" cy="362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0962"/>
            <a:ext cx="4038600" cy="362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E19F-EB55-480F-A182-A868F0C164B4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3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5075"/>
            <a:ext cx="8229600" cy="90053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95550"/>
            <a:ext cx="4040188" cy="504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35312"/>
            <a:ext cx="4040188" cy="311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95550"/>
            <a:ext cx="4041775" cy="504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35312"/>
            <a:ext cx="4041775" cy="3113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20F-B294-4CC0-8E45-4D6BE39FB494}" type="datetime1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001C-ED7F-4349-A171-BEF074F5B95D}" type="datetime1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6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C084-1DCE-4452-B1C6-A5B0BAD4A216}" type="datetime1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072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81087"/>
            <a:ext cx="2093913" cy="9805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1087"/>
            <a:ext cx="5111750" cy="4938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2243138"/>
            <a:ext cx="2093913" cy="3958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56B7-E2AB-45DA-ACDB-7A5BAD3612BF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8F72-79DA-4942-A3E7-8F04ACB8CFF3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9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009899" y="-190501"/>
            <a:ext cx="3124201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BE4B-3B1C-4DDE-8652-A841AD107107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7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5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3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34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1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5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83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71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52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505202" y="-2743200"/>
            <a:ext cx="2057400" cy="815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62250" y="285751"/>
            <a:ext cx="3543300" cy="815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2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55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9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578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6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24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E582-521C-4BE3-8489-16A4DFA4A1BC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32D7-71AF-4DB8-A2F1-E278E6EAC9C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3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4734-02BE-4AE7-9E06-530F1D0375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9E0C-9C24-4A05-8B92-99F1917719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9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2DE16-A14B-4EAF-8282-4186A5CCEE15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29049-9A31-4E55-AC19-1B5D9CC2CB3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BFB3-5626-4338-84B5-EC1C18F6588A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27CF-5F8E-4EC3-81D8-E05812595F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D49B0-A4E8-45F2-8C8C-179AF8E4EDE8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8486D-FBC7-44BE-8561-5210C714F3C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" y="0"/>
            <a:ext cx="9122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B67E-1513-49CE-AC8E-29937E2C6F05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E9F0-2DBC-4319-85EF-B2A96C5736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85A-5EDE-4120-A3FE-843164521ACD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399FB-F511-4261-A277-9B4F8308B7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plahman@Manchest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leverywhere.com/free_text_polls/rPv9xbdhac9KV2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06575"/>
            <a:ext cx="8534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But </a:t>
            </a:r>
            <a:r>
              <a:rPr lang="en-US" sz="3600" dirty="0" smtClean="0"/>
              <a:t>I am </a:t>
            </a:r>
            <a:r>
              <a:rPr lang="en-US" sz="3600" dirty="0"/>
              <a:t>Really Tired and </a:t>
            </a:r>
            <a:r>
              <a:rPr lang="en-US" sz="3600" dirty="0" smtClean="0"/>
              <a:t>Hungry Right </a:t>
            </a:r>
            <a:r>
              <a:rPr lang="en-US" sz="3600" dirty="0"/>
              <a:t>Now: </a:t>
            </a:r>
            <a:r>
              <a:rPr lang="en-US" sz="2800" dirty="0" smtClean="0"/>
              <a:t>Listening Behavior in the College Classroom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3657600" cy="124314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Mary Lahman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Professor of Communication Studies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Manchester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mplahman@Manchester.edu</a:t>
            </a: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1" y="3733800"/>
            <a:ext cx="2993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Susan Klein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Professor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Chemistry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Manchester University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sjklein@Manchester.edu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Listening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19878731"/>
              </p:ext>
            </p:extLst>
          </p:nvPr>
        </p:nvGraphicFramePr>
        <p:xfrm>
          <a:off x="304800" y="1397000"/>
          <a:ext cx="4191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73515088"/>
              </p:ext>
            </p:extLst>
          </p:nvPr>
        </p:nvGraphicFramePr>
        <p:xfrm>
          <a:off x="4495800" y="1397000"/>
          <a:ext cx="396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04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094" y="814211"/>
            <a:ext cx="7886700" cy="6559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Revised Structural Differential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1650" i="1" dirty="0"/>
              <a:t>Aligning the structure of our language with the classroom in which we find ourselves</a:t>
            </a:r>
            <a:endParaRPr lang="en-US" sz="2700" i="1" dirty="0"/>
          </a:p>
        </p:txBody>
      </p:sp>
      <p:sp>
        <p:nvSpPr>
          <p:cNvPr id="16" name="Rectangle 15"/>
          <p:cNvSpPr/>
          <p:nvPr/>
        </p:nvSpPr>
        <p:spPr>
          <a:xfrm>
            <a:off x="628650" y="2052766"/>
            <a:ext cx="1428750" cy="759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Things Professor says in class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075936" y="2107827"/>
            <a:ext cx="1151027" cy="176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95888" y="2773261"/>
            <a:ext cx="763032" cy="33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96147" y="2884491"/>
            <a:ext cx="768543" cy="66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74632" y="3025978"/>
            <a:ext cx="784496" cy="974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01156" y="2889189"/>
            <a:ext cx="170745" cy="1645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81730" y="4129661"/>
            <a:ext cx="1654341" cy="4778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Technology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1343024" y="4755061"/>
            <a:ext cx="1615895" cy="481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Nonverbal Cues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28403" y="4314053"/>
            <a:ext cx="1649627" cy="13623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Interpret what it means</a:t>
            </a:r>
          </a:p>
        </p:txBody>
      </p:sp>
      <p:sp>
        <p:nvSpPr>
          <p:cNvPr id="34" name="Oval 33"/>
          <p:cNvSpPr/>
          <p:nvPr/>
        </p:nvSpPr>
        <p:spPr>
          <a:xfrm>
            <a:off x="6962261" y="4559643"/>
            <a:ext cx="1555407" cy="67653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Ask questions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59943" y="3551795"/>
            <a:ext cx="1536872" cy="7089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Assemble understanding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42953" y="2474441"/>
            <a:ext cx="1536872" cy="7089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Practice / reinforce concepts</a:t>
            </a:r>
          </a:p>
        </p:txBody>
      </p:sp>
      <p:cxnSp>
        <p:nvCxnSpPr>
          <p:cNvPr id="38" name="Straight Arrow Connector 37"/>
          <p:cNvCxnSpPr>
            <a:stCxn id="33" idx="3"/>
            <a:endCxn id="34" idx="2"/>
          </p:cNvCxnSpPr>
          <p:nvPr/>
        </p:nvCxnSpPr>
        <p:spPr>
          <a:xfrm flipV="1">
            <a:off x="6478030" y="4897909"/>
            <a:ext cx="484231" cy="97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0"/>
            <a:endCxn id="35" idx="2"/>
          </p:cNvCxnSpPr>
          <p:nvPr/>
        </p:nvCxnSpPr>
        <p:spPr>
          <a:xfrm flipH="1" flipV="1">
            <a:off x="7728379" y="4260765"/>
            <a:ext cx="11585" cy="29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0"/>
            <a:endCxn id="36" idx="2"/>
          </p:cNvCxnSpPr>
          <p:nvPr/>
        </p:nvCxnSpPr>
        <p:spPr>
          <a:xfrm flipH="1" flipV="1">
            <a:off x="7711389" y="3183410"/>
            <a:ext cx="16990" cy="368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36" idx="3"/>
            <a:endCxn id="34" idx="6"/>
          </p:cNvCxnSpPr>
          <p:nvPr/>
        </p:nvCxnSpPr>
        <p:spPr>
          <a:xfrm>
            <a:off x="8479825" y="2828925"/>
            <a:ext cx="37843" cy="2068985"/>
          </a:xfrm>
          <a:prstGeom prst="curvedConnector3">
            <a:avLst>
              <a:gd name="adj1" fmla="val 15081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732164" y="2018727"/>
            <a:ext cx="755014" cy="2081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518083" y="3551795"/>
            <a:ext cx="303755" cy="708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186662" y="4093335"/>
            <a:ext cx="480666" cy="36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632206" y="4500324"/>
            <a:ext cx="938987" cy="363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888023" y="5063268"/>
            <a:ext cx="1825580" cy="97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828325" y="3565457"/>
            <a:ext cx="1390134" cy="445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Course Content</a:t>
            </a:r>
            <a:endParaRPr lang="en-US" sz="1400" dirty="0"/>
          </a:p>
        </p:txBody>
      </p:sp>
      <p:sp>
        <p:nvSpPr>
          <p:cNvPr id="76" name="Rectangle 75"/>
          <p:cNvSpPr/>
          <p:nvPr/>
        </p:nvSpPr>
        <p:spPr>
          <a:xfrm>
            <a:off x="3064314" y="2961223"/>
            <a:ext cx="1399807" cy="453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Environmental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340186" y="1724259"/>
            <a:ext cx="1327141" cy="4960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Physiological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478030" y="4990586"/>
            <a:ext cx="464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315808" y="2349307"/>
            <a:ext cx="1351519" cy="4506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Psychological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581533" y="2857370"/>
            <a:ext cx="492264" cy="1311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160700" y="2487683"/>
            <a:ext cx="1066263" cy="12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17699" y="2953521"/>
            <a:ext cx="30145" cy="2282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54427" y="5511866"/>
            <a:ext cx="3059176" cy="143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84210" y="5297344"/>
            <a:ext cx="1390422" cy="4938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Identity Labels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71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62000"/>
            <a:ext cx="7162800" cy="1143000"/>
          </a:xfrm>
        </p:spPr>
        <p:txBody>
          <a:bodyPr/>
          <a:lstStyle/>
          <a:p>
            <a:r>
              <a:rPr lang="en-US" dirty="0" smtClean="0"/>
              <a:t>At 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81200"/>
            <a:ext cx="6553200" cy="28194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dirty="0" smtClean="0"/>
              <a:t>Students made plans to address the factors that get in the way of listening.</a:t>
            </a:r>
            <a:endParaRPr lang="en-US" sz="36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85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COMM Class Intentions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772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9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Popular Intentions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908369"/>
              </p:ext>
            </p:extLst>
          </p:nvPr>
        </p:nvGraphicFramePr>
        <p:xfrm>
          <a:off x="492035" y="1469890"/>
          <a:ext cx="4114799" cy="41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99">
                  <a:extLst>
                    <a:ext uri="{9D8B030D-6E8A-4147-A177-3AD203B41FA5}">
                      <a16:colId xmlns:a16="http://schemas.microsoft.com/office/drawing/2014/main" val="2744747100"/>
                    </a:ext>
                  </a:extLst>
                </a:gridCol>
              </a:tblGrid>
              <a:tr h="62992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Psychological: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Stress,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Life, Daydreaming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70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 time management to be prepared 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(28)</a:t>
                      </a:r>
                      <a:endParaRPr lang="en-US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831063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on speaker by tying what you are thinking to what they are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saying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7025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 that things happen good &amp; bad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b="1" dirty="0" smtClean="0"/>
                        <a:t>(7)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70669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something that de-stresses you such as exercise,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movie night,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relaxation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(5)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533091"/>
                  </a:ext>
                </a:extLst>
              </a:tr>
              <a:tr h="899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mindful so your emotions won’t disrupt you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89083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99300"/>
              </p:ext>
            </p:extLst>
          </p:nvPr>
        </p:nvGraphicFramePr>
        <p:xfrm>
          <a:off x="4876854" y="1485315"/>
          <a:ext cx="3962346" cy="413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346">
                  <a:extLst>
                    <a:ext uri="{9D8B030D-6E8A-4147-A177-3AD203B41FA5}">
                      <a16:colId xmlns:a16="http://schemas.microsoft.com/office/drawing/2014/main" val="551311265"/>
                    </a:ext>
                  </a:extLst>
                </a:gridCol>
              </a:tblGrid>
              <a:tr h="6830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Physiological: </a:t>
                      </a:r>
                    </a:p>
                    <a:p>
                      <a:pPr algn="ctr"/>
                      <a:r>
                        <a:rPr lang="en-US" sz="2000" dirty="0" smtClean="0"/>
                        <a:t>Hungry</a:t>
                      </a:r>
                      <a:r>
                        <a:rPr lang="en-US" sz="2000" baseline="0" dirty="0" smtClean="0"/>
                        <a:t> &amp; Tired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7265"/>
                  </a:ext>
                </a:extLst>
              </a:tr>
              <a:tr h="735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time during the day to take a 20-30 minute nap 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(10)</a:t>
                      </a:r>
                      <a:endParaRPr lang="en-US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94945"/>
                  </a:ext>
                </a:extLst>
              </a:tr>
              <a:tr h="472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 to be early </a:t>
                      </a:r>
                      <a:r>
                        <a:rPr lang="en-US" b="1" dirty="0" smtClean="0"/>
                        <a:t>(9)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018754"/>
                  </a:ext>
                </a:extLst>
              </a:tr>
              <a:tr h="711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 to keep food or drink with you to provide more energy </a:t>
                      </a:r>
                      <a:r>
                        <a:rPr lang="en-US" b="1" dirty="0" smtClean="0"/>
                        <a:t>(9)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729786"/>
                  </a:ext>
                </a:extLst>
              </a:tr>
              <a:tr h="711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Try to stay active in class to keep from falling asleep </a:t>
                      </a:r>
                      <a:r>
                        <a:rPr lang="en-US" b="1" dirty="0" smtClean="0"/>
                        <a:t>(8)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707924"/>
                  </a:ext>
                </a:extLst>
              </a:tr>
              <a:tr h="389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Meditate </a:t>
                      </a:r>
                      <a:r>
                        <a:rPr lang="en-US" b="1" dirty="0" smtClean="0"/>
                        <a:t>(7)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297609"/>
                  </a:ext>
                </a:extLst>
              </a:tr>
              <a:tr h="411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breakfast </a:t>
                      </a:r>
                      <a:r>
                        <a:rPr lang="en-US" b="1" dirty="0" smtClean="0"/>
                        <a:t>(6)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282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2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Popular Intentions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79339"/>
              </p:ext>
            </p:extLst>
          </p:nvPr>
        </p:nvGraphicFramePr>
        <p:xfrm>
          <a:off x="457200" y="1396767"/>
          <a:ext cx="3934098" cy="312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098">
                  <a:extLst>
                    <a:ext uri="{9D8B030D-6E8A-4147-A177-3AD203B41FA5}">
                      <a16:colId xmlns:a16="http://schemas.microsoft.com/office/drawing/2014/main" val="2744747100"/>
                    </a:ext>
                  </a:extLst>
                </a:gridCol>
              </a:tblGrid>
              <a:tr h="77422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Environment: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Noise, People, Room</a:t>
                      </a:r>
                      <a:endParaRPr lang="en-US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702"/>
                  </a:ext>
                </a:extLst>
              </a:tr>
              <a:tr h="774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 Phone 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(12)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831063"/>
                  </a:ext>
                </a:extLst>
              </a:tr>
              <a:tr h="786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not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talk </a:t>
                      </a: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(4)</a:t>
                      </a:r>
                      <a:endParaRPr lang="en-US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7025"/>
                  </a:ext>
                </a:extLst>
              </a:tr>
              <a:tr h="786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Sit closer to the professor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7066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91256"/>
              </p:ext>
            </p:extLst>
          </p:nvPr>
        </p:nvGraphicFramePr>
        <p:xfrm>
          <a:off x="4572000" y="1396766"/>
          <a:ext cx="4114800" cy="3121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551311265"/>
                    </a:ext>
                  </a:extLst>
                </a:gridCol>
              </a:tblGrid>
              <a:tr h="6605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Course Content: </a:t>
                      </a:r>
                    </a:p>
                    <a:p>
                      <a:pPr algn="ctr"/>
                      <a:r>
                        <a:rPr lang="en-US" sz="2000" dirty="0" smtClean="0"/>
                        <a:t>Language, Previous</a:t>
                      </a:r>
                      <a:r>
                        <a:rPr lang="en-US" sz="2000" baseline="0" dirty="0" smtClean="0"/>
                        <a:t>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7265"/>
                  </a:ext>
                </a:extLst>
              </a:tr>
              <a:tr h="642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 clarifying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questions for understanding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endParaRPr lang="en-US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94945"/>
                  </a:ext>
                </a:extLst>
              </a:tr>
              <a:tr h="889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words that relate to college students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meaning </a:t>
                      </a:r>
                      <a:r>
                        <a:rPr lang="en-US" b="1" dirty="0" smtClean="0"/>
                        <a:t>(2)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018754"/>
                  </a:ext>
                </a:extLst>
              </a:tr>
              <a:tr h="889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Communicate</a:t>
                      </a:r>
                      <a:r>
                        <a:rPr lang="en-US" b="0" baseline="0" dirty="0" smtClean="0"/>
                        <a:t> effectively by saying what you are feeling </a:t>
                      </a:r>
                      <a:r>
                        <a:rPr lang="en-US" b="1" baseline="0" dirty="0" smtClean="0"/>
                        <a:t>(2)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45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8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968" y="338266"/>
            <a:ext cx="7886700" cy="115389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Our Structural Differential: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1650" i="1" dirty="0" smtClean="0"/>
              <a:t>Aligning the </a:t>
            </a:r>
            <a:r>
              <a:rPr lang="en-US" sz="1650" i="1" dirty="0"/>
              <a:t>structure of our language with </a:t>
            </a:r>
            <a:r>
              <a:rPr lang="en-US" sz="1650" i="1" dirty="0" smtClean="0"/>
              <a:t>EACH classroom in which we find ourselves</a:t>
            </a:r>
            <a:endParaRPr lang="en-US" sz="2700" i="1" dirty="0"/>
          </a:p>
        </p:txBody>
      </p:sp>
      <p:sp>
        <p:nvSpPr>
          <p:cNvPr id="16" name="Rectangle 15"/>
          <p:cNvSpPr/>
          <p:nvPr/>
        </p:nvSpPr>
        <p:spPr>
          <a:xfrm>
            <a:off x="630968" y="1774649"/>
            <a:ext cx="1428750" cy="759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Things Professor says in class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87647" y="2566997"/>
            <a:ext cx="893678" cy="616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65846" y="2741380"/>
            <a:ext cx="675618" cy="96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00272" y="2741380"/>
            <a:ext cx="179703" cy="1525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7653" y="4397461"/>
            <a:ext cx="1347365" cy="815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COURSE CONTENT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4828403" y="4314053"/>
            <a:ext cx="1649627" cy="1167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Interpret what it means</a:t>
            </a:r>
          </a:p>
        </p:txBody>
      </p:sp>
      <p:sp>
        <p:nvSpPr>
          <p:cNvPr id="34" name="Oval 33"/>
          <p:cNvSpPr/>
          <p:nvPr/>
        </p:nvSpPr>
        <p:spPr>
          <a:xfrm>
            <a:off x="6962261" y="4559643"/>
            <a:ext cx="1555407" cy="67653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Ask questions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59943" y="3551795"/>
            <a:ext cx="1536872" cy="7089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Assemble understanding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23314" y="2474441"/>
            <a:ext cx="1556511" cy="7089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Practice / reinforce concepts</a:t>
            </a:r>
          </a:p>
        </p:txBody>
      </p:sp>
      <p:cxnSp>
        <p:nvCxnSpPr>
          <p:cNvPr id="38" name="Straight Arrow Connector 37"/>
          <p:cNvCxnSpPr>
            <a:stCxn id="33" idx="3"/>
            <a:endCxn id="34" idx="2"/>
          </p:cNvCxnSpPr>
          <p:nvPr/>
        </p:nvCxnSpPr>
        <p:spPr>
          <a:xfrm>
            <a:off x="6478030" y="4897910"/>
            <a:ext cx="4842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0"/>
            <a:endCxn id="35" idx="2"/>
          </p:cNvCxnSpPr>
          <p:nvPr/>
        </p:nvCxnSpPr>
        <p:spPr>
          <a:xfrm flipH="1" flipV="1">
            <a:off x="7728379" y="4260765"/>
            <a:ext cx="11585" cy="29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0"/>
          </p:cNvCxnSpPr>
          <p:nvPr/>
        </p:nvCxnSpPr>
        <p:spPr>
          <a:xfrm flipH="1" flipV="1">
            <a:off x="7701570" y="3183410"/>
            <a:ext cx="26809" cy="368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36" idx="3"/>
            <a:endCxn id="34" idx="6"/>
          </p:cNvCxnSpPr>
          <p:nvPr/>
        </p:nvCxnSpPr>
        <p:spPr>
          <a:xfrm>
            <a:off x="8479825" y="2828926"/>
            <a:ext cx="37843" cy="2068984"/>
          </a:xfrm>
          <a:prstGeom prst="curvedConnector3">
            <a:avLst>
              <a:gd name="adj1" fmla="val 7040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262766" y="3737227"/>
            <a:ext cx="423489" cy="444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798980" y="4444472"/>
            <a:ext cx="845953" cy="22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083254" y="5068780"/>
            <a:ext cx="2465866" cy="3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195460" y="3906279"/>
            <a:ext cx="1527605" cy="815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EXTERNAL NOISE</a:t>
            </a:r>
            <a:endParaRPr lang="en-US" sz="1600" dirty="0"/>
          </a:p>
        </p:txBody>
      </p:sp>
      <p:sp>
        <p:nvSpPr>
          <p:cNvPr id="76" name="Rectangle 75"/>
          <p:cNvSpPr/>
          <p:nvPr/>
        </p:nvSpPr>
        <p:spPr>
          <a:xfrm>
            <a:off x="3177541" y="2796908"/>
            <a:ext cx="1387317" cy="815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INTERNAL NOISE</a:t>
            </a:r>
            <a:endParaRPr lang="en-US" sz="16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478030" y="4990586"/>
            <a:ext cx="464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803955" cy="2746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i="1" dirty="0" smtClean="0"/>
              <a:t>What intention will you set </a:t>
            </a:r>
            <a:r>
              <a:rPr lang="en-US" sz="4400" i="1" dirty="0" smtClean="0"/>
              <a:t>based on </a:t>
            </a:r>
            <a:r>
              <a:rPr lang="en-US" sz="4400" i="1" dirty="0" smtClean="0"/>
              <a:t>the factors that </a:t>
            </a:r>
            <a:r>
              <a:rPr lang="en-US" sz="4400" i="1" dirty="0" smtClean="0"/>
              <a:t>got </a:t>
            </a:r>
            <a:r>
              <a:rPr lang="en-US" sz="4400" i="1" dirty="0" smtClean="0"/>
              <a:t>in the way of your listening </a:t>
            </a:r>
            <a:r>
              <a:rPr lang="en-US" sz="4400" i="1" dirty="0" smtClean="0"/>
              <a:t>today</a:t>
            </a:r>
            <a:r>
              <a:rPr lang="en-US" sz="4400" i="1" dirty="0" smtClean="0"/>
              <a:t>?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9614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ove-art-background-73385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7"/>
            <a:ext cx="9144000" cy="6020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9423"/>
            <a:ext cx="30480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LISTENING</a:t>
            </a:r>
            <a:br>
              <a:rPr lang="en-US" dirty="0" smtClean="0"/>
            </a:br>
            <a:r>
              <a:rPr lang="en-US" dirty="0" smtClean="0"/>
              <a:t>CHALLENGE: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314" y="2809874"/>
            <a:ext cx="5849286" cy="25241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latin typeface="+mj-lt"/>
              </a:rPr>
              <a:t>How important is listening for the success of your job?</a:t>
            </a:r>
          </a:p>
          <a:p>
            <a:pPr marL="0" indent="0">
              <a:buNone/>
            </a:pPr>
            <a:endParaRPr lang="en-US" sz="3500" dirty="0" smtClean="0">
              <a:latin typeface="+mj-lt"/>
            </a:endParaRPr>
          </a:p>
          <a:p>
            <a:pPr marL="0" indent="0">
              <a:buNone/>
            </a:pPr>
            <a:r>
              <a:rPr lang="en-US" sz="3500" dirty="0" smtClean="0">
                <a:latin typeface="+mj-lt"/>
              </a:rPr>
              <a:t>In 2 words or less, list factors that might affect your ability to hear and process what we say today.</a:t>
            </a:r>
          </a:p>
          <a:p>
            <a:pPr marL="0" indent="0">
              <a:buNone/>
            </a:pPr>
            <a:endParaRPr lang="en-US" sz="3500" dirty="0" smtClean="0">
              <a:latin typeface="+mj-lt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430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7239000" cy="50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4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62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Korzybski’s Structural </a:t>
            </a:r>
            <a:r>
              <a:rPr lang="en-US" dirty="0"/>
              <a:t>Differential</a:t>
            </a:r>
            <a:r>
              <a:rPr lang="en-US" sz="2700" dirty="0"/>
              <a:t/>
            </a:r>
            <a:br>
              <a:rPr lang="en-US" sz="2700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6324600" cy="5524018"/>
          </a:xfrm>
        </p:spPr>
      </p:pic>
    </p:spTree>
    <p:extLst>
      <p:ext uri="{BB962C8B-B14F-4D97-AF65-F5344CB8AC3E}">
        <p14:creationId xmlns:p14="http://schemas.microsoft.com/office/powerpoint/2010/main" val="17183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0968" y="338266"/>
            <a:ext cx="7886700" cy="115389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Our Structural Differential: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1650" i="1" dirty="0" smtClean="0"/>
              <a:t>Aligning the </a:t>
            </a:r>
            <a:r>
              <a:rPr lang="en-US" sz="1650" i="1" dirty="0"/>
              <a:t>structure of our language with </a:t>
            </a:r>
            <a:r>
              <a:rPr lang="en-US" sz="1650" i="1" dirty="0" smtClean="0"/>
              <a:t>EACH classroom in which we find ourselves</a:t>
            </a:r>
            <a:endParaRPr lang="en-US" sz="2700" i="1" dirty="0"/>
          </a:p>
        </p:txBody>
      </p:sp>
      <p:sp>
        <p:nvSpPr>
          <p:cNvPr id="16" name="Rectangle 15"/>
          <p:cNvSpPr/>
          <p:nvPr/>
        </p:nvSpPr>
        <p:spPr>
          <a:xfrm>
            <a:off x="628650" y="2052766"/>
            <a:ext cx="1428750" cy="759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Things Professor says in class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75936" y="2284456"/>
            <a:ext cx="1408670" cy="18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57400" y="2710763"/>
            <a:ext cx="1079382" cy="467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658895" y="2812707"/>
            <a:ext cx="930619" cy="1058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58446" y="2812707"/>
            <a:ext cx="713603" cy="150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86972" y="2812708"/>
            <a:ext cx="186124" cy="1853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68535" y="4397461"/>
            <a:ext cx="885053" cy="815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ectangle 31"/>
          <p:cNvSpPr/>
          <p:nvPr/>
        </p:nvSpPr>
        <p:spPr>
          <a:xfrm>
            <a:off x="517054" y="4842304"/>
            <a:ext cx="878874" cy="787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/>
          <p:cNvSpPr/>
          <p:nvPr/>
        </p:nvSpPr>
        <p:spPr>
          <a:xfrm>
            <a:off x="4828403" y="4314053"/>
            <a:ext cx="1649627" cy="1167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Interpret what it means</a:t>
            </a:r>
          </a:p>
        </p:txBody>
      </p:sp>
      <p:sp>
        <p:nvSpPr>
          <p:cNvPr id="34" name="Oval 33"/>
          <p:cNvSpPr/>
          <p:nvPr/>
        </p:nvSpPr>
        <p:spPr>
          <a:xfrm>
            <a:off x="6962261" y="4559643"/>
            <a:ext cx="1555407" cy="67653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Ask questions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59943" y="3551795"/>
            <a:ext cx="1536872" cy="7089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Assemble understanding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23314" y="2474441"/>
            <a:ext cx="1556511" cy="7089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Practice / reinforce concepts</a:t>
            </a:r>
          </a:p>
        </p:txBody>
      </p:sp>
      <p:cxnSp>
        <p:nvCxnSpPr>
          <p:cNvPr id="38" name="Straight Arrow Connector 37"/>
          <p:cNvCxnSpPr>
            <a:stCxn id="33" idx="3"/>
            <a:endCxn id="34" idx="2"/>
          </p:cNvCxnSpPr>
          <p:nvPr/>
        </p:nvCxnSpPr>
        <p:spPr>
          <a:xfrm>
            <a:off x="6478030" y="4897910"/>
            <a:ext cx="4842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0"/>
            <a:endCxn id="35" idx="2"/>
          </p:cNvCxnSpPr>
          <p:nvPr/>
        </p:nvCxnSpPr>
        <p:spPr>
          <a:xfrm flipH="1" flipV="1">
            <a:off x="7728379" y="4260765"/>
            <a:ext cx="11585" cy="298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0"/>
          </p:cNvCxnSpPr>
          <p:nvPr/>
        </p:nvCxnSpPr>
        <p:spPr>
          <a:xfrm flipH="1" flipV="1">
            <a:off x="7701570" y="3183410"/>
            <a:ext cx="26809" cy="368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36" idx="3"/>
            <a:endCxn id="34" idx="6"/>
          </p:cNvCxnSpPr>
          <p:nvPr/>
        </p:nvCxnSpPr>
        <p:spPr>
          <a:xfrm>
            <a:off x="8479825" y="2828926"/>
            <a:ext cx="37843" cy="2068984"/>
          </a:xfrm>
          <a:prstGeom prst="curvedConnector3">
            <a:avLst>
              <a:gd name="adj1" fmla="val 7040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600090" y="2601290"/>
            <a:ext cx="659543" cy="148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276403" y="3563380"/>
            <a:ext cx="545435" cy="697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561256" y="4410203"/>
            <a:ext cx="1118866" cy="22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666743" y="4859680"/>
            <a:ext cx="2004111" cy="288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593443" y="5431953"/>
            <a:ext cx="3086679" cy="17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2625232" y="3814957"/>
            <a:ext cx="885053" cy="815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/>
          <p:cNvSpPr/>
          <p:nvPr/>
        </p:nvSpPr>
        <p:spPr>
          <a:xfrm>
            <a:off x="3292491" y="2880089"/>
            <a:ext cx="885053" cy="815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Rectangle 76"/>
          <p:cNvSpPr/>
          <p:nvPr/>
        </p:nvSpPr>
        <p:spPr>
          <a:xfrm>
            <a:off x="3635299" y="1871083"/>
            <a:ext cx="885053" cy="815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478030" y="4990586"/>
            <a:ext cx="464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382000" cy="1143000"/>
          </a:xfrm>
        </p:spPr>
        <p:txBody>
          <a:bodyPr/>
          <a:lstStyle/>
          <a:p>
            <a:r>
              <a:rPr lang="en-US" dirty="0" smtClean="0"/>
              <a:t>Research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25146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dirty="0" smtClean="0"/>
              <a:t>To what extent does an awareness of automatic thinking processes impact student ability to listen in the college classroom?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6124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62000"/>
            <a:ext cx="7162800" cy="1143000"/>
          </a:xfrm>
        </p:spPr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467600" cy="28194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dirty="0" smtClean="0"/>
              <a:t>Students can make plans to address factors that get in the way of listening once they have an awareness of automatic </a:t>
            </a:r>
            <a:r>
              <a:rPr lang="en-US" sz="3600" dirty="0"/>
              <a:t>thinking </a:t>
            </a:r>
            <a:r>
              <a:rPr lang="en-US" sz="3600" dirty="0" smtClean="0"/>
              <a:t>processes.</a:t>
            </a:r>
            <a:endParaRPr lang="en-US" sz="36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95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9917"/>
            <a:ext cx="815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Sample: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  45 </a:t>
            </a: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students in a 100-level Comm Course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  19 students in a 300-level Listening Course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ea typeface="+mj-ea"/>
                <a:cs typeface="+mj-cs"/>
              </a:rPr>
              <a:t>   44 students in a 300-level Chemistry Course</a:t>
            </a: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Data Collection: Anonymous </a:t>
            </a:r>
            <a:r>
              <a:rPr lang="en-US" dirty="0" smtClean="0">
                <a:solidFill>
                  <a:prstClr val="black"/>
                </a:solidFill>
              </a:rPr>
              <a:t>Responses on Poll </a:t>
            </a:r>
            <a:r>
              <a:rPr lang="en-US" dirty="0" smtClean="0">
                <a:solidFill>
                  <a:prstClr val="black"/>
                </a:solidFill>
              </a:rPr>
              <a:t>Everywhere</a:t>
            </a: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Data Analysis: Grounded Theory</a:t>
            </a:r>
            <a:endParaRPr lang="en-US" dirty="0">
              <a:solidFill>
                <a:prstClr val="black"/>
              </a:solidFill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Listening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76462215"/>
              </p:ext>
            </p:extLst>
          </p:nvPr>
        </p:nvGraphicFramePr>
        <p:xfrm>
          <a:off x="304800" y="1397000"/>
          <a:ext cx="4191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09096441"/>
              </p:ext>
            </p:extLst>
          </p:nvPr>
        </p:nvGraphicFramePr>
        <p:xfrm>
          <a:off x="4648200" y="1397000"/>
          <a:ext cx="42672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01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3d28605-8a9d-45e9-ac2e-3753c1823d8d"/>
</p:tagLst>
</file>

<file path=ppt/theme/theme1.xml><?xml version="1.0" encoding="utf-8"?>
<a:theme xmlns:a="http://schemas.openxmlformats.org/drawingml/2006/main" name="mu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 powerpoint template</Template>
  <TotalTime>1123</TotalTime>
  <Words>731</Words>
  <Application>Microsoft Office PowerPoint</Application>
  <PresentationFormat>On-screen Show (4:3)</PresentationFormat>
  <Paragraphs>133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mu powerpoint template</vt:lpstr>
      <vt:lpstr>Office Theme</vt:lpstr>
      <vt:lpstr>1_Office Theme</vt:lpstr>
      <vt:lpstr>2_Office Theme</vt:lpstr>
      <vt:lpstr>3_Office Theme</vt:lpstr>
      <vt:lpstr>4_Office Theme</vt:lpstr>
      <vt:lpstr>5_Office Theme</vt:lpstr>
      <vt:lpstr>But I am Really Tired and Hungry Right Now: Listening Behavior in the College Classroom</vt:lpstr>
      <vt:lpstr> LISTENING CHALLENGE:</vt:lpstr>
      <vt:lpstr>PowerPoint Presentation</vt:lpstr>
      <vt:lpstr>Korzybski’s Structural Differential </vt:lpstr>
      <vt:lpstr>Our Structural Differential: Aligning the structure of our language with EACH classroom in which we find ourselves</vt:lpstr>
      <vt:lpstr>Research Question </vt:lpstr>
      <vt:lpstr>Hypothesis</vt:lpstr>
      <vt:lpstr>Method</vt:lpstr>
      <vt:lpstr>Factors That Affect Listening</vt:lpstr>
      <vt:lpstr>Factors That Affect Listening</vt:lpstr>
      <vt:lpstr>Revised Structural Differential Aligning the structure of our language with the classroom in which we find ourselves</vt:lpstr>
      <vt:lpstr>At Midterm</vt:lpstr>
      <vt:lpstr>COMM Class Intentions</vt:lpstr>
      <vt:lpstr>Most Popular Intentions</vt:lpstr>
      <vt:lpstr>Most Popular Intentions</vt:lpstr>
      <vt:lpstr>Our Structural Differential: Aligning the structure of our language with EACH classroom in which we find ourselves</vt:lpstr>
      <vt:lpstr>PowerPoint Presentation</vt:lpstr>
    </vt:vector>
  </TitlesOfParts>
  <Company>Manchester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Manchester branded Powerpoint templates</dc:title>
  <dc:creator>bkcarver</dc:creator>
  <cp:lastModifiedBy>Lahman, Mary P.</cp:lastModifiedBy>
  <cp:revision>107</cp:revision>
  <cp:lastPrinted>2020-02-17T21:52:02Z</cp:lastPrinted>
  <dcterms:created xsi:type="dcterms:W3CDTF">2014-02-25T20:43:28Z</dcterms:created>
  <dcterms:modified xsi:type="dcterms:W3CDTF">2020-02-21T00:49:40Z</dcterms:modified>
</cp:coreProperties>
</file>