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7" r:id="rId6"/>
    <p:sldId id="271" r:id="rId7"/>
    <p:sldId id="263" r:id="rId8"/>
    <p:sldId id="265" r:id="rId9"/>
    <p:sldId id="281" r:id="rId10"/>
    <p:sldId id="261" r:id="rId11"/>
    <p:sldId id="283" r:id="rId12"/>
    <p:sldId id="269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DF6"/>
    <a:srgbClr val="1D9EFF"/>
    <a:srgbClr val="3030EC"/>
    <a:srgbClr val="2929EB"/>
    <a:srgbClr val="1313CB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6" d="100"/>
          <a:sy n="66" d="100"/>
        </p:scale>
        <p:origin x="4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276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midt, Dr. Paul A" userId="5d96e5fe-bae5-475b-9bb6-03389b500fa2" providerId="ADAL" clId="{B1B59479-5AB2-4224-BAB9-62749082DAAB}"/>
    <pc:docChg chg="modSld">
      <pc:chgData name="Schmidt, Dr. Paul A" userId="5d96e5fe-bae5-475b-9bb6-03389b500fa2" providerId="ADAL" clId="{B1B59479-5AB2-4224-BAB9-62749082DAAB}" dt="2020-02-10T18:23:06.510" v="60" actId="20577"/>
      <pc:docMkLst>
        <pc:docMk/>
      </pc:docMkLst>
      <pc:sldChg chg="modSp">
        <pc:chgData name="Schmidt, Dr. Paul A" userId="5d96e5fe-bae5-475b-9bb6-03389b500fa2" providerId="ADAL" clId="{B1B59479-5AB2-4224-BAB9-62749082DAAB}" dt="2020-02-10T18:19:12.448" v="28" actId="20577"/>
        <pc:sldMkLst>
          <pc:docMk/>
          <pc:sldMk cId="806104485" sldId="281"/>
        </pc:sldMkLst>
        <pc:spChg chg="mod">
          <ac:chgData name="Schmidt, Dr. Paul A" userId="5d96e5fe-bae5-475b-9bb6-03389b500fa2" providerId="ADAL" clId="{B1B59479-5AB2-4224-BAB9-62749082DAAB}" dt="2020-02-10T18:18:51.118" v="14" actId="20577"/>
          <ac:spMkLst>
            <pc:docMk/>
            <pc:sldMk cId="806104485" sldId="281"/>
            <ac:spMk id="2" creationId="{00000000-0000-0000-0000-000000000000}"/>
          </ac:spMkLst>
        </pc:spChg>
        <pc:spChg chg="mod">
          <ac:chgData name="Schmidt, Dr. Paul A" userId="5d96e5fe-bae5-475b-9bb6-03389b500fa2" providerId="ADAL" clId="{B1B59479-5AB2-4224-BAB9-62749082DAAB}" dt="2020-02-10T18:19:12.448" v="28" actId="20577"/>
          <ac:spMkLst>
            <pc:docMk/>
            <pc:sldMk cId="806104485" sldId="281"/>
            <ac:spMk id="5" creationId="{C9C819A3-F5EA-4CD1-9422-0B985215AE16}"/>
          </ac:spMkLst>
        </pc:spChg>
      </pc:sldChg>
      <pc:sldChg chg="addSp modSp">
        <pc:chgData name="Schmidt, Dr. Paul A" userId="5d96e5fe-bae5-475b-9bb6-03389b500fa2" providerId="ADAL" clId="{B1B59479-5AB2-4224-BAB9-62749082DAAB}" dt="2020-02-10T18:23:06.510" v="60" actId="20577"/>
        <pc:sldMkLst>
          <pc:docMk/>
          <pc:sldMk cId="1386171199" sldId="283"/>
        </pc:sldMkLst>
        <pc:spChg chg="mod ord">
          <ac:chgData name="Schmidt, Dr. Paul A" userId="5d96e5fe-bae5-475b-9bb6-03389b500fa2" providerId="ADAL" clId="{B1B59479-5AB2-4224-BAB9-62749082DAAB}" dt="2020-02-10T18:23:06.510" v="60" actId="20577"/>
          <ac:spMkLst>
            <pc:docMk/>
            <pc:sldMk cId="1386171199" sldId="283"/>
            <ac:spMk id="5" creationId="{C9C819A3-F5EA-4CD1-9422-0B985215AE16}"/>
          </ac:spMkLst>
        </pc:spChg>
        <pc:picChg chg="mod">
          <ac:chgData name="Schmidt, Dr. Paul A" userId="5d96e5fe-bae5-475b-9bb6-03389b500fa2" providerId="ADAL" clId="{B1B59479-5AB2-4224-BAB9-62749082DAAB}" dt="2020-02-10T18:22:17.484" v="43" actId="1076"/>
          <ac:picMkLst>
            <pc:docMk/>
            <pc:sldMk cId="1386171199" sldId="283"/>
            <ac:picMk id="3" creationId="{61C2BF5C-C7BD-46CA-A96C-F67167343E52}"/>
          </ac:picMkLst>
        </pc:picChg>
        <pc:picChg chg="add mod modCrop">
          <ac:chgData name="Schmidt, Dr. Paul A" userId="5d96e5fe-bae5-475b-9bb6-03389b500fa2" providerId="ADAL" clId="{B1B59479-5AB2-4224-BAB9-62749082DAAB}" dt="2020-02-10T18:22:14.978" v="42" actId="1076"/>
          <ac:picMkLst>
            <pc:docMk/>
            <pc:sldMk cId="1386171199" sldId="283"/>
            <ac:picMk id="4" creationId="{136CE4AB-33D5-42D5-8336-6628E6D42E1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D982E-6B9B-441D-AFA1-F573C8B27C1C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6E242-4937-4E2F-890B-CE354FC63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9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A4C9BCC-69C9-4786-B899-9A15DA7889DC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91D04A-BA22-434F-B94E-16823ED8E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87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91D04A-BA22-434F-B94E-16823ED8ED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13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91D04A-BA22-434F-B94E-16823ED8ED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83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89300-F54C-44A9-BBEC-01A47A4D3A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18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8027" indent="-178027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489300-F54C-44A9-BBEC-01A47A4D3A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18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91D04A-BA22-434F-B94E-16823ED8ED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35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91D04A-BA22-434F-B94E-16823ED8ED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11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91D04A-BA22-434F-B94E-16823ED8ED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384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91D04A-BA22-434F-B94E-16823ED8ED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86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74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39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72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56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921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01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2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54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25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81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79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12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orumea.org/wp-content/uploads/2018/04/ST-Reflection-Toolkit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526" y="758952"/>
            <a:ext cx="11453003" cy="2415972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chemeClr val="accent2"/>
                </a:solidFill>
              </a:rPr>
              <a:t>Best Practices in Service-Learning:</a:t>
            </a:r>
            <a:br>
              <a:rPr lang="en-US" sz="6000" b="1" dirty="0">
                <a:solidFill>
                  <a:schemeClr val="accent2"/>
                </a:solidFill>
              </a:rPr>
            </a:br>
            <a:r>
              <a:rPr lang="en-US" sz="6000" b="1" dirty="0">
                <a:solidFill>
                  <a:schemeClr val="accent2"/>
                </a:solidFill>
              </a:rPr>
              <a:t>Impacting Student Success</a:t>
            </a:r>
            <a:endParaRPr lang="en-US" sz="6000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793" y="4450958"/>
            <a:ext cx="11834730" cy="184051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000" b="1" dirty="0"/>
              <a:t>Paul Schmidt, PhD</a:t>
            </a:r>
            <a:endParaRPr lang="en-US" sz="2000" b="1" dirty="0">
              <a:cs typeface="Calibri"/>
            </a:endParaRPr>
          </a:p>
          <a:p>
            <a:pPr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000" b="1" dirty="0"/>
              <a:t>Associate Professor, Physics, University of Saint Francis</a:t>
            </a:r>
            <a:endParaRPr lang="en-US" sz="2000" b="1">
              <a:cs typeface="Calibri"/>
            </a:endParaRPr>
          </a:p>
          <a:p>
            <a:pPr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000" b="1" dirty="0"/>
              <a:t>&amp;</a:t>
            </a:r>
            <a:endParaRPr lang="en-US" sz="2000" b="1" dirty="0">
              <a:cs typeface="Calibri Light"/>
            </a:endParaRPr>
          </a:p>
          <a:p>
            <a:pPr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000" b="1" dirty="0"/>
              <a:t>Caitlin Krouse, DNP, FNP-BC, RN</a:t>
            </a:r>
            <a:endParaRPr lang="en-US" sz="2000" b="1" dirty="0">
              <a:cs typeface="Calibri Light"/>
            </a:endParaRPr>
          </a:p>
          <a:p>
            <a:pPr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2000" b="1" dirty="0"/>
              <a:t>Assistant Professor, Nursing, University of Saint Francis</a:t>
            </a:r>
            <a:endParaRPr lang="en-US" sz="20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638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Definition of Service-Learning</a:t>
            </a:r>
            <a:endParaRPr lang="en-US">
              <a:solidFill>
                <a:srgbClr val="FFC000"/>
              </a:solidFill>
              <a:cs typeface="Calibri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3618" y="1985379"/>
            <a:ext cx="6818265" cy="418576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600" dirty="0"/>
              <a:t>Service-learning is an educational approach (pedagogy) that utilizes meaningful community service experiences and critical reflection to transform academic learning and encourage civic participation. </a:t>
            </a:r>
          </a:p>
          <a:p>
            <a:endParaRPr lang="en-US" sz="2600" dirty="0"/>
          </a:p>
          <a:p>
            <a:r>
              <a:rPr lang="en-US" sz="2600" dirty="0"/>
              <a:t>Through service-learning, students are asked to apply academic skills and knowledge to “real-world” community needs, issues, or problems.</a:t>
            </a:r>
            <a:endParaRPr lang="en-US" sz="2600">
              <a:cs typeface="Calibri"/>
            </a:endParaRPr>
          </a:p>
          <a:p>
            <a:endParaRPr lang="en-US" sz="3200" b="1" dirty="0"/>
          </a:p>
        </p:txBody>
      </p:sp>
      <p:pic>
        <p:nvPicPr>
          <p:cNvPr id="4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8AF8A7CD-E6DF-40E3-95C7-08DD5DA519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3609" y="2110154"/>
            <a:ext cx="4065916" cy="3917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86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Service-Learning</a:t>
            </a:r>
            <a:r>
              <a:rPr lang="en-US" sz="4800" b="1" dirty="0">
                <a:solidFill>
                  <a:srgbClr val="FFC000"/>
                </a:solidFill>
              </a:rPr>
              <a:t> </a:t>
            </a:r>
            <a:r>
              <a:rPr lang="en-US" b="1" dirty="0">
                <a:solidFill>
                  <a:srgbClr val="FFC000"/>
                </a:solidFill>
              </a:rPr>
              <a:t>&amp;</a:t>
            </a:r>
            <a:r>
              <a:rPr lang="en-US" sz="4800" b="1" dirty="0">
                <a:solidFill>
                  <a:srgbClr val="FFC000"/>
                </a:solidFill>
              </a:rPr>
              <a:t> Student </a:t>
            </a:r>
            <a:r>
              <a:rPr lang="en-US" b="1" dirty="0">
                <a:solidFill>
                  <a:srgbClr val="FFC000"/>
                </a:solidFill>
              </a:rPr>
              <a:t>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642" y="1974823"/>
            <a:ext cx="10954717" cy="4344207"/>
          </a:xfrm>
        </p:spPr>
        <p:txBody>
          <a:bodyPr vert="horz" lIns="0" tIns="45720" rIns="0" bIns="45720" rtlCol="0" anchor="t">
            <a:normAutofit fontScale="92500" lnSpcReduction="10000"/>
          </a:bodyPr>
          <a:lstStyle/>
          <a:p>
            <a:pPr>
              <a:buFont typeface="Arial" panose="020F0502020204030204" pitchFamily="34" charset="0"/>
              <a:buChar char="•"/>
            </a:pPr>
            <a:r>
              <a:rPr lang="en-US" dirty="0"/>
              <a:t>One of George Kuh’s “High Impact Educational Practices” leading to student success</a:t>
            </a:r>
            <a:endParaRPr lang="en-US" dirty="0">
              <a:cs typeface="Calibri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en-US" dirty="0"/>
              <a:t>It is particularly helpful to students from underrepresented populations</a:t>
            </a:r>
            <a:endParaRPr lang="en-US" dirty="0">
              <a:cs typeface="Calibri"/>
            </a:endParaRPr>
          </a:p>
          <a:p>
            <a:pPr>
              <a:buFont typeface="Arial" panose="020F0502020204030204" pitchFamily="34" charset="0"/>
              <a:buChar char="•"/>
            </a:pPr>
            <a:r>
              <a:rPr lang="en-US" dirty="0"/>
              <a:t>Students who participate in service-learning are more likely to:</a:t>
            </a:r>
            <a:endParaRPr lang="en-US" dirty="0">
              <a:cs typeface="Calibri"/>
            </a:endParaRPr>
          </a:p>
          <a:p>
            <a:pPr marL="383540" lvl="1">
              <a:buFont typeface="Arial" panose="020F0502020204030204" pitchFamily="34" charset="0"/>
              <a:buChar char="•"/>
            </a:pPr>
            <a:r>
              <a:rPr lang="en-US" dirty="0"/>
              <a:t>Earn higher grade point averages</a:t>
            </a:r>
            <a:endParaRPr lang="en-US" dirty="0">
              <a:cs typeface="Calibri"/>
            </a:endParaRPr>
          </a:p>
          <a:p>
            <a:pPr marL="383540" lvl="1">
              <a:buFont typeface="Arial" panose="020F0502020204030204" pitchFamily="34" charset="0"/>
              <a:buChar char="•"/>
            </a:pPr>
            <a:r>
              <a:rPr lang="en-US" dirty="0">
                <a:cs typeface="Calibri"/>
              </a:rPr>
              <a:t>Work harder and be more engaged in their courses </a:t>
            </a:r>
            <a:endParaRPr lang="en-US" dirty="0"/>
          </a:p>
          <a:p>
            <a:pPr marL="383540" lvl="1">
              <a:buFont typeface="Arial" panose="020F0502020204030204" pitchFamily="34" charset="0"/>
              <a:buChar char="•"/>
            </a:pPr>
            <a:r>
              <a:rPr lang="en-US" dirty="0"/>
              <a:t>Persist from freshman to sophomore year</a:t>
            </a:r>
            <a:endParaRPr lang="en-US" dirty="0">
              <a:cs typeface="Calibri"/>
            </a:endParaRPr>
          </a:p>
          <a:p>
            <a:pPr marL="383540" lvl="1">
              <a:buFont typeface="Arial" panose="020F0502020204030204" pitchFamily="34" charset="0"/>
              <a:buChar char="•"/>
            </a:pPr>
            <a:r>
              <a:rPr lang="en-US" dirty="0"/>
              <a:t>Complete their college degree</a:t>
            </a:r>
            <a:endParaRPr lang="en-US" dirty="0">
              <a:cs typeface="Calibri"/>
            </a:endParaRPr>
          </a:p>
          <a:p>
            <a:pPr marL="383540" lvl="1">
              <a:buFont typeface="Arial,Sans-Serif" panose="020F050202020403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Be satisfied with their college experience </a:t>
            </a:r>
          </a:p>
          <a:p>
            <a:pPr marL="383540" lvl="1">
              <a:buFont typeface="Arial,Sans-Serif" panose="020F050202020403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Gain skills in communication, leadership, and collaboration</a:t>
            </a:r>
            <a:endParaRPr lang="en-US" dirty="0"/>
          </a:p>
          <a:p>
            <a:pPr marL="383540" lvl="1"/>
            <a:r>
              <a:rPr lang="en-US" dirty="0">
                <a:ea typeface="+mn-lt"/>
                <a:cs typeface="+mn-lt"/>
              </a:rPr>
              <a:t>Have a greater understanding of the complexity of social issues, such as racism, poverty, and oppression </a:t>
            </a:r>
          </a:p>
          <a:p>
            <a:pPr marL="383540" lvl="1">
              <a:buFont typeface="Arial,Sans-Serif" panose="020F050202020403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Be connected to their communities </a:t>
            </a:r>
            <a:endParaRPr lang="en-US" dirty="0">
              <a:cs typeface="Calibri"/>
            </a:endParaRPr>
          </a:p>
          <a:p>
            <a:pPr marL="383540" lvl="1">
              <a:buFont typeface="Arial,Sans-Serif" panose="020F0502020204030204" pitchFamily="34" charset="0"/>
              <a:buChar char="•"/>
            </a:pPr>
            <a:r>
              <a:rPr lang="en-US" dirty="0"/>
              <a:t>Be interested in future citizenship activities</a:t>
            </a:r>
            <a:endParaRPr lang="en-US" dirty="0">
              <a:cs typeface="Calibri" panose="020F0502020204030204"/>
            </a:endParaRPr>
          </a:p>
          <a:p>
            <a:pPr marL="383540" lvl="1">
              <a:buFont typeface="Arial,Sans-Serif" panose="020F0502020204030204" pitchFamily="34" charset="0"/>
              <a:buChar char="•"/>
            </a:pPr>
            <a:r>
              <a:rPr lang="en-US" dirty="0">
                <a:cs typeface="Calibri" panose="020F0502020204030204"/>
              </a:rPr>
              <a:t>Choose careers that are impact service, public policy, and political work (and be more confident in their career choice) </a:t>
            </a:r>
          </a:p>
          <a:p>
            <a:pPr marL="383540" lvl="1">
              <a:buFont typeface="Arial" panose="020F0502020204030204" pitchFamily="34" charset="0"/>
              <a:buChar char="•"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01415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3760" y="478732"/>
            <a:ext cx="9978324" cy="1143000"/>
          </a:xfrm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rgbClr val="FFC000"/>
                </a:solidFill>
                <a:latin typeface="Calibri Light"/>
                <a:ea typeface="ＭＳ Ｐゴシック"/>
                <a:cs typeface="Arial"/>
              </a:rPr>
              <a:t>The Experiential Learning Continuum</a:t>
            </a:r>
          </a:p>
        </p:txBody>
      </p:sp>
      <p:sp>
        <p:nvSpPr>
          <p:cNvPr id="6" name="Process 5"/>
          <p:cNvSpPr>
            <a:spLocks noChangeArrowheads="1"/>
          </p:cNvSpPr>
          <p:nvPr/>
        </p:nvSpPr>
        <p:spPr bwMode="auto">
          <a:xfrm>
            <a:off x="4646353" y="2934398"/>
            <a:ext cx="2638425" cy="694894"/>
          </a:xfrm>
          <a:prstGeom prst="round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r>
              <a:rPr lang="en-US" sz="2400" dirty="0">
                <a:solidFill>
                  <a:srgbClr val="FFFFFF"/>
                </a:solidFill>
                <a:latin typeface="Arial"/>
                <a:ea typeface="ＭＳ Ｐゴシック"/>
                <a:cs typeface="Arial"/>
              </a:rPr>
              <a:t>Service-Learning</a:t>
            </a:r>
            <a:endParaRPr lang="en-US" sz="2400">
              <a:solidFill>
                <a:srgbClr val="FFFFFF"/>
              </a:solidFill>
              <a:latin typeface="Arial" charset="0"/>
              <a:ea typeface="ＭＳ Ｐゴシック" pitchFamily="68" charset="-128"/>
              <a:cs typeface="Arial"/>
            </a:endParaRPr>
          </a:p>
        </p:txBody>
      </p:sp>
      <p:sp>
        <p:nvSpPr>
          <p:cNvPr id="7" name="Process 6"/>
          <p:cNvSpPr>
            <a:spLocks noChangeArrowheads="1"/>
          </p:cNvSpPr>
          <p:nvPr/>
        </p:nvSpPr>
        <p:spPr bwMode="auto">
          <a:xfrm>
            <a:off x="2776867" y="3750752"/>
            <a:ext cx="2909645" cy="694895"/>
          </a:xfrm>
          <a:prstGeom prst="round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r>
              <a:rPr lang="en-US" sz="2400" dirty="0">
                <a:solidFill>
                  <a:srgbClr val="FFFFFF"/>
                </a:solidFill>
                <a:latin typeface="Arial" charset="0"/>
                <a:ea typeface="ＭＳ Ｐゴシック" pitchFamily="68" charset="-128"/>
              </a:rPr>
              <a:t>Community Service</a:t>
            </a:r>
          </a:p>
        </p:txBody>
      </p:sp>
      <p:sp>
        <p:nvSpPr>
          <p:cNvPr id="8" name="Process 7"/>
          <p:cNvSpPr>
            <a:spLocks noChangeArrowheads="1"/>
          </p:cNvSpPr>
          <p:nvPr/>
        </p:nvSpPr>
        <p:spPr bwMode="auto">
          <a:xfrm>
            <a:off x="6399860" y="3749057"/>
            <a:ext cx="2819238" cy="694894"/>
          </a:xfrm>
          <a:prstGeom prst="round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r>
              <a:rPr lang="en-US" sz="2400" dirty="0">
                <a:solidFill>
                  <a:srgbClr val="FFFFFF"/>
                </a:solidFill>
                <a:latin typeface="Arial" charset="0"/>
                <a:ea typeface="ＭＳ Ｐゴシック" pitchFamily="68" charset="-128"/>
              </a:rPr>
              <a:t>Field Education</a:t>
            </a:r>
          </a:p>
        </p:txBody>
      </p:sp>
      <p:sp>
        <p:nvSpPr>
          <p:cNvPr id="9" name="Process 8"/>
          <p:cNvSpPr>
            <a:spLocks noChangeArrowheads="1"/>
          </p:cNvSpPr>
          <p:nvPr/>
        </p:nvSpPr>
        <p:spPr bwMode="auto">
          <a:xfrm>
            <a:off x="7048820" y="4610250"/>
            <a:ext cx="2780492" cy="735443"/>
          </a:xfrm>
          <a:prstGeom prst="round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r>
              <a:rPr lang="en-US" sz="2400" dirty="0">
                <a:solidFill>
                  <a:srgbClr val="FFFFFF"/>
                </a:solidFill>
                <a:latin typeface="Arial"/>
                <a:ea typeface="ＭＳ Ｐゴシック"/>
                <a:cs typeface="Arial"/>
              </a:rPr>
              <a:t>Internship/      </a:t>
            </a:r>
            <a:endParaRPr lang="en-US" dirty="0"/>
          </a:p>
          <a:p>
            <a:pPr algn="ctr" defTabSz="457200">
              <a:defRPr/>
            </a:pPr>
            <a:r>
              <a:rPr lang="en-US" sz="2400" dirty="0">
                <a:solidFill>
                  <a:srgbClr val="FFFFFF"/>
                </a:solidFill>
                <a:latin typeface="Arial"/>
                <a:ea typeface="ＭＳ Ｐゴシック"/>
                <a:cs typeface="Arial"/>
              </a:rPr>
              <a:t>Practicum</a:t>
            </a:r>
            <a:endParaRPr lang="en-US" dirty="0"/>
          </a:p>
        </p:txBody>
      </p:sp>
      <p:sp>
        <p:nvSpPr>
          <p:cNvPr id="10" name="Process 9"/>
          <p:cNvSpPr>
            <a:spLocks noChangeArrowheads="1"/>
          </p:cNvSpPr>
          <p:nvPr/>
        </p:nvSpPr>
        <p:spPr bwMode="auto">
          <a:xfrm>
            <a:off x="2272810" y="4648996"/>
            <a:ext cx="2806323" cy="696697"/>
          </a:xfrm>
          <a:prstGeom prst="roundRect">
            <a:avLst/>
          </a:prstGeom>
          <a:solidFill>
            <a:srgbClr val="9900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>
              <a:defRPr/>
            </a:pPr>
            <a:r>
              <a:rPr lang="en-US" sz="2400" dirty="0">
                <a:solidFill>
                  <a:srgbClr val="FFFFFF"/>
                </a:solidFill>
                <a:latin typeface="Arial" charset="0"/>
                <a:ea typeface="ＭＳ Ｐゴシック" pitchFamily="68" charset="-128"/>
              </a:rPr>
              <a:t>Volunteerism</a:t>
            </a:r>
          </a:p>
        </p:txBody>
      </p:sp>
      <p:sp>
        <p:nvSpPr>
          <p:cNvPr id="8201" name="Rectangle 10"/>
          <p:cNvSpPr>
            <a:spLocks noChangeArrowheads="1"/>
          </p:cNvSpPr>
          <p:nvPr/>
        </p:nvSpPr>
        <p:spPr bwMode="auto">
          <a:xfrm>
            <a:off x="487636" y="5689564"/>
            <a:ext cx="115438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/>
                <a:ea typeface="ＭＳ Ｐゴシック"/>
              </a:rPr>
              <a:t>Furco</a:t>
            </a:r>
            <a:r>
              <a:rPr lang="en-US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/>
                <a:ea typeface="ＭＳ Ｐゴシック"/>
              </a:rPr>
              <a:t>, A. (1996). Service-learning: A balanced approach to experiential education. In Corporation for National Service (Ed.), </a:t>
            </a:r>
            <a:r>
              <a:rPr lang="en-US" alt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 Rounded MT Bold"/>
                <a:ea typeface="ＭＳ Ｐゴシック"/>
              </a:rPr>
              <a:t>Expanding Boundaries: Serving and Learning (pp. 2-6). Columbia, MD:  Cooperative Education Association. </a:t>
            </a:r>
            <a:endParaRPr lang="en-US">
              <a:solidFill>
                <a:schemeClr val="tx1">
                  <a:lumMod val="50000"/>
                  <a:lumOff val="50000"/>
                </a:schemeClr>
              </a:solidFill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9133" y="1788747"/>
            <a:ext cx="1760225" cy="95410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Focus</a:t>
            </a:r>
            <a:endParaRPr lang="en-US" sz="2800" b="1" dirty="0">
              <a:solidFill>
                <a:schemeClr val="accent3">
                  <a:lumMod val="75000"/>
                </a:schemeClr>
              </a:solidFill>
              <a:latin typeface="+mj-lt"/>
              <a:cs typeface="Calibri Light"/>
            </a:endParaRPr>
          </a:p>
          <a:p>
            <a:pPr algn="ctr"/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Beneficiary</a:t>
            </a:r>
            <a:endParaRPr lang="en-US" sz="2800" b="1">
              <a:solidFill>
                <a:schemeClr val="accent3">
                  <a:lumMod val="60000"/>
                  <a:lumOff val="40000"/>
                </a:schemeClr>
              </a:solidFill>
              <a:latin typeface="+mj-lt"/>
              <a:cs typeface="Calibri Ligh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1172" y="2280971"/>
            <a:ext cx="1178784" cy="4001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Recipient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92009" y="2277537"/>
            <a:ext cx="1089657" cy="4001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Provider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28A7164-390D-4CD0-B06D-B00D7196792A}"/>
              </a:ext>
            </a:extLst>
          </p:cNvPr>
          <p:cNvCxnSpPr/>
          <p:nvPr/>
        </p:nvCxnSpPr>
        <p:spPr>
          <a:xfrm flipV="1">
            <a:off x="6581613" y="2039316"/>
            <a:ext cx="1288942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2531C19-D840-4EFE-A5D4-E0E654BA0455}"/>
              </a:ext>
            </a:extLst>
          </p:cNvPr>
          <p:cNvCxnSpPr>
            <a:cxnSpLocks/>
          </p:cNvCxnSpPr>
          <p:nvPr/>
        </p:nvCxnSpPr>
        <p:spPr>
          <a:xfrm flipH="1" flipV="1">
            <a:off x="4280113" y="2039315"/>
            <a:ext cx="1203702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EC05C2F-94C3-48AF-A964-172276CF1BCC}"/>
              </a:ext>
            </a:extLst>
          </p:cNvPr>
          <p:cNvSpPr txBox="1"/>
          <p:nvPr/>
        </p:nvSpPr>
        <p:spPr>
          <a:xfrm>
            <a:off x="3284867" y="1854767"/>
            <a:ext cx="951543" cy="4001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000" b="1" dirty="0">
                <a:solidFill>
                  <a:schemeClr val="accent3"/>
                </a:solidFill>
              </a:rPr>
              <a:t>Service</a:t>
            </a:r>
            <a:endParaRPr lang="en-US" sz="2000" b="1" dirty="0">
              <a:solidFill>
                <a:schemeClr val="accent3"/>
              </a:solidFill>
              <a:cs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B5CD89-46C5-4354-A7A0-C147AAE9035D}"/>
              </a:ext>
            </a:extLst>
          </p:cNvPr>
          <p:cNvSpPr txBox="1"/>
          <p:nvPr/>
        </p:nvSpPr>
        <p:spPr>
          <a:xfrm>
            <a:off x="8024763" y="1854767"/>
            <a:ext cx="1101584" cy="4001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000" b="1" dirty="0">
                <a:solidFill>
                  <a:schemeClr val="accent3"/>
                </a:solidFill>
              </a:rPr>
              <a:t>Learning</a:t>
            </a:r>
            <a:endParaRPr lang="en-US" sz="2000" dirty="0">
              <a:solidFill>
                <a:schemeClr val="accent3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D3D1DDE-F6D5-4FFF-8435-EC131C98E684}"/>
              </a:ext>
            </a:extLst>
          </p:cNvPr>
          <p:cNvCxnSpPr>
            <a:cxnSpLocks/>
          </p:cNvCxnSpPr>
          <p:nvPr/>
        </p:nvCxnSpPr>
        <p:spPr>
          <a:xfrm flipH="1" flipV="1">
            <a:off x="3983062" y="2465518"/>
            <a:ext cx="1203702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A5AE062-94E4-402F-A390-0FFD9CA6C905}"/>
              </a:ext>
            </a:extLst>
          </p:cNvPr>
          <p:cNvCxnSpPr>
            <a:cxnSpLocks/>
          </p:cNvCxnSpPr>
          <p:nvPr/>
        </p:nvCxnSpPr>
        <p:spPr>
          <a:xfrm flipV="1">
            <a:off x="6904494" y="2465519"/>
            <a:ext cx="1288942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250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283" y="188212"/>
            <a:ext cx="11515129" cy="147857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C000"/>
                </a:solidFill>
                <a:latin typeface="Calibri Light"/>
                <a:cs typeface="Arial"/>
              </a:rPr>
              <a:t>Best Practices in Service-Learning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267" y="2056725"/>
            <a:ext cx="10735844" cy="3475913"/>
          </a:xfrm>
        </p:spPr>
        <p:txBody>
          <a:bodyPr vert="horz" lIns="0" tIns="45720" rIns="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500" dirty="0">
                <a:cs typeface="Arial"/>
              </a:rPr>
              <a:t>It meets a recognized need/concern in the community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>
                <a:cs typeface="Arial"/>
              </a:rPr>
              <a:t>It is done in collaboration with community partners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>
                <a:cs typeface="Arial"/>
              </a:rPr>
              <a:t>Outcomes for the Service-Learning experience are tied to curricular outcomes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>
                <a:cs typeface="Arial"/>
              </a:rPr>
              <a:t>Reflection is done before, during, and after service experience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>
                <a:cs typeface="Arial"/>
              </a:rPr>
              <a:t>It promotes social/civic responsibility and dedication to social 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500" dirty="0">
                <a:cs typeface="Arial"/>
              </a:rPr>
              <a:t>Service-learning is assessed and evaluated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</a:endParaRPr>
          </a:p>
        </p:txBody>
      </p:sp>
      <p:pic>
        <p:nvPicPr>
          <p:cNvPr id="8" name="Picture 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1EC1E8C6-1F39-48A0-8F21-B4D2429E50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498" b="1020"/>
          <a:stretch/>
        </p:blipFill>
        <p:spPr>
          <a:xfrm>
            <a:off x="8417431" y="4669891"/>
            <a:ext cx="3613078" cy="152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04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058" y="312434"/>
            <a:ext cx="11207261" cy="14038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USF Service-Learning Faculty Fellows Program:  Course Examples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819A3-F5EA-4CD1-9422-0B985215AE16}"/>
              </a:ext>
            </a:extLst>
          </p:cNvPr>
          <p:cNvSpPr txBox="1"/>
          <p:nvPr/>
        </p:nvSpPr>
        <p:spPr>
          <a:xfrm>
            <a:off x="805845" y="2032820"/>
            <a:ext cx="11091686" cy="412420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200" dirty="0"/>
              <a:t>NURS 535: Advanced Health Assessment (MSN, FNP program)</a:t>
            </a:r>
          </a:p>
          <a:p>
            <a:pPr marL="571500" indent="-571500">
              <a:buFont typeface="Arial"/>
              <a:buChar char="•"/>
            </a:pPr>
            <a:r>
              <a:rPr lang="en-US" sz="2800" dirty="0">
                <a:cs typeface="Calibri" panose="020F0502020204030204"/>
              </a:rPr>
              <a:t>Fort Wayne Housing Authority</a:t>
            </a:r>
            <a:r>
              <a:rPr lang="en-US" sz="3000" dirty="0">
                <a:cs typeface="Calibri" panose="020F0502020204030204"/>
              </a:rPr>
              <a:t> </a:t>
            </a:r>
          </a:p>
          <a:p>
            <a:pPr marL="1028700" lvl="1" indent="-571500">
              <a:buFont typeface="Arial"/>
              <a:buChar char="•"/>
            </a:pPr>
            <a:r>
              <a:rPr lang="en-US" sz="2000" dirty="0">
                <a:cs typeface="Calibri" panose="020F0502020204030204"/>
              </a:rPr>
              <a:t>Syllabus</a:t>
            </a:r>
          </a:p>
          <a:p>
            <a:pPr marL="1028700" lvl="1" indent="-571500">
              <a:buFont typeface="Arial"/>
              <a:buChar char="•"/>
            </a:pPr>
            <a:r>
              <a:rPr lang="en-US" sz="2000" dirty="0">
                <a:cs typeface="Calibri" panose="020F0502020204030204"/>
              </a:rPr>
              <a:t>Discussion Board Conversations</a:t>
            </a:r>
          </a:p>
          <a:p>
            <a:pPr marL="1028700" lvl="1" indent="-571500">
              <a:buFont typeface="Arial"/>
              <a:buChar char="•"/>
            </a:pPr>
            <a:r>
              <a:rPr lang="en-US" sz="2000" dirty="0">
                <a:cs typeface="Calibri" panose="020F0502020204030204"/>
              </a:rPr>
              <a:t>Writing Assignment Rubrics</a:t>
            </a:r>
          </a:p>
          <a:p>
            <a:endParaRPr lang="en-US" sz="2000" dirty="0">
              <a:cs typeface="Calibri" panose="020F0502020204030204"/>
            </a:endParaRPr>
          </a:p>
          <a:p>
            <a:r>
              <a:rPr lang="en-US" sz="3200" dirty="0">
                <a:cs typeface="Calibri" panose="020F0502020204030204"/>
              </a:rPr>
              <a:t>SCIE 274: Earth and Space Science (Care for Creation GE course)</a:t>
            </a:r>
            <a:endParaRPr lang="en-US" dirty="0"/>
          </a:p>
          <a:p>
            <a:pPr marL="571500" indent="-571500">
              <a:buFont typeface="Arial"/>
              <a:buChar char="•"/>
            </a:pPr>
            <a:r>
              <a:rPr lang="en-US" sz="2800" dirty="0">
                <a:cs typeface="Calibri" panose="020F0502020204030204"/>
              </a:rPr>
              <a:t>Science Central </a:t>
            </a:r>
          </a:p>
          <a:p>
            <a:pPr marL="1028700" lvl="1" indent="-571500">
              <a:buFont typeface="Arial"/>
              <a:buChar char="•"/>
            </a:pPr>
            <a:r>
              <a:rPr lang="en-US" sz="2000" dirty="0">
                <a:cs typeface="Calibri" panose="020F0502020204030204"/>
              </a:rPr>
              <a:t>Onsite orientation – selection of projects</a:t>
            </a:r>
          </a:p>
          <a:p>
            <a:pPr marL="1028700" lvl="1" indent="-571500">
              <a:buFont typeface="Arial"/>
              <a:buChar char="•"/>
            </a:pPr>
            <a:r>
              <a:rPr lang="en-US" sz="2000" dirty="0">
                <a:cs typeface="Calibri" panose="020F0502020204030204"/>
              </a:rPr>
              <a:t>Sequential, scaffolded reports and reflections</a:t>
            </a:r>
          </a:p>
          <a:p>
            <a:pPr marL="1028700" lvl="1" indent="-571500">
              <a:buFont typeface="Arial"/>
              <a:buChar char="•"/>
            </a:pPr>
            <a:r>
              <a:rPr lang="en-US" sz="2000" dirty="0">
                <a:cs typeface="Calibri" panose="020F0502020204030204"/>
              </a:rPr>
              <a:t>Presentable artifact</a:t>
            </a:r>
          </a:p>
        </p:txBody>
      </p:sp>
    </p:spTree>
    <p:extLst>
      <p:ext uri="{BB962C8B-B14F-4D97-AF65-F5344CB8AC3E}">
        <p14:creationId xmlns:p14="http://schemas.microsoft.com/office/powerpoint/2010/main" val="806104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42" y="286603"/>
            <a:ext cx="11535507" cy="14038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USF Service-Learning Faculty Fellows Program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819A3-F5EA-4CD1-9422-0B985215AE16}"/>
              </a:ext>
            </a:extLst>
          </p:cNvPr>
          <p:cNvSpPr txBox="1"/>
          <p:nvPr/>
        </p:nvSpPr>
        <p:spPr>
          <a:xfrm>
            <a:off x="1461156" y="2596708"/>
            <a:ext cx="6391372" cy="280076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600" dirty="0"/>
              <a:t>Caitlin's Takeaways: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Service-Learning can be added into ANY course</a:t>
            </a:r>
            <a:endParaRPr lang="en-US" sz="2800" dirty="0"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It must be an underlying theme of the entire course (not just "once &amp; done")</a:t>
            </a:r>
            <a:endParaRPr lang="en-US" sz="2800" dirty="0"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It’s not difficult!</a:t>
            </a:r>
            <a:endParaRPr lang="en-US" sz="2800" dirty="0"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385F01-6C38-41D4-BD8F-BD74F88549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808" y="2596708"/>
            <a:ext cx="2405734" cy="28589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4488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42" y="286603"/>
            <a:ext cx="11535507" cy="140386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C000"/>
                </a:solidFill>
              </a:rPr>
              <a:t>USF Service-Learning Faculty Fellows Program</a:t>
            </a:r>
            <a:endParaRPr lang="en-US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C2BF5C-C7BD-46CA-A96C-F67167343E5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9510"/>
          <a:stretch/>
        </p:blipFill>
        <p:spPr>
          <a:xfrm>
            <a:off x="6783915" y="4354648"/>
            <a:ext cx="5023692" cy="161572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9C819A3-F5EA-4CD1-9422-0B985215AE16}"/>
              </a:ext>
            </a:extLst>
          </p:cNvPr>
          <p:cNvSpPr txBox="1"/>
          <p:nvPr/>
        </p:nvSpPr>
        <p:spPr>
          <a:xfrm>
            <a:off x="651014" y="1906346"/>
            <a:ext cx="6452430" cy="280076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600" dirty="0"/>
              <a:t>Paul's Takeaways: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Group partner invigorates the students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As a GE course – enables folks to use their skills from their major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cs typeface="Calibri"/>
              </a:rPr>
              <a:t>Really adds direction and sense of purpose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6CE4AB-33D5-42D5-8336-6628E6D42E1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2753" b="9284"/>
          <a:stretch/>
        </p:blipFill>
        <p:spPr>
          <a:xfrm>
            <a:off x="7957499" y="2275357"/>
            <a:ext cx="2676525" cy="207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171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4549" y="462305"/>
            <a:ext cx="10305917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4000" b="1" dirty="0">
                <a:solidFill>
                  <a:srgbClr val="FFC000"/>
                </a:solidFill>
                <a:latin typeface="+mj-lt"/>
              </a:rPr>
              <a:t>References &amp; Resources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-5535" y="1320340"/>
            <a:ext cx="12198764" cy="470898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457200"/>
            <a:r>
              <a:rPr lang="en-US" sz="1400" dirty="0">
                <a:latin typeface="Arial"/>
                <a:ea typeface="Calibri" panose="020F0502020204030204" pitchFamily="34" charset="0"/>
                <a:cs typeface="Arial"/>
              </a:rPr>
              <a:t>Bringle, R.G., Hatcher, J.A., Muthiah, R.N. (2010). The role of service-learning in the retention of first-year students to second year. </a:t>
            </a:r>
            <a:r>
              <a:rPr lang="en-US" sz="1400" i="1" dirty="0">
                <a:latin typeface="Arial"/>
                <a:ea typeface="Calibri" panose="020F0502020204030204" pitchFamily="34" charset="0"/>
                <a:cs typeface="Arial"/>
              </a:rPr>
              <a:t>Michigan Journal of Community Service Learning, 16</a:t>
            </a:r>
            <a:r>
              <a:rPr lang="en-US" sz="1400" dirty="0">
                <a:latin typeface="Arial"/>
                <a:ea typeface="Calibri" panose="020F0502020204030204" pitchFamily="34" charset="0"/>
                <a:cs typeface="Arial"/>
              </a:rPr>
              <a:t>(2), 38-49. </a:t>
            </a:r>
            <a:endParaRPr lang="en-US" sz="1400">
              <a:cs typeface="Calibri"/>
            </a:endParaRPr>
          </a:p>
          <a:p>
            <a:pPr marL="457200"/>
            <a:endParaRPr lang="en-US" sz="1400" dirty="0">
              <a:latin typeface="Arial"/>
              <a:ea typeface="Calibri" panose="020F0502020204030204" pitchFamily="34" charset="0"/>
              <a:cs typeface="Arial"/>
            </a:endParaRPr>
          </a:p>
          <a:p>
            <a:pPr marL="457200">
              <a:spcAft>
                <a:spcPts val="1200"/>
              </a:spcAft>
            </a:pPr>
            <a:r>
              <a:rPr lang="en-US" sz="1400" dirty="0">
                <a:latin typeface="Arial"/>
                <a:ea typeface="Calibri" panose="020F0502020204030204" pitchFamily="34" charset="0"/>
                <a:cs typeface="Arial"/>
              </a:rPr>
              <a:t>Cress, C. M., </a:t>
            </a:r>
            <a:r>
              <a:rPr lang="en-US" sz="1400" dirty="0" err="1">
                <a:latin typeface="Arial"/>
                <a:ea typeface="Calibri" panose="020F0502020204030204" pitchFamily="34" charset="0"/>
                <a:cs typeface="Arial"/>
              </a:rPr>
              <a:t>Burack</a:t>
            </a:r>
            <a:r>
              <a:rPr lang="en-US" sz="1400" dirty="0">
                <a:latin typeface="Arial"/>
                <a:ea typeface="Calibri" panose="020F0502020204030204" pitchFamily="34" charset="0"/>
                <a:cs typeface="Arial"/>
              </a:rPr>
              <a:t>, C., Giles, D. E., Elkins, J., &amp; Stevens, M. C. (2010). </a:t>
            </a:r>
            <a:r>
              <a:rPr lang="en-US" sz="1400" i="1" dirty="0">
                <a:latin typeface="Arial"/>
                <a:ea typeface="Calibri" panose="020F0502020204030204" pitchFamily="34" charset="0"/>
                <a:cs typeface="Arial"/>
              </a:rPr>
              <a:t>A promising connection: Increasing college access and success through civic engagement.</a:t>
            </a:r>
            <a:r>
              <a:rPr lang="en-US" sz="1400" dirty="0">
                <a:latin typeface="Arial"/>
                <a:ea typeface="Calibri" panose="020F0502020204030204" pitchFamily="34" charset="0"/>
                <a:cs typeface="Arial"/>
              </a:rPr>
              <a:t> Boston: Campus Compact.</a:t>
            </a:r>
            <a:endParaRPr lang="en-US" sz="1400">
              <a:cs typeface="Calibri" panose="020F0502020204030204"/>
            </a:endParaRPr>
          </a:p>
          <a:p>
            <a:pPr marL="457200" marR="0">
              <a:spcBef>
                <a:spcPts val="0"/>
              </a:spcBef>
              <a:spcAft>
                <a:spcPts val="1200"/>
              </a:spcAft>
            </a:pPr>
            <a:r>
              <a:rPr lang="en-US" sz="1400" dirty="0" err="1">
                <a:latin typeface="Arial"/>
                <a:ea typeface="Calibri" panose="020F0502020204030204" pitchFamily="34" charset="0"/>
                <a:cs typeface="Arial"/>
              </a:rPr>
              <a:t>Gallini</a:t>
            </a:r>
            <a:r>
              <a:rPr lang="en-US" sz="1400" dirty="0">
                <a:latin typeface="Arial"/>
                <a:ea typeface="Calibri" panose="020F0502020204030204" pitchFamily="34" charset="0"/>
                <a:cs typeface="Arial"/>
              </a:rPr>
              <a:t>, S., &amp; </a:t>
            </a:r>
            <a:r>
              <a:rPr lang="en-US" sz="1400" dirty="0" err="1">
                <a:latin typeface="Arial"/>
                <a:ea typeface="Calibri" panose="020F0502020204030204" pitchFamily="34" charset="0"/>
                <a:cs typeface="Arial"/>
              </a:rPr>
              <a:t>Moely</a:t>
            </a:r>
            <a:r>
              <a:rPr lang="en-US" sz="1400" dirty="0">
                <a:latin typeface="Arial"/>
                <a:ea typeface="Calibri" panose="020F0502020204030204" pitchFamily="34" charset="0"/>
                <a:cs typeface="Arial"/>
              </a:rPr>
              <a:t>, B. (2003). Service-learning and engagement, academic challenge, and retention.</a:t>
            </a:r>
            <a:r>
              <a:rPr lang="en-US" sz="1400" i="1" dirty="0">
                <a:latin typeface="Arial"/>
                <a:ea typeface="Calibri" panose="020F0502020204030204" pitchFamily="34" charset="0"/>
                <a:cs typeface="Arial"/>
              </a:rPr>
              <a:t> Michigan Journal of Community Service Learning, 10</a:t>
            </a:r>
            <a:r>
              <a:rPr lang="en-US" sz="1400" dirty="0">
                <a:latin typeface="Arial"/>
                <a:ea typeface="Calibri" panose="020F0502020204030204" pitchFamily="34" charset="0"/>
                <a:cs typeface="Arial"/>
              </a:rPr>
              <a:t>(1), 5–14.</a:t>
            </a:r>
            <a:endParaRPr lang="en-US" sz="1400">
              <a:cs typeface="Calibri" panose="020F0502020204030204"/>
            </a:endParaRPr>
          </a:p>
          <a:p>
            <a:pPr marL="457200"/>
            <a:r>
              <a:rPr lang="en-US" sz="1400" dirty="0">
                <a:latin typeface="Arial"/>
                <a:ea typeface="Calibri" panose="020F0502020204030204" pitchFamily="34" charset="0"/>
                <a:cs typeface="Arial"/>
              </a:rPr>
              <a:t>Howard, Jeffery (2001). Service-learning course design workbook. </a:t>
            </a:r>
            <a:r>
              <a:rPr lang="en-US" sz="1400" i="1" dirty="0">
                <a:latin typeface="Arial"/>
                <a:ea typeface="Calibri" panose="020F0502020204030204" pitchFamily="34" charset="0"/>
                <a:cs typeface="Arial"/>
              </a:rPr>
              <a:t>Michigan Journal of Community Service Learning. </a:t>
            </a:r>
            <a:r>
              <a:rPr lang="en-US" sz="1400" dirty="0">
                <a:latin typeface="Arial"/>
                <a:ea typeface="Calibri" panose="020F0502020204030204" pitchFamily="34" charset="0"/>
                <a:cs typeface="Arial"/>
              </a:rPr>
              <a:t> </a:t>
            </a:r>
          </a:p>
          <a:p>
            <a:pPr marL="457200"/>
            <a:endParaRPr lang="en-US" sz="1400" dirty="0">
              <a:latin typeface="Arial"/>
              <a:ea typeface="Calibri" panose="020F0502020204030204" pitchFamily="34" charset="0"/>
              <a:cs typeface="Arial"/>
            </a:endParaRPr>
          </a:p>
          <a:p>
            <a:pPr marL="457200"/>
            <a:r>
              <a:rPr lang="en-US" sz="1400" dirty="0">
                <a:latin typeface="Arial"/>
                <a:ea typeface="Calibri" panose="020F0502020204030204" pitchFamily="34" charset="0"/>
                <a:cs typeface="Arial"/>
              </a:rPr>
              <a:t>Jacoby, B. (2015). </a:t>
            </a:r>
            <a:r>
              <a:rPr lang="en-US" sz="1400" i="1" dirty="0">
                <a:latin typeface="Arial"/>
                <a:ea typeface="Calibri" panose="020F0502020204030204" pitchFamily="34" charset="0"/>
                <a:cs typeface="Arial"/>
              </a:rPr>
              <a:t>Service-learning essentials: Questions, answers, and lessons learned</a:t>
            </a:r>
            <a:r>
              <a:rPr lang="en-US" sz="1400" dirty="0">
                <a:latin typeface="Arial"/>
                <a:ea typeface="Calibri" panose="020F0502020204030204" pitchFamily="34" charset="0"/>
                <a:cs typeface="Arial"/>
              </a:rPr>
              <a:t>. San Francisco: Jossey-Bass</a:t>
            </a:r>
            <a:endParaRPr lang="en-US" sz="1400">
              <a:cs typeface="Calibri"/>
            </a:endParaRPr>
          </a:p>
          <a:p>
            <a:pPr marL="457200"/>
            <a:endParaRPr lang="en-US" sz="1400" dirty="0">
              <a:latin typeface="Arial"/>
              <a:ea typeface="Calibri" panose="020F0502020204030204" pitchFamily="34" charset="0"/>
              <a:cs typeface="Arial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Arial"/>
                <a:ea typeface="Calibri" panose="020F0502020204030204" pitchFamily="34" charset="0"/>
                <a:cs typeface="Arial"/>
              </a:rPr>
              <a:t>Keup, J.R. (2005). The impact of curricular interventions on intended second-year enrollment. </a:t>
            </a:r>
            <a:r>
              <a:rPr lang="en-US" sz="1400" i="1" dirty="0">
                <a:latin typeface="Arial"/>
                <a:ea typeface="Calibri" panose="020F0502020204030204" pitchFamily="34" charset="0"/>
                <a:cs typeface="Arial"/>
              </a:rPr>
              <a:t>Journal of College Student Retention, 7</a:t>
            </a:r>
            <a:r>
              <a:rPr lang="en-US" sz="1400" dirty="0">
                <a:latin typeface="Arial"/>
                <a:ea typeface="Calibri" panose="020F0502020204030204" pitchFamily="34" charset="0"/>
                <a:cs typeface="Arial"/>
              </a:rPr>
              <a:t>(1-2), 61-89.</a:t>
            </a:r>
          </a:p>
          <a:p>
            <a:pPr marL="457200"/>
            <a:endParaRPr lang="en-US" sz="1400" dirty="0">
              <a:latin typeface="Arial"/>
              <a:ea typeface="Calibri" panose="020F0502020204030204" pitchFamily="34" charset="0"/>
              <a:cs typeface="Arial"/>
            </a:endParaRPr>
          </a:p>
          <a:p>
            <a:pPr marL="457200"/>
            <a:r>
              <a:rPr lang="en-US" sz="1400" dirty="0" err="1">
                <a:latin typeface="Arial"/>
                <a:ea typeface="Calibri" panose="020F0502020204030204" pitchFamily="34" charset="0"/>
                <a:cs typeface="Arial"/>
              </a:rPr>
              <a:t>Lockeman</a:t>
            </a:r>
            <a:r>
              <a:rPr lang="en-US" sz="1400" dirty="0">
                <a:latin typeface="Arial"/>
                <a:ea typeface="Calibri" panose="020F0502020204030204" pitchFamily="34" charset="0"/>
                <a:cs typeface="Arial"/>
              </a:rPr>
              <a:t>, K. S., &amp; Pelco, L. E. (2013). The relationship between service-learning and degree completion.</a:t>
            </a:r>
            <a:r>
              <a:rPr lang="en-US" sz="1400" i="1" dirty="0">
                <a:latin typeface="Arial"/>
                <a:ea typeface="Calibri" panose="020F0502020204030204" pitchFamily="34" charset="0"/>
                <a:cs typeface="Arial"/>
              </a:rPr>
              <a:t> Michigan Journal of Community Service Learning, 20</a:t>
            </a:r>
            <a:r>
              <a:rPr lang="en-US" sz="1400" dirty="0">
                <a:latin typeface="Arial"/>
                <a:ea typeface="Calibri" panose="020F0502020204030204" pitchFamily="34" charset="0"/>
                <a:cs typeface="Arial"/>
              </a:rPr>
              <a:t>(1), 18-30. </a:t>
            </a:r>
            <a:endParaRPr lang="en-US" sz="1400">
              <a:latin typeface="Arial" panose="020B0604020202020204" pitchFamily="34" charset="0"/>
              <a:ea typeface="Calibri" panose="020F0502020204030204" pitchFamily="34" charset="0"/>
              <a:cs typeface="Arial"/>
            </a:endParaRPr>
          </a:p>
          <a:p>
            <a:pPr marL="457200"/>
            <a:endParaRPr lang="en-US" sz="1400" dirty="0">
              <a:latin typeface="Arial"/>
              <a:cs typeface="Arial"/>
            </a:endParaRPr>
          </a:p>
          <a:p>
            <a:pPr lvl="1"/>
            <a:r>
              <a:rPr lang="en-US" sz="1400" dirty="0">
                <a:latin typeface="Arial"/>
                <a:cs typeface="Arial"/>
              </a:rPr>
              <a:t>Northwest Service Academy (2001). Reflection Toolkit. Retrieved from </a:t>
            </a:r>
            <a:r>
              <a:rPr lang="en-US" sz="1400" dirty="0">
                <a:latin typeface="Arial"/>
                <a:ea typeface="+mn-lt"/>
                <a:cs typeface="+mn-lt"/>
                <a:hlinkClick r:id="rId3"/>
              </a:rPr>
              <a:t>https://forumea.org/wp-content/uploads/2018/04/ST-Reflection-Toolkit.pdf</a:t>
            </a:r>
            <a:endParaRPr lang="en-US" sz="1400" dirty="0">
              <a:latin typeface="Arial"/>
              <a:cs typeface="Arial"/>
            </a:endParaRPr>
          </a:p>
          <a:p>
            <a:pPr lvl="1"/>
            <a:endParaRPr lang="en-US" sz="1400" dirty="0">
              <a:latin typeface="Arial"/>
              <a:cs typeface="Arial"/>
            </a:endParaRPr>
          </a:p>
          <a:p>
            <a:pPr lvl="1"/>
            <a:r>
              <a:rPr lang="en-US" sz="1400" dirty="0">
                <a:latin typeface="Arial"/>
                <a:cs typeface="Arial"/>
              </a:rPr>
              <a:t>Reed, S.C., Rosenberg, H., Statham, A., &amp; </a:t>
            </a:r>
            <a:r>
              <a:rPr lang="en-US" sz="1400" dirty="0" err="1">
                <a:latin typeface="Arial"/>
                <a:cs typeface="Arial"/>
              </a:rPr>
              <a:t>Rosing</a:t>
            </a:r>
            <a:r>
              <a:rPr lang="en-US" sz="1400" dirty="0">
                <a:latin typeface="Arial"/>
                <a:cs typeface="Arial"/>
              </a:rPr>
              <a:t>, H. (2015). The effect of community service learning on undergraduate persistence in three institutional contexts. </a:t>
            </a:r>
            <a:r>
              <a:rPr lang="en-US" sz="1400" i="1" dirty="0">
                <a:latin typeface="Arial"/>
                <a:cs typeface="Arial"/>
              </a:rPr>
              <a:t>Michigan Journal of Community Service Learning, 21</a:t>
            </a:r>
            <a:r>
              <a:rPr lang="en-US" sz="1400" dirty="0">
                <a:latin typeface="Arial"/>
                <a:cs typeface="Arial"/>
              </a:rPr>
              <a:t>(2), 22-36.</a:t>
            </a:r>
            <a:endParaRPr lang="en-US" sz="14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695693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360B82C6B51542A276860664FE1854" ma:contentTypeVersion="13" ma:contentTypeDescription="Create a new document." ma:contentTypeScope="" ma:versionID="0e56fe3a1559838c7696e82c643fd36f">
  <xsd:schema xmlns:xsd="http://www.w3.org/2001/XMLSchema" xmlns:xs="http://www.w3.org/2001/XMLSchema" xmlns:p="http://schemas.microsoft.com/office/2006/metadata/properties" xmlns:ns3="dc4e2844-e5a4-4cdc-bcc0-24c2b9588bd6" xmlns:ns4="af454b78-153d-47ad-b3ce-7102fb03c9d0" targetNamespace="http://schemas.microsoft.com/office/2006/metadata/properties" ma:root="true" ma:fieldsID="f55a87ed2c0ba1ed230a5c2b6ad6b6d4" ns3:_="" ns4:_="">
    <xsd:import namespace="dc4e2844-e5a4-4cdc-bcc0-24c2b9588bd6"/>
    <xsd:import namespace="af454b78-153d-47ad-b3ce-7102fb03c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e2844-e5a4-4cdc-bcc0-24c2b9588bd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454b78-153d-47ad-b3ce-7102fb03c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BCC498-FCB8-47F9-BBB7-02C7A82187C1}">
  <ds:schemaRefs>
    <ds:schemaRef ds:uri="http://schemas.microsoft.com/office/2006/documentManagement/types"/>
    <ds:schemaRef ds:uri="dc4e2844-e5a4-4cdc-bcc0-24c2b9588bd6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af454b78-153d-47ad-b3ce-7102fb03c9d0"/>
    <ds:schemaRef ds:uri="http://www.w3.org/XML/1998/namespace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76A4F67-BCB9-4E1C-9C8C-7FD7E81B47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4e2844-e5a4-4cdc-bcc0-24c2b9588bd6"/>
    <ds:schemaRef ds:uri="af454b78-153d-47ad-b3ce-7102fb03c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3C0AAF-E70A-4D70-A58B-0361F2EF65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1501</TotalTime>
  <Words>384</Words>
  <Application>Microsoft Office PowerPoint</Application>
  <PresentationFormat>Widescreen</PresentationFormat>
  <Paragraphs>91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Arial Rounded MT Bold</vt:lpstr>
      <vt:lpstr>Arial,Sans-Serif</vt:lpstr>
      <vt:lpstr>Calibri</vt:lpstr>
      <vt:lpstr>Calibri Light</vt:lpstr>
      <vt:lpstr>Retrospect</vt:lpstr>
      <vt:lpstr>Best Practices in Service-Learning: Impacting Student Success</vt:lpstr>
      <vt:lpstr>Definition of Service-Learning</vt:lpstr>
      <vt:lpstr>Service-Learning &amp; Student Success</vt:lpstr>
      <vt:lpstr>The Experiential Learning Continuum</vt:lpstr>
      <vt:lpstr>Best Practices in Service-Learning</vt:lpstr>
      <vt:lpstr>USF Service-Learning Faculty Fellows Program:  Course Examples</vt:lpstr>
      <vt:lpstr>USF Service-Learning Faculty Fellows Program</vt:lpstr>
      <vt:lpstr>USF Service-Learning Faculty Fellows Program</vt:lpstr>
      <vt:lpstr>PowerPoint Presentation</vt:lpstr>
    </vt:vector>
  </TitlesOfParts>
  <Company>University of Saint Francis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in the Student Experience: Impacting Student Success</dc:title>
  <dc:creator>Boedeker, Katrina P</dc:creator>
  <cp:lastModifiedBy>Schmidt, Dr. Paul A</cp:lastModifiedBy>
  <cp:revision>674</cp:revision>
  <cp:lastPrinted>2017-08-22T14:34:51Z</cp:lastPrinted>
  <dcterms:created xsi:type="dcterms:W3CDTF">2017-04-21T18:14:31Z</dcterms:created>
  <dcterms:modified xsi:type="dcterms:W3CDTF">2020-02-10T18:23:23Z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0x010100CE360B82C6B51542A276860664FE1854</vt:lpwstr>
  </property>
</Properties>
</file>