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20"/>
  </p:notesMasterIdLst>
  <p:sldIdLst>
    <p:sldId id="256" r:id="rId5"/>
    <p:sldId id="274" r:id="rId6"/>
    <p:sldId id="257" r:id="rId7"/>
    <p:sldId id="264" r:id="rId8"/>
    <p:sldId id="258" r:id="rId9"/>
    <p:sldId id="261" r:id="rId10"/>
    <p:sldId id="265" r:id="rId11"/>
    <p:sldId id="266" r:id="rId12"/>
    <p:sldId id="276" r:id="rId13"/>
    <p:sldId id="268" r:id="rId14"/>
    <p:sldId id="271" r:id="rId15"/>
    <p:sldId id="270" r:id="rId16"/>
    <p:sldId id="269"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E8E7"/>
    <a:srgbClr val="9B2D1F"/>
    <a:srgbClr val="DECDCC"/>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53" autoAdjust="0"/>
    <p:restoredTop sz="76545" autoAdjust="0"/>
  </p:normalViewPr>
  <p:slideViewPr>
    <p:cSldViewPr snapToGrid="0">
      <p:cViewPr varScale="1">
        <p:scale>
          <a:sx n="64" d="100"/>
          <a:sy n="64" d="100"/>
        </p:scale>
        <p:origin x="98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5FB327-5EA9-40E1-AB88-C2812CADD10A}" type="datetimeFigureOut">
              <a:rPr lang="en-US" smtClean="0"/>
              <a:t>2/15/2020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352962-7802-4F40-A204-0363DF7D3CE6}" type="slidenum">
              <a:rPr lang="en-US" smtClean="0"/>
              <a:t>‹#›</a:t>
            </a:fld>
            <a:endParaRPr lang="en-US"/>
          </a:p>
        </p:txBody>
      </p:sp>
    </p:spTree>
    <p:extLst>
      <p:ext uri="{BB962C8B-B14F-4D97-AF65-F5344CB8AC3E}">
        <p14:creationId xmlns:p14="http://schemas.microsoft.com/office/powerpoint/2010/main" val="525070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Sonia Introduce- Advance Slides</a:t>
            </a:r>
            <a:br>
              <a:rPr lang="en-US" dirty="0"/>
            </a:br>
            <a:br>
              <a:rPr lang="en-US" dirty="0"/>
            </a:br>
            <a:r>
              <a:rPr lang="en-US" dirty="0"/>
              <a:t>1 min</a:t>
            </a:r>
          </a:p>
        </p:txBody>
      </p:sp>
      <p:sp>
        <p:nvSpPr>
          <p:cNvPr id="4" name="Slide Number Placeholder 3"/>
          <p:cNvSpPr>
            <a:spLocks noGrp="1"/>
          </p:cNvSpPr>
          <p:nvPr>
            <p:ph type="sldNum" sz="quarter" idx="10"/>
          </p:nvPr>
        </p:nvSpPr>
        <p:spPr/>
        <p:txBody>
          <a:bodyPr/>
          <a:lstStyle/>
          <a:p>
            <a:fld id="{5D352962-7802-4F40-A204-0363DF7D3CE6}" type="slidenum">
              <a:rPr lang="en-US" smtClean="0"/>
              <a:t>1</a:t>
            </a:fld>
            <a:endParaRPr lang="en-US"/>
          </a:p>
        </p:txBody>
      </p:sp>
    </p:spTree>
    <p:extLst>
      <p:ext uri="{BB962C8B-B14F-4D97-AF65-F5344CB8AC3E}">
        <p14:creationId xmlns:p14="http://schemas.microsoft.com/office/powerpoint/2010/main" val="184331767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Sonia- 1 min</a:t>
            </a:r>
          </a:p>
        </p:txBody>
      </p:sp>
      <p:sp>
        <p:nvSpPr>
          <p:cNvPr id="4" name="Slide Number Placeholder 3"/>
          <p:cNvSpPr>
            <a:spLocks noGrp="1"/>
          </p:cNvSpPr>
          <p:nvPr>
            <p:ph type="sldNum" sz="quarter" idx="10"/>
          </p:nvPr>
        </p:nvSpPr>
        <p:spPr/>
        <p:txBody>
          <a:bodyPr/>
          <a:lstStyle/>
          <a:p>
            <a:fld id="{5D352962-7802-4F40-A204-0363DF7D3CE6}" type="slidenum">
              <a:rPr lang="en-US" smtClean="0"/>
              <a:t>10</a:t>
            </a:fld>
            <a:endParaRPr lang="en-US"/>
          </a:p>
        </p:txBody>
      </p:sp>
    </p:spTree>
    <p:extLst>
      <p:ext uri="{BB962C8B-B14F-4D97-AF65-F5344CB8AC3E}">
        <p14:creationId xmlns:p14="http://schemas.microsoft.com/office/powerpoint/2010/main" val="42106937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200" dirty="0">
                <a:solidFill>
                  <a:schemeClr val="tx1"/>
                </a:solidFill>
                <a:effectLst/>
              </a:rPr>
              <a:t>? Renee or Beth            Provide Overview- 5 min</a:t>
            </a:r>
          </a:p>
          <a:p>
            <a:pPr marL="0" marR="0">
              <a:lnSpc>
                <a:spcPct val="107000"/>
              </a:lnSpc>
              <a:spcBef>
                <a:spcPts val="0"/>
              </a:spcBef>
              <a:spcAft>
                <a:spcPts val="0"/>
              </a:spcAft>
            </a:pPr>
            <a:endParaRPr lang="en-US" sz="1200" dirty="0">
              <a:solidFill>
                <a:schemeClr val="tx1"/>
              </a:solidFill>
              <a:effectLst/>
            </a:endParaRPr>
          </a:p>
          <a:p>
            <a:pPr marL="0" marR="0">
              <a:lnSpc>
                <a:spcPct val="107000"/>
              </a:lnSpc>
              <a:spcBef>
                <a:spcPts val="0"/>
              </a:spcBef>
              <a:spcAft>
                <a:spcPts val="0"/>
              </a:spcAft>
            </a:pPr>
            <a:r>
              <a:rPr lang="en-US" sz="1200" dirty="0">
                <a:solidFill>
                  <a:schemeClr val="tx1"/>
                </a:solidFill>
                <a:effectLst/>
              </a:rPr>
              <a:t>Students Journal Experiences in Clinical Log</a:t>
            </a:r>
          </a:p>
          <a:p>
            <a:pPr marL="0" marR="0">
              <a:lnSpc>
                <a:spcPct val="107000"/>
              </a:lnSpc>
              <a:spcBef>
                <a:spcPts val="0"/>
              </a:spcBef>
              <a:spcAft>
                <a:spcPts val="0"/>
              </a:spcAft>
            </a:pPr>
            <a:endParaRPr lang="en-US" sz="1200" dirty="0">
              <a:solidFill>
                <a:schemeClr val="tx1"/>
              </a:solidFill>
              <a:effectLst/>
            </a:endParaRPr>
          </a:p>
          <a:p>
            <a:pPr marL="0" marR="0">
              <a:lnSpc>
                <a:spcPct val="107000"/>
              </a:lnSpc>
              <a:spcBef>
                <a:spcPts val="0"/>
              </a:spcBef>
              <a:spcAft>
                <a:spcPts val="0"/>
              </a:spcAft>
            </a:pPr>
            <a:r>
              <a:rPr lang="en-US" sz="1200" dirty="0">
                <a:solidFill>
                  <a:schemeClr val="tx1"/>
                </a:solidFill>
                <a:effectLst/>
              </a:rPr>
              <a:t>Step Up. Be the Change.</a:t>
            </a:r>
            <a:br>
              <a:rPr lang="en-US" sz="1200" dirty="0">
                <a:solidFill>
                  <a:schemeClr val="tx1"/>
                </a:solidFill>
                <a:effectLst/>
              </a:rPr>
            </a:br>
            <a:r>
              <a:rPr lang="en-US" sz="1200" dirty="0">
                <a:solidFill>
                  <a:schemeClr val="tx1"/>
                </a:solidFill>
                <a:effectLst/>
              </a:rPr>
              <a:t>  Brain Break: Mountain Pose/ Cat Stretch</a:t>
            </a:r>
            <a:br>
              <a:rPr lang="en-US" sz="1200" dirty="0">
                <a:solidFill>
                  <a:schemeClr val="tx1"/>
                </a:solidFill>
                <a:effectLst/>
              </a:rPr>
            </a:br>
            <a:br>
              <a:rPr lang="en-US" sz="1200" dirty="0">
                <a:solidFill>
                  <a:schemeClr val="tx1"/>
                </a:solidFill>
                <a:effectLst/>
              </a:rPr>
            </a:br>
            <a:r>
              <a:rPr lang="en-US" sz="1200" dirty="0">
                <a:solidFill>
                  <a:schemeClr val="tx1"/>
                </a:solidFill>
                <a:effectLst/>
              </a:rPr>
              <a:t> Bystander Intervention Program</a:t>
            </a:r>
            <a:br>
              <a:rPr lang="en-US" sz="1200" dirty="0">
                <a:solidFill>
                  <a:schemeClr val="tx1"/>
                </a:solidFill>
                <a:effectLst/>
              </a:rPr>
            </a:br>
            <a:r>
              <a:rPr lang="en-US" sz="1200" dirty="0">
                <a:solidFill>
                  <a:schemeClr val="tx1"/>
                </a:solidFill>
                <a:effectLst/>
              </a:rPr>
              <a:t>   Soft Start- Bullying Behaviors</a:t>
            </a:r>
            <a:br>
              <a:rPr lang="en-US" sz="1200" dirty="0">
                <a:solidFill>
                  <a:schemeClr val="tx1"/>
                </a:solidFill>
                <a:effectLst/>
              </a:rPr>
            </a:br>
            <a:r>
              <a:rPr lang="en-US" sz="1200" dirty="0">
                <a:solidFill>
                  <a:schemeClr val="tx1"/>
                </a:solidFill>
                <a:effectLst/>
              </a:rPr>
              <a:t>             3 D's: direct, distract, delegate</a:t>
            </a:r>
            <a:br>
              <a:rPr lang="en-US" sz="1200" dirty="0">
                <a:solidFill>
                  <a:schemeClr val="tx1"/>
                </a:solidFill>
                <a:effectLst/>
              </a:rPr>
            </a:br>
            <a:br>
              <a:rPr lang="en-US" sz="1200" dirty="0">
                <a:solidFill>
                  <a:schemeClr val="tx1"/>
                </a:solidFill>
                <a:effectLst/>
              </a:rPr>
            </a:br>
            <a:r>
              <a:rPr lang="en-US" dirty="0"/>
              <a:t>Self-Regulation: ABCs</a:t>
            </a:r>
            <a:br>
              <a:rPr lang="en-US" dirty="0"/>
            </a:br>
            <a:r>
              <a:rPr lang="en-US" dirty="0"/>
              <a:t>        Activating Event</a:t>
            </a:r>
            <a:br>
              <a:rPr lang="en-US" dirty="0"/>
            </a:br>
            <a:r>
              <a:rPr lang="en-US" dirty="0"/>
              <a:t>         Beliefs</a:t>
            </a:r>
            <a:br>
              <a:rPr lang="en-US" dirty="0"/>
            </a:br>
            <a:r>
              <a:rPr lang="en-US" dirty="0"/>
              <a:t>         Consequences</a:t>
            </a:r>
          </a:p>
        </p:txBody>
      </p:sp>
      <p:sp>
        <p:nvSpPr>
          <p:cNvPr id="4" name="Slide Number Placeholder 3"/>
          <p:cNvSpPr>
            <a:spLocks noGrp="1"/>
          </p:cNvSpPr>
          <p:nvPr>
            <p:ph type="sldNum" sz="quarter" idx="10"/>
          </p:nvPr>
        </p:nvSpPr>
        <p:spPr/>
        <p:txBody>
          <a:bodyPr/>
          <a:lstStyle/>
          <a:p>
            <a:fld id="{5D352962-7802-4F40-A204-0363DF7D3CE6}" type="slidenum">
              <a:rPr lang="en-US" smtClean="0"/>
              <a:t>11</a:t>
            </a:fld>
            <a:endParaRPr lang="en-US"/>
          </a:p>
        </p:txBody>
      </p:sp>
    </p:spTree>
    <p:extLst>
      <p:ext uri="{BB962C8B-B14F-4D97-AF65-F5344CB8AC3E}">
        <p14:creationId xmlns:p14="http://schemas.microsoft.com/office/powerpoint/2010/main" val="18264118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3 min</a:t>
            </a:r>
          </a:p>
          <a:p>
            <a:r>
              <a:rPr lang="en-US" dirty="0"/>
              <a:t>All- Intervention Team</a:t>
            </a:r>
          </a:p>
          <a:p>
            <a:endParaRPr lang="en-US" dirty="0"/>
          </a:p>
        </p:txBody>
      </p:sp>
      <p:sp>
        <p:nvSpPr>
          <p:cNvPr id="4" name="Slide Number Placeholder 3"/>
          <p:cNvSpPr>
            <a:spLocks noGrp="1"/>
          </p:cNvSpPr>
          <p:nvPr>
            <p:ph type="sldNum" sz="quarter" idx="10"/>
          </p:nvPr>
        </p:nvSpPr>
        <p:spPr/>
        <p:txBody>
          <a:bodyPr/>
          <a:lstStyle/>
          <a:p>
            <a:fld id="{5D352962-7802-4F40-A204-0363DF7D3CE6}" type="slidenum">
              <a:rPr lang="en-US" smtClean="0"/>
              <a:t>12</a:t>
            </a:fld>
            <a:endParaRPr lang="en-US"/>
          </a:p>
        </p:txBody>
      </p:sp>
    </p:spTree>
    <p:extLst>
      <p:ext uri="{BB962C8B-B14F-4D97-AF65-F5344CB8AC3E}">
        <p14:creationId xmlns:p14="http://schemas.microsoft.com/office/powerpoint/2010/main" val="3199359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3 min</a:t>
            </a:r>
          </a:p>
          <a:p>
            <a:endParaRPr lang="en-US" sz="1200" dirty="0"/>
          </a:p>
          <a:p>
            <a:r>
              <a:rPr lang="en-US" sz="1200" dirty="0"/>
              <a:t>All- Intervention Team</a:t>
            </a:r>
          </a:p>
          <a:p>
            <a:endParaRPr lang="en-US" dirty="0"/>
          </a:p>
        </p:txBody>
      </p:sp>
      <p:sp>
        <p:nvSpPr>
          <p:cNvPr id="4" name="Slide Number Placeholder 3"/>
          <p:cNvSpPr>
            <a:spLocks noGrp="1"/>
          </p:cNvSpPr>
          <p:nvPr>
            <p:ph type="sldNum" sz="quarter" idx="10"/>
          </p:nvPr>
        </p:nvSpPr>
        <p:spPr/>
        <p:txBody>
          <a:bodyPr/>
          <a:lstStyle/>
          <a:p>
            <a:fld id="{5D352962-7802-4F40-A204-0363DF7D3CE6}" type="slidenum">
              <a:rPr lang="en-US" smtClean="0"/>
              <a:t>13</a:t>
            </a:fld>
            <a:endParaRPr lang="en-US"/>
          </a:p>
        </p:txBody>
      </p:sp>
    </p:spTree>
    <p:extLst>
      <p:ext uri="{BB962C8B-B14F-4D97-AF65-F5344CB8AC3E}">
        <p14:creationId xmlns:p14="http://schemas.microsoft.com/office/powerpoint/2010/main" val="37674803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Jenny</a:t>
            </a:r>
            <a:br>
              <a:rPr lang="en-US" dirty="0"/>
            </a:br>
            <a:r>
              <a:rPr lang="en-US" dirty="0"/>
              <a:t>1 min</a:t>
            </a:r>
          </a:p>
        </p:txBody>
      </p:sp>
      <p:sp>
        <p:nvSpPr>
          <p:cNvPr id="4" name="Slide Number Placeholder 3"/>
          <p:cNvSpPr>
            <a:spLocks noGrp="1"/>
          </p:cNvSpPr>
          <p:nvPr>
            <p:ph type="sldNum" sz="quarter" idx="10"/>
          </p:nvPr>
        </p:nvSpPr>
        <p:spPr/>
        <p:txBody>
          <a:bodyPr/>
          <a:lstStyle/>
          <a:p>
            <a:fld id="{5D352962-7802-4F40-A204-0363DF7D3CE6}" type="slidenum">
              <a:rPr lang="en-US" smtClean="0"/>
              <a:t>14</a:t>
            </a:fld>
            <a:endParaRPr lang="en-US"/>
          </a:p>
        </p:txBody>
      </p:sp>
    </p:spTree>
    <p:extLst>
      <p:ext uri="{BB962C8B-B14F-4D97-AF65-F5344CB8AC3E}">
        <p14:creationId xmlns:p14="http://schemas.microsoft.com/office/powerpoint/2010/main" val="24275913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Jenny</a:t>
            </a:r>
          </a:p>
          <a:p>
            <a:endParaRPr lang="en-US" dirty="0"/>
          </a:p>
          <a:p>
            <a:r>
              <a:rPr lang="en-US" dirty="0"/>
              <a:t>But all field questions - 5 to 10 minutes</a:t>
            </a:r>
          </a:p>
          <a:p>
            <a:endParaRPr lang="en-US" dirty="0"/>
          </a:p>
          <a:p>
            <a:endParaRPr lang="en-US" dirty="0"/>
          </a:p>
        </p:txBody>
      </p:sp>
      <p:sp>
        <p:nvSpPr>
          <p:cNvPr id="4" name="Slide Number Placeholder 3"/>
          <p:cNvSpPr>
            <a:spLocks noGrp="1"/>
          </p:cNvSpPr>
          <p:nvPr>
            <p:ph type="sldNum" sz="quarter" idx="10"/>
          </p:nvPr>
        </p:nvSpPr>
        <p:spPr/>
        <p:txBody>
          <a:bodyPr/>
          <a:lstStyle/>
          <a:p>
            <a:fld id="{5D352962-7802-4F40-A204-0363DF7D3CE6}" type="slidenum">
              <a:rPr lang="en-US" smtClean="0"/>
              <a:t>15</a:t>
            </a:fld>
            <a:endParaRPr lang="en-US"/>
          </a:p>
        </p:txBody>
      </p:sp>
    </p:spTree>
    <p:extLst>
      <p:ext uri="{BB962C8B-B14F-4D97-AF65-F5344CB8AC3E}">
        <p14:creationId xmlns:p14="http://schemas.microsoft.com/office/powerpoint/2010/main" val="1723186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Sonia- 1 minute</a:t>
            </a:r>
          </a:p>
        </p:txBody>
      </p:sp>
      <p:sp>
        <p:nvSpPr>
          <p:cNvPr id="4" name="Slide Number Placeholder 3"/>
          <p:cNvSpPr>
            <a:spLocks noGrp="1"/>
          </p:cNvSpPr>
          <p:nvPr>
            <p:ph type="sldNum" sz="quarter" idx="10"/>
          </p:nvPr>
        </p:nvSpPr>
        <p:spPr/>
        <p:txBody>
          <a:bodyPr/>
          <a:lstStyle/>
          <a:p>
            <a:fld id="{5D352962-7802-4F40-A204-0363DF7D3CE6}" type="slidenum">
              <a:rPr lang="en-US" smtClean="0"/>
              <a:t>2</a:t>
            </a:fld>
            <a:endParaRPr lang="en-US"/>
          </a:p>
        </p:txBody>
      </p:sp>
    </p:spTree>
    <p:extLst>
      <p:ext uri="{BB962C8B-B14F-4D97-AF65-F5344CB8AC3E}">
        <p14:creationId xmlns:p14="http://schemas.microsoft.com/office/powerpoint/2010/main" val="27606032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Mary- 1 – 2  minutes</a:t>
            </a:r>
          </a:p>
          <a:p>
            <a:endParaRPr lang="en-US" dirty="0"/>
          </a:p>
          <a:p>
            <a:r>
              <a:rPr lang="en-US" dirty="0" err="1"/>
              <a:t>Speilberg</a:t>
            </a:r>
            <a:r>
              <a:rPr lang="en-US" dirty="0"/>
              <a:t>- State/Trait Anxiety Inventory – State portion</a:t>
            </a:r>
            <a:br>
              <a:rPr lang="en-US" dirty="0"/>
            </a:br>
            <a:r>
              <a:rPr lang="en-US" dirty="0"/>
              <a:t>   Demographic questions </a:t>
            </a:r>
          </a:p>
          <a:p>
            <a:endParaRPr lang="en-US" dirty="0"/>
          </a:p>
          <a:p>
            <a:r>
              <a:rPr lang="en-US" dirty="0"/>
              <a:t>60.8% (n = 183) of the students were enrolled at a community college and 39.2% (n = 118) were enrolled at a university.</a:t>
            </a:r>
          </a:p>
        </p:txBody>
      </p:sp>
      <p:sp>
        <p:nvSpPr>
          <p:cNvPr id="4" name="Slide Number Placeholder 3"/>
          <p:cNvSpPr>
            <a:spLocks noGrp="1"/>
          </p:cNvSpPr>
          <p:nvPr>
            <p:ph type="sldNum" sz="quarter" idx="10"/>
          </p:nvPr>
        </p:nvSpPr>
        <p:spPr/>
        <p:txBody>
          <a:bodyPr/>
          <a:lstStyle/>
          <a:p>
            <a:fld id="{5D352962-7802-4F40-A204-0363DF7D3CE6}" type="slidenum">
              <a:rPr lang="en-US" smtClean="0"/>
              <a:t>3</a:t>
            </a:fld>
            <a:endParaRPr lang="en-US"/>
          </a:p>
        </p:txBody>
      </p:sp>
    </p:spTree>
    <p:extLst>
      <p:ext uri="{BB962C8B-B14F-4D97-AF65-F5344CB8AC3E}">
        <p14:creationId xmlns:p14="http://schemas.microsoft.com/office/powerpoint/2010/main" val="7698292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Mary- 1 min</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Respondents reported a variety of ways they cope with anxiety and/or stress. Students reported anxiety-reducing strategies such as exercise; talking with a supportive friend, classmate, or family member; enjoying some of their hobbies; various complementary/alternative medicines such as yoga, essential oils, meditation, pet therapy; prayer; and staying very organized with calendars. Twenty-seven percent (n = 80) of participants felt that they were not coping with anxiety well and described behaviors such as crying, sleeping, overeating, smoking, alcohol use, procrastination, putting in more hours at work, and relying on antianxiety or antidepressant medications.  </a:t>
            </a:r>
          </a:p>
          <a:p>
            <a:endParaRPr lang="en-US" dirty="0"/>
          </a:p>
        </p:txBody>
      </p:sp>
      <p:sp>
        <p:nvSpPr>
          <p:cNvPr id="4" name="Slide Number Placeholder 3"/>
          <p:cNvSpPr>
            <a:spLocks noGrp="1"/>
          </p:cNvSpPr>
          <p:nvPr>
            <p:ph type="sldNum" sz="quarter" idx="10"/>
          </p:nvPr>
        </p:nvSpPr>
        <p:spPr/>
        <p:txBody>
          <a:bodyPr/>
          <a:lstStyle/>
          <a:p>
            <a:fld id="{5D352962-7802-4F40-A204-0363DF7D3CE6}" type="slidenum">
              <a:rPr lang="en-US" smtClean="0"/>
              <a:t>4</a:t>
            </a:fld>
            <a:endParaRPr lang="en-US"/>
          </a:p>
        </p:txBody>
      </p:sp>
    </p:spTree>
    <p:extLst>
      <p:ext uri="{BB962C8B-B14F-4D97-AF65-F5344CB8AC3E}">
        <p14:creationId xmlns:p14="http://schemas.microsoft.com/office/powerpoint/2010/main" val="1447326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Mary- 1 min</a:t>
            </a:r>
            <a:br>
              <a:rPr lang="en-US" dirty="0"/>
            </a:br>
            <a:br>
              <a:rPr lang="en-US" dirty="0"/>
            </a:br>
            <a:r>
              <a:rPr lang="en-US" dirty="0"/>
              <a:t>There is not a statistically significant difference between the self-reported incidence of anxiety reported by freshman, sophomore, junior, and senior level nursing students.</a:t>
            </a:r>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5D352962-7802-4F40-A204-0363DF7D3CE6}" type="slidenum">
              <a:rPr lang="en-US" smtClean="0"/>
              <a:t>5</a:t>
            </a:fld>
            <a:endParaRPr lang="en-US"/>
          </a:p>
        </p:txBody>
      </p:sp>
    </p:spTree>
    <p:extLst>
      <p:ext uri="{BB962C8B-B14F-4D97-AF65-F5344CB8AC3E}">
        <p14:creationId xmlns:p14="http://schemas.microsoft.com/office/powerpoint/2010/main" val="12141886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Jenny- 1 min</a:t>
            </a:r>
            <a:br>
              <a:rPr lang="en-US" sz="1200" kern="1200" dirty="0">
                <a:solidFill>
                  <a:schemeClr val="tx1"/>
                </a:solidFill>
                <a:effectLst/>
                <a:latin typeface="+mn-lt"/>
                <a:ea typeface="+mn-ea"/>
                <a:cs typeface="+mn-cs"/>
              </a:rPr>
            </a:br>
            <a:br>
              <a:rPr lang="en-US" sz="1200" kern="1200" dirty="0">
                <a:solidFill>
                  <a:schemeClr val="tx1"/>
                </a:solidFill>
                <a:effectLst/>
                <a:latin typeface="+mn-lt"/>
                <a:ea typeface="+mn-ea"/>
                <a:cs typeface="+mn-cs"/>
              </a:rPr>
            </a:br>
            <a:r>
              <a:rPr lang="en-US" sz="1200" kern="1200" dirty="0">
                <a:solidFill>
                  <a:schemeClr val="tx1"/>
                </a:solidFill>
                <a:effectLst/>
                <a:latin typeface="+mn-lt"/>
                <a:ea typeface="+mn-ea"/>
                <a:cs typeface="+mn-cs"/>
              </a:rPr>
              <a:t>Among age groups, participants between the ages of 20 to 29 reported the highest amount of anxiety. 20-23 year olds reported 70.1% (n = 75) and 24-29 year olds reported 70.4% (n = 38) they had high levels of anxiety (table 3). </a:t>
            </a:r>
          </a:p>
          <a:p>
            <a:endParaRPr lang="en-US" dirty="0"/>
          </a:p>
          <a:p>
            <a:r>
              <a:rPr lang="en-US" dirty="0"/>
              <a:t>*70.1% of 20-23 year olds reported high</a:t>
            </a:r>
            <a:r>
              <a:rPr lang="en-US" baseline="0" dirty="0"/>
              <a:t> levels of anxiety</a:t>
            </a:r>
            <a:r>
              <a:rPr lang="en-US" dirty="0"/>
              <a:t>/</a:t>
            </a:r>
            <a:r>
              <a:rPr lang="en-US" baseline="0" dirty="0"/>
              <a:t> 25.3% of total students surveyed</a:t>
            </a:r>
          </a:p>
          <a:p>
            <a:r>
              <a:rPr lang="en-US" baseline="0" dirty="0"/>
              <a:t>*70.3% of 24-29 year olds reported high levels of anxiety/ 12.8% of total students surveyed</a:t>
            </a:r>
            <a:endParaRPr lang="en-US" dirty="0"/>
          </a:p>
        </p:txBody>
      </p:sp>
      <p:sp>
        <p:nvSpPr>
          <p:cNvPr id="4" name="Slide Number Placeholder 3"/>
          <p:cNvSpPr>
            <a:spLocks noGrp="1"/>
          </p:cNvSpPr>
          <p:nvPr>
            <p:ph type="sldNum" sz="quarter" idx="10"/>
          </p:nvPr>
        </p:nvSpPr>
        <p:spPr/>
        <p:txBody>
          <a:bodyPr/>
          <a:lstStyle/>
          <a:p>
            <a:fld id="{5D352962-7802-4F40-A204-0363DF7D3CE6}" type="slidenum">
              <a:rPr lang="en-US" smtClean="0"/>
              <a:t>6</a:t>
            </a:fld>
            <a:endParaRPr lang="en-US"/>
          </a:p>
        </p:txBody>
      </p:sp>
    </p:spTree>
    <p:extLst>
      <p:ext uri="{BB962C8B-B14F-4D97-AF65-F5344CB8AC3E}">
        <p14:creationId xmlns:p14="http://schemas.microsoft.com/office/powerpoint/2010/main" val="908300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Jenny- 1 min</a:t>
            </a:r>
          </a:p>
        </p:txBody>
      </p:sp>
      <p:sp>
        <p:nvSpPr>
          <p:cNvPr id="4" name="Slide Number Placeholder 3"/>
          <p:cNvSpPr>
            <a:spLocks noGrp="1"/>
          </p:cNvSpPr>
          <p:nvPr>
            <p:ph type="sldNum" sz="quarter" idx="10"/>
          </p:nvPr>
        </p:nvSpPr>
        <p:spPr/>
        <p:txBody>
          <a:bodyPr/>
          <a:lstStyle/>
          <a:p>
            <a:fld id="{5D352962-7802-4F40-A204-0363DF7D3CE6}" type="slidenum">
              <a:rPr lang="en-US" smtClean="0"/>
              <a:t>7</a:t>
            </a:fld>
            <a:endParaRPr lang="en-US"/>
          </a:p>
        </p:txBody>
      </p:sp>
    </p:spTree>
    <p:extLst>
      <p:ext uri="{BB962C8B-B14F-4D97-AF65-F5344CB8AC3E}">
        <p14:creationId xmlns:p14="http://schemas.microsoft.com/office/powerpoint/2010/main" val="20406477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Jenny- 3 min</a:t>
            </a:r>
          </a:p>
        </p:txBody>
      </p:sp>
      <p:sp>
        <p:nvSpPr>
          <p:cNvPr id="4" name="Slide Number Placeholder 3"/>
          <p:cNvSpPr>
            <a:spLocks noGrp="1"/>
          </p:cNvSpPr>
          <p:nvPr>
            <p:ph type="sldNum" sz="quarter" idx="10"/>
          </p:nvPr>
        </p:nvSpPr>
        <p:spPr/>
        <p:txBody>
          <a:bodyPr/>
          <a:lstStyle/>
          <a:p>
            <a:fld id="{5D352962-7802-4F40-A204-0363DF7D3CE6}" type="slidenum">
              <a:rPr lang="en-US" smtClean="0"/>
              <a:t>8</a:t>
            </a:fld>
            <a:endParaRPr lang="en-US"/>
          </a:p>
        </p:txBody>
      </p:sp>
    </p:spTree>
    <p:extLst>
      <p:ext uri="{BB962C8B-B14F-4D97-AF65-F5344CB8AC3E}">
        <p14:creationId xmlns:p14="http://schemas.microsoft.com/office/powerpoint/2010/main" val="42842060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mn-lt"/>
                <a:ea typeface="+mn-ea"/>
                <a:cs typeface="+mn-cs"/>
              </a:rPr>
              <a:t>Sonia- 2 min</a:t>
            </a:r>
            <a:br>
              <a:rPr kumimoji="0" lang="en-US" sz="1200" b="0" i="0" u="none" strike="noStrike" kern="1200" cap="none" spc="0" normalizeH="0" baseline="0" noProof="0" dirty="0">
                <a:ln>
                  <a:noFill/>
                </a:ln>
                <a:solidFill>
                  <a:prstClr val="black"/>
                </a:solidFill>
                <a:effectLst/>
                <a:uLnTx/>
                <a:uFillTx/>
                <a:latin typeface="+mn-lt"/>
                <a:ea typeface="+mn-ea"/>
                <a:cs typeface="+mn-cs"/>
              </a:rPr>
            </a:br>
            <a:br>
              <a:rPr kumimoji="0" lang="en-US" sz="1200" b="0" i="0" u="none" strike="noStrike" kern="1200" cap="none" spc="0" normalizeH="0" baseline="0" noProof="0" dirty="0">
                <a:ln>
                  <a:noFill/>
                </a:ln>
                <a:solidFill>
                  <a:prstClr val="black"/>
                </a:solidFill>
                <a:effectLst/>
                <a:uLnTx/>
                <a:uFillTx/>
                <a:latin typeface="+mn-lt"/>
                <a:ea typeface="+mn-ea"/>
                <a:cs typeface="+mn-cs"/>
              </a:rPr>
            </a:br>
            <a:r>
              <a:rPr kumimoji="0" lang="en-US" sz="1200" b="0" i="0" u="none" strike="noStrike" kern="1200" cap="none" spc="0" normalizeH="0" baseline="0" noProof="0" dirty="0">
                <a:ln>
                  <a:noFill/>
                </a:ln>
                <a:solidFill>
                  <a:prstClr val="black"/>
                </a:solidFill>
                <a:effectLst/>
                <a:uLnTx/>
                <a:uFillTx/>
                <a:latin typeface="+mn-lt"/>
                <a:ea typeface="+mn-ea"/>
                <a:cs typeface="+mn-cs"/>
              </a:rPr>
              <a:t>Looked at the evidence</a:t>
            </a:r>
            <a:br>
              <a:rPr kumimoji="0" lang="en-US" sz="1200" b="0" i="0" u="none" strike="noStrike" kern="1200" cap="none" spc="0" normalizeH="0" baseline="0" noProof="0" dirty="0">
                <a:ln>
                  <a:noFill/>
                </a:ln>
                <a:solidFill>
                  <a:prstClr val="black"/>
                </a:solidFill>
                <a:effectLst/>
                <a:uLnTx/>
                <a:uFillTx/>
                <a:latin typeface="+mn-lt"/>
                <a:ea typeface="+mn-ea"/>
                <a:cs typeface="+mn-cs"/>
              </a:rPr>
            </a:br>
            <a:r>
              <a:rPr kumimoji="0" lang="en-US" sz="1200" b="0" i="0" u="none" strike="noStrike" kern="1200" cap="none" spc="0" normalizeH="0" baseline="0" noProof="0" dirty="0">
                <a:ln>
                  <a:noFill/>
                </a:ln>
                <a:solidFill>
                  <a:prstClr val="black"/>
                </a:solidFill>
                <a:effectLst/>
                <a:uLnTx/>
                <a:uFillTx/>
                <a:latin typeface="+mn-lt"/>
                <a:ea typeface="+mn-ea"/>
                <a:cs typeface="+mn-cs"/>
              </a:rPr>
              <a:t>Built working framework based on:</a:t>
            </a:r>
            <a:br>
              <a:rPr kumimoji="0" lang="en-US" sz="1200" b="0" i="0" u="none" strike="noStrike" kern="1200" cap="none" spc="0" normalizeH="0" baseline="0" noProof="0" dirty="0">
                <a:ln>
                  <a:noFill/>
                </a:ln>
                <a:solidFill>
                  <a:prstClr val="black"/>
                </a:solidFill>
                <a:effectLst/>
                <a:uLnTx/>
                <a:uFillTx/>
                <a:latin typeface="+mn-lt"/>
                <a:ea typeface="+mn-ea"/>
                <a:cs typeface="+mn-cs"/>
              </a:rPr>
            </a:br>
            <a:r>
              <a:rPr kumimoji="0" lang="en-US" sz="1200" b="0" i="0" u="none" strike="noStrike" kern="1200" cap="none" spc="0" normalizeH="0" baseline="0" noProof="0" dirty="0">
                <a:ln>
                  <a:noFill/>
                </a:ln>
                <a:solidFill>
                  <a:prstClr val="black"/>
                </a:solidFill>
                <a:effectLst/>
                <a:uLnTx/>
                <a:uFillTx/>
                <a:latin typeface="+mn-lt"/>
                <a:ea typeface="+mn-ea"/>
                <a:cs typeface="+mn-cs"/>
              </a:rPr>
              <a:t>Seligman- Positive Psychology- U of Penn- Resiliency in US Army Officers</a:t>
            </a:r>
            <a:br>
              <a:rPr kumimoji="0" lang="en-US" sz="1200" b="0" i="0" u="none" strike="noStrike" kern="1200" cap="none" spc="0" normalizeH="0" baseline="0" noProof="0" dirty="0">
                <a:ln>
                  <a:noFill/>
                </a:ln>
                <a:solidFill>
                  <a:prstClr val="black"/>
                </a:solidFill>
                <a:effectLst/>
                <a:uLnTx/>
                <a:uFillTx/>
                <a:latin typeface="+mn-lt"/>
                <a:ea typeface="+mn-ea"/>
                <a:cs typeface="+mn-cs"/>
              </a:rPr>
            </a:br>
            <a:r>
              <a:rPr kumimoji="0" lang="en-US" sz="1200" b="0" i="0" u="none" strike="noStrike" kern="1200" cap="none" spc="0" normalizeH="0" baseline="0" noProof="0" dirty="0" err="1">
                <a:ln>
                  <a:noFill/>
                </a:ln>
                <a:solidFill>
                  <a:prstClr val="black"/>
                </a:solidFill>
                <a:effectLst/>
                <a:uLnTx/>
                <a:uFillTx/>
                <a:latin typeface="+mn-lt"/>
                <a:ea typeface="+mn-ea"/>
                <a:cs typeface="+mn-cs"/>
              </a:rPr>
              <a:t>Waston</a:t>
            </a:r>
            <a:r>
              <a:rPr kumimoji="0" lang="en-US" sz="1200" b="0" i="0" u="none" strike="noStrike" kern="1200" cap="none" spc="0" normalizeH="0" baseline="0" noProof="0" dirty="0">
                <a:ln>
                  <a:noFill/>
                </a:ln>
                <a:solidFill>
                  <a:prstClr val="black"/>
                </a:solidFill>
                <a:effectLst/>
                <a:uLnTx/>
                <a:uFillTx/>
                <a:latin typeface="+mn-lt"/>
                <a:ea typeface="+mn-ea"/>
                <a:cs typeface="+mn-cs"/>
              </a:rPr>
              <a:t>- Caring</a:t>
            </a:r>
            <a:br>
              <a:rPr kumimoji="0" lang="en-US" sz="1200" b="0" i="0" u="none" strike="noStrike" kern="1200" cap="none" spc="0" normalizeH="0" baseline="0" noProof="0" dirty="0">
                <a:ln>
                  <a:noFill/>
                </a:ln>
                <a:solidFill>
                  <a:prstClr val="black"/>
                </a:solidFill>
                <a:effectLst/>
                <a:uLnTx/>
                <a:uFillTx/>
                <a:latin typeface="+mn-lt"/>
                <a:ea typeface="+mn-ea"/>
                <a:cs typeface="+mn-cs"/>
              </a:rPr>
            </a:br>
            <a:r>
              <a:rPr kumimoji="0" lang="en-US" sz="1200" b="0" i="0" u="none" strike="noStrike" kern="1200" cap="none" spc="0" normalizeH="0" baseline="0" noProof="0" dirty="0">
                <a:ln>
                  <a:noFill/>
                </a:ln>
                <a:solidFill>
                  <a:prstClr val="black"/>
                </a:solidFill>
                <a:effectLst/>
                <a:uLnTx/>
                <a:uFillTx/>
                <a:latin typeface="+mn-lt"/>
                <a:ea typeface="+mn-ea"/>
                <a:cs typeface="+mn-cs"/>
              </a:rPr>
              <a:t>Jon Kabat-Zinn- Mindfulness- U of Mass- Mindfulness-Based Stress Reduction Clinic- Wherever you go, there you are.</a:t>
            </a:r>
          </a:p>
          <a:p>
            <a:endParaRPr lang="en-US" dirty="0"/>
          </a:p>
        </p:txBody>
      </p:sp>
      <p:sp>
        <p:nvSpPr>
          <p:cNvPr id="4" name="Slide Number Placeholder 3"/>
          <p:cNvSpPr>
            <a:spLocks noGrp="1"/>
          </p:cNvSpPr>
          <p:nvPr>
            <p:ph type="sldNum" sz="quarter" idx="10"/>
          </p:nvPr>
        </p:nvSpPr>
        <p:spPr/>
        <p:txBody>
          <a:bodyPr/>
          <a:lstStyle/>
          <a:p>
            <a:fld id="{5D352962-7802-4F40-A204-0363DF7D3CE6}" type="slidenum">
              <a:rPr lang="en-US" smtClean="0"/>
              <a:t>9</a:t>
            </a:fld>
            <a:endParaRPr lang="en-US"/>
          </a:p>
        </p:txBody>
      </p:sp>
    </p:spTree>
    <p:extLst>
      <p:ext uri="{BB962C8B-B14F-4D97-AF65-F5344CB8AC3E}">
        <p14:creationId xmlns:p14="http://schemas.microsoft.com/office/powerpoint/2010/main" val="3235734830"/>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88E2A3C-19DE-47B7-B7D2-267D5DBBE45F}" type="datetimeFigureOut">
              <a:rPr lang="en-US" smtClean="0"/>
              <a:t>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291FB596-5638-42D4-B1BC-AB8E0D593C98}" type="slidenum">
              <a:rPr lang="en-US" smtClean="0"/>
              <a:t>‹#›</a:t>
            </a:fld>
            <a:endParaRPr lang="en-US"/>
          </a:p>
        </p:txBody>
      </p:sp>
    </p:spTree>
    <p:extLst>
      <p:ext uri="{BB962C8B-B14F-4D97-AF65-F5344CB8AC3E}">
        <p14:creationId xmlns:p14="http://schemas.microsoft.com/office/powerpoint/2010/main" val="1465004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8E2A3C-19DE-47B7-B7D2-267D5DBBE45F}" type="datetimeFigureOut">
              <a:rPr lang="en-US" smtClean="0"/>
              <a:t>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1FB596-5638-42D4-B1BC-AB8E0D593C98}" type="slidenum">
              <a:rPr lang="en-US" smtClean="0"/>
              <a:t>‹#›</a:t>
            </a:fld>
            <a:endParaRPr lang="en-US"/>
          </a:p>
        </p:txBody>
      </p:sp>
    </p:spTree>
    <p:extLst>
      <p:ext uri="{BB962C8B-B14F-4D97-AF65-F5344CB8AC3E}">
        <p14:creationId xmlns:p14="http://schemas.microsoft.com/office/powerpoint/2010/main" val="333132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8E2A3C-19DE-47B7-B7D2-267D5DBBE45F}" type="datetimeFigureOut">
              <a:rPr lang="en-US" smtClean="0"/>
              <a:t>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1FB596-5638-42D4-B1BC-AB8E0D593C98}" type="slidenum">
              <a:rPr lang="en-US" smtClean="0"/>
              <a:t>‹#›</a:t>
            </a:fld>
            <a:endParaRPr lang="en-US"/>
          </a:p>
        </p:txBody>
      </p:sp>
    </p:spTree>
    <p:extLst>
      <p:ext uri="{BB962C8B-B14F-4D97-AF65-F5344CB8AC3E}">
        <p14:creationId xmlns:p14="http://schemas.microsoft.com/office/powerpoint/2010/main" val="3349726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8E2A3C-19DE-47B7-B7D2-267D5DBBE45F}" type="datetimeFigureOut">
              <a:rPr lang="en-US" smtClean="0"/>
              <a:t>2/15/2020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1FB596-5638-42D4-B1BC-AB8E0D593C98}" type="slidenum">
              <a:rPr lang="en-US" smtClean="0"/>
              <a:t>‹#›</a:t>
            </a:fld>
            <a:endParaRPr lang="en-US"/>
          </a:p>
        </p:txBody>
      </p:sp>
    </p:spTree>
    <p:extLst>
      <p:ext uri="{BB962C8B-B14F-4D97-AF65-F5344CB8AC3E}">
        <p14:creationId xmlns:p14="http://schemas.microsoft.com/office/powerpoint/2010/main" val="1099798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D88E2A3C-19DE-47B7-B7D2-267D5DBBE45F}" type="datetimeFigureOut">
              <a:rPr lang="en-US" smtClean="0"/>
              <a:t>2/15/2020</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291FB596-5638-42D4-B1BC-AB8E0D593C98}" type="slidenum">
              <a:rPr lang="en-US" smtClean="0"/>
              <a:t>‹#›</a:t>
            </a:fld>
            <a:endParaRPr lang="en-US"/>
          </a:p>
        </p:txBody>
      </p:sp>
    </p:spTree>
    <p:extLst>
      <p:ext uri="{BB962C8B-B14F-4D97-AF65-F5344CB8AC3E}">
        <p14:creationId xmlns:p14="http://schemas.microsoft.com/office/powerpoint/2010/main" val="18848144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88E2A3C-19DE-47B7-B7D2-267D5DBBE45F}" type="datetimeFigureOut">
              <a:rPr lang="en-US" smtClean="0"/>
              <a:t>2/15/2020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1FB596-5638-42D4-B1BC-AB8E0D593C98}" type="slidenum">
              <a:rPr lang="en-US" smtClean="0"/>
              <a:t>‹#›</a:t>
            </a:fld>
            <a:endParaRPr lang="en-US"/>
          </a:p>
        </p:txBody>
      </p:sp>
    </p:spTree>
    <p:extLst>
      <p:ext uri="{BB962C8B-B14F-4D97-AF65-F5344CB8AC3E}">
        <p14:creationId xmlns:p14="http://schemas.microsoft.com/office/powerpoint/2010/main" val="1002194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88E2A3C-19DE-47B7-B7D2-267D5DBBE45F}" type="datetimeFigureOut">
              <a:rPr lang="en-US" smtClean="0"/>
              <a:t>2/15/2020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1FB596-5638-42D4-B1BC-AB8E0D593C98}" type="slidenum">
              <a:rPr lang="en-US" smtClean="0"/>
              <a:t>‹#›</a:t>
            </a:fld>
            <a:endParaRPr lang="en-US"/>
          </a:p>
        </p:txBody>
      </p:sp>
    </p:spTree>
    <p:extLst>
      <p:ext uri="{BB962C8B-B14F-4D97-AF65-F5344CB8AC3E}">
        <p14:creationId xmlns:p14="http://schemas.microsoft.com/office/powerpoint/2010/main" val="3700525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88E2A3C-19DE-47B7-B7D2-267D5DBBE45F}" type="datetimeFigureOut">
              <a:rPr lang="en-US" smtClean="0"/>
              <a:t>2/15/2020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1FB596-5638-42D4-B1BC-AB8E0D593C98}" type="slidenum">
              <a:rPr lang="en-US" smtClean="0"/>
              <a:t>‹#›</a:t>
            </a:fld>
            <a:endParaRPr lang="en-US"/>
          </a:p>
        </p:txBody>
      </p:sp>
    </p:spTree>
    <p:extLst>
      <p:ext uri="{BB962C8B-B14F-4D97-AF65-F5344CB8AC3E}">
        <p14:creationId xmlns:p14="http://schemas.microsoft.com/office/powerpoint/2010/main" val="3631698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8E2A3C-19DE-47B7-B7D2-267D5DBBE45F}" type="datetimeFigureOut">
              <a:rPr lang="en-US" smtClean="0"/>
              <a:t>2/15/2020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1FB596-5638-42D4-B1BC-AB8E0D593C98}" type="slidenum">
              <a:rPr lang="en-US" smtClean="0"/>
              <a:t>‹#›</a:t>
            </a:fld>
            <a:endParaRPr lang="en-US"/>
          </a:p>
        </p:txBody>
      </p:sp>
    </p:spTree>
    <p:extLst>
      <p:ext uri="{BB962C8B-B14F-4D97-AF65-F5344CB8AC3E}">
        <p14:creationId xmlns:p14="http://schemas.microsoft.com/office/powerpoint/2010/main" val="657903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88E2A3C-19DE-47B7-B7D2-267D5DBBE45F}" type="datetimeFigureOut">
              <a:rPr lang="en-US" smtClean="0"/>
              <a:t>2/15/2020</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291FB596-5638-42D4-B1BC-AB8E0D593C98}" type="slidenum">
              <a:rPr lang="en-US" smtClean="0"/>
              <a:t>‹#›</a:t>
            </a:fld>
            <a:endParaRPr lang="en-US"/>
          </a:p>
        </p:txBody>
      </p:sp>
    </p:spTree>
    <p:extLst>
      <p:ext uri="{BB962C8B-B14F-4D97-AF65-F5344CB8AC3E}">
        <p14:creationId xmlns:p14="http://schemas.microsoft.com/office/powerpoint/2010/main" val="4248626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88E2A3C-19DE-47B7-B7D2-267D5DBBE45F}" type="datetimeFigureOut">
              <a:rPr lang="en-US" smtClean="0"/>
              <a:t>2/15/2020</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291FB596-5638-42D4-B1BC-AB8E0D593C98}" type="slidenum">
              <a:rPr lang="en-US" smtClean="0"/>
              <a:t>‹#›</a:t>
            </a:fld>
            <a:endParaRPr lang="en-US"/>
          </a:p>
        </p:txBody>
      </p:sp>
    </p:spTree>
    <p:extLst>
      <p:ext uri="{BB962C8B-B14F-4D97-AF65-F5344CB8AC3E}">
        <p14:creationId xmlns:p14="http://schemas.microsoft.com/office/powerpoint/2010/main" val="2891804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D88E2A3C-19DE-47B7-B7D2-267D5DBBE45F}" type="datetimeFigureOut">
              <a:rPr lang="en-US" smtClean="0"/>
              <a:t>2/15/2020</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291FB596-5638-42D4-B1BC-AB8E0D593C98}" type="slidenum">
              <a:rPr lang="en-US" smtClean="0"/>
              <a:t>‹#›</a:t>
            </a:fld>
            <a:endParaRPr lang="en-US"/>
          </a:p>
        </p:txBody>
      </p:sp>
    </p:spTree>
    <p:extLst>
      <p:ext uri="{BB962C8B-B14F-4D97-AF65-F5344CB8AC3E}">
        <p14:creationId xmlns:p14="http://schemas.microsoft.com/office/powerpoint/2010/main" val="281811078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9095" y="2203554"/>
            <a:ext cx="9233941" cy="1379095"/>
          </a:xfrm>
        </p:spPr>
        <p:txBody>
          <a:bodyPr>
            <a:noAutofit/>
          </a:bodyPr>
          <a:lstStyle/>
          <a:p>
            <a:pPr algn="ctr"/>
            <a:r>
              <a:rPr lang="en-US" sz="3600" dirty="0"/>
              <a:t>Addressing Student Anxiety in the Classroom: Implementing Evidence-Based                                  Strategies of Mindfulness, Relationship-Building, and Resiliency </a:t>
            </a:r>
            <a:br>
              <a:rPr lang="en-US" sz="3600" dirty="0"/>
            </a:br>
            <a:br>
              <a:rPr lang="en-US" sz="3600" dirty="0"/>
            </a:br>
            <a:r>
              <a:rPr lang="en-US" sz="2400" dirty="0">
                <a:solidFill>
                  <a:srgbClr val="C00000"/>
                </a:solidFill>
              </a:rPr>
              <a:t>Fort Wayne Teaching and Learning Conference </a:t>
            </a:r>
            <a:br>
              <a:rPr lang="en-US" sz="2400" dirty="0">
                <a:solidFill>
                  <a:srgbClr val="C00000"/>
                </a:solidFill>
              </a:rPr>
            </a:br>
            <a:r>
              <a:rPr lang="en-US" sz="2400" dirty="0">
                <a:solidFill>
                  <a:srgbClr val="C00000"/>
                </a:solidFill>
              </a:rPr>
              <a:t>February 21</a:t>
            </a:r>
            <a:r>
              <a:rPr lang="en-US" sz="2400" baseline="30000" dirty="0">
                <a:solidFill>
                  <a:srgbClr val="C00000"/>
                </a:solidFill>
              </a:rPr>
              <a:t>st</a:t>
            </a:r>
            <a:r>
              <a:rPr lang="en-US" sz="2400" dirty="0">
                <a:solidFill>
                  <a:srgbClr val="C00000"/>
                </a:solidFill>
              </a:rPr>
              <a:t>, 2020</a:t>
            </a:r>
          </a:p>
        </p:txBody>
      </p:sp>
      <p:sp>
        <p:nvSpPr>
          <p:cNvPr id="3" name="Subtitle 2"/>
          <p:cNvSpPr>
            <a:spLocks noGrp="1"/>
          </p:cNvSpPr>
          <p:nvPr>
            <p:ph type="subTitle" idx="1"/>
          </p:nvPr>
        </p:nvSpPr>
        <p:spPr>
          <a:xfrm>
            <a:off x="796834" y="4467496"/>
            <a:ext cx="10541726" cy="2083206"/>
          </a:xfrm>
        </p:spPr>
        <p:txBody>
          <a:bodyPr>
            <a:normAutofit/>
          </a:bodyPr>
          <a:lstStyle/>
          <a:p>
            <a:pPr>
              <a:lnSpc>
                <a:spcPct val="100000"/>
              </a:lnSpc>
              <a:spcBef>
                <a:spcPts val="0"/>
              </a:spcBef>
            </a:pPr>
            <a:r>
              <a:rPr lang="en-US" sz="1900" dirty="0"/>
              <a:t>                       </a:t>
            </a:r>
            <a:endParaRPr lang="en-US" dirty="0"/>
          </a:p>
        </p:txBody>
      </p:sp>
    </p:spTree>
    <p:extLst>
      <p:ext uri="{BB962C8B-B14F-4D97-AF65-F5344CB8AC3E}">
        <p14:creationId xmlns:p14="http://schemas.microsoft.com/office/powerpoint/2010/main" val="28195830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C83D5-6B5F-4721-B42B-5394F8181B0A}"/>
              </a:ext>
            </a:extLst>
          </p:cNvPr>
          <p:cNvSpPr>
            <a:spLocks noGrp="1"/>
          </p:cNvSpPr>
          <p:nvPr>
            <p:ph type="title"/>
          </p:nvPr>
        </p:nvSpPr>
        <p:spPr/>
        <p:txBody>
          <a:bodyPr/>
          <a:lstStyle/>
          <a:p>
            <a:r>
              <a:rPr lang="en-US" dirty="0"/>
              <a:t>Brief- Is the Key</a:t>
            </a:r>
          </a:p>
        </p:txBody>
      </p:sp>
      <p:sp>
        <p:nvSpPr>
          <p:cNvPr id="3" name="Content Placeholder 2">
            <a:extLst>
              <a:ext uri="{FF2B5EF4-FFF2-40B4-BE49-F238E27FC236}">
                <a16:creationId xmlns:a16="http://schemas.microsoft.com/office/drawing/2014/main" id="{D8D33DFF-4D47-4903-9F07-BFB808296FE9}"/>
              </a:ext>
            </a:extLst>
          </p:cNvPr>
          <p:cNvSpPr>
            <a:spLocks noGrp="1"/>
          </p:cNvSpPr>
          <p:nvPr>
            <p:ph idx="1"/>
          </p:nvPr>
        </p:nvSpPr>
        <p:spPr/>
        <p:txBody>
          <a:bodyPr/>
          <a:lstStyle/>
          <a:p>
            <a:pPr marL="0" indent="0">
              <a:buNone/>
            </a:pPr>
            <a:endParaRPr lang="en-US" sz="4000" dirty="0"/>
          </a:p>
          <a:p>
            <a:r>
              <a:rPr lang="en-US" sz="2800" dirty="0"/>
              <a:t>All Interventions must be simple and brief</a:t>
            </a:r>
          </a:p>
          <a:p>
            <a:r>
              <a:rPr lang="en-US" sz="2800" dirty="0"/>
              <a:t>Easy for faculty to teach/model</a:t>
            </a:r>
          </a:p>
          <a:p>
            <a:r>
              <a:rPr lang="en-US" sz="2800" dirty="0"/>
              <a:t>Easy for students to practice through-out their day</a:t>
            </a:r>
          </a:p>
        </p:txBody>
      </p:sp>
    </p:spTree>
    <p:extLst>
      <p:ext uri="{BB962C8B-B14F-4D97-AF65-F5344CB8AC3E}">
        <p14:creationId xmlns:p14="http://schemas.microsoft.com/office/powerpoint/2010/main" val="31737595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FD7D4-F981-4727-97BC-57B0896E14C7}"/>
              </a:ext>
            </a:extLst>
          </p:cNvPr>
          <p:cNvSpPr>
            <a:spLocks noGrp="1"/>
          </p:cNvSpPr>
          <p:nvPr>
            <p:ph type="title"/>
          </p:nvPr>
        </p:nvSpPr>
        <p:spPr/>
        <p:txBody>
          <a:bodyPr/>
          <a:lstStyle/>
          <a:p>
            <a:r>
              <a:rPr lang="en-US" dirty="0"/>
              <a:t>Semester One        Semester two</a:t>
            </a:r>
          </a:p>
        </p:txBody>
      </p:sp>
      <p:sp>
        <p:nvSpPr>
          <p:cNvPr id="3" name="Text Placeholder 2">
            <a:extLst>
              <a:ext uri="{FF2B5EF4-FFF2-40B4-BE49-F238E27FC236}">
                <a16:creationId xmlns:a16="http://schemas.microsoft.com/office/drawing/2014/main" id="{C622090B-ADE4-48DE-9D9A-069F6610CC62}"/>
              </a:ext>
            </a:extLst>
          </p:cNvPr>
          <p:cNvSpPr>
            <a:spLocks noGrp="1"/>
          </p:cNvSpPr>
          <p:nvPr>
            <p:ph type="body" idx="1"/>
          </p:nvPr>
        </p:nvSpPr>
        <p:spPr>
          <a:xfrm>
            <a:off x="1081791" y="1403680"/>
            <a:ext cx="4754880" cy="640080"/>
          </a:xfrm>
        </p:spPr>
        <p:txBody>
          <a:bodyPr/>
          <a:lstStyle/>
          <a:p>
            <a:r>
              <a:rPr lang="en-US" dirty="0"/>
              <a:t>Nursing Fundamentals</a:t>
            </a:r>
          </a:p>
        </p:txBody>
      </p:sp>
      <p:graphicFrame>
        <p:nvGraphicFramePr>
          <p:cNvPr id="7" name="Content Placeholder 6">
            <a:extLst>
              <a:ext uri="{FF2B5EF4-FFF2-40B4-BE49-F238E27FC236}">
                <a16:creationId xmlns:a16="http://schemas.microsoft.com/office/drawing/2014/main" id="{A3A388DA-4415-41AA-ACF7-E50690F6B7C2}"/>
              </a:ext>
            </a:extLst>
          </p:cNvPr>
          <p:cNvGraphicFramePr>
            <a:graphicFrameLocks noGrp="1"/>
          </p:cNvGraphicFramePr>
          <p:nvPr>
            <p:ph sz="half" idx="2"/>
            <p:extLst>
              <p:ext uri="{D42A27DB-BD31-4B8C-83A1-F6EECF244321}">
                <p14:modId xmlns:p14="http://schemas.microsoft.com/office/powerpoint/2010/main" val="4152195794"/>
              </p:ext>
            </p:extLst>
          </p:nvPr>
        </p:nvGraphicFramePr>
        <p:xfrm>
          <a:off x="860114" y="2233534"/>
          <a:ext cx="4754563" cy="4028507"/>
        </p:xfrm>
        <a:graphic>
          <a:graphicData uri="http://schemas.openxmlformats.org/drawingml/2006/table">
            <a:tbl>
              <a:tblPr firstCol="1" bandRow="1">
                <a:tableStyleId>{21E4AEA4-8DFA-4A89-87EB-49C32662AFE0}</a:tableStyleId>
              </a:tblPr>
              <a:tblGrid>
                <a:gridCol w="2008612">
                  <a:extLst>
                    <a:ext uri="{9D8B030D-6E8A-4147-A177-3AD203B41FA5}">
                      <a16:colId xmlns:a16="http://schemas.microsoft.com/office/drawing/2014/main" val="2466217246"/>
                    </a:ext>
                  </a:extLst>
                </a:gridCol>
                <a:gridCol w="2745951">
                  <a:extLst>
                    <a:ext uri="{9D8B030D-6E8A-4147-A177-3AD203B41FA5}">
                      <a16:colId xmlns:a16="http://schemas.microsoft.com/office/drawing/2014/main" val="1521375747"/>
                    </a:ext>
                  </a:extLst>
                </a:gridCol>
              </a:tblGrid>
              <a:tr h="1454046">
                <a:tc>
                  <a:txBody>
                    <a:bodyPr/>
                    <a:lstStyle/>
                    <a:p>
                      <a:pPr marL="0" marR="0">
                        <a:lnSpc>
                          <a:spcPct val="107000"/>
                        </a:lnSpc>
                        <a:spcBef>
                          <a:spcPts val="0"/>
                        </a:spcBef>
                        <a:spcAft>
                          <a:spcPts val="0"/>
                        </a:spcAft>
                      </a:pPr>
                      <a:r>
                        <a:rPr lang="en-US" sz="2000" dirty="0">
                          <a:effectLst/>
                        </a:rPr>
                        <a:t>Mindfulness Minute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8051" marR="38051"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500" dirty="0">
                          <a:solidFill>
                            <a:schemeClr val="tx1"/>
                          </a:solidFill>
                          <a:effectLst/>
                          <a:latin typeface="+mn-lt"/>
                        </a:rPr>
                        <a:t>  </a:t>
                      </a:r>
                      <a:r>
                        <a:rPr lang="en-US" sz="1600" dirty="0">
                          <a:solidFill>
                            <a:schemeClr val="tx1"/>
                          </a:solidFill>
                          <a:effectLst/>
                          <a:latin typeface="+mn-lt"/>
                        </a:rPr>
                        <a:t>Guided Meditation</a:t>
                      </a:r>
                      <a:br>
                        <a:rPr lang="en-US" sz="1600" dirty="0">
                          <a:solidFill>
                            <a:schemeClr val="tx1"/>
                          </a:solidFill>
                          <a:effectLst/>
                          <a:latin typeface="+mn-lt"/>
                        </a:rPr>
                      </a:br>
                      <a:r>
                        <a:rPr lang="en-US" sz="1600" dirty="0">
                          <a:solidFill>
                            <a:schemeClr val="tx1"/>
                          </a:solidFill>
                          <a:effectLst/>
                          <a:latin typeface="+mn-lt"/>
                        </a:rPr>
                        <a:t>  Relaxing Breath</a:t>
                      </a:r>
                    </a:p>
                    <a:p>
                      <a:pPr marL="0" marR="0">
                        <a:lnSpc>
                          <a:spcPct val="107000"/>
                        </a:lnSpc>
                        <a:spcBef>
                          <a:spcPts val="0"/>
                        </a:spcBef>
                        <a:spcAft>
                          <a:spcPts val="0"/>
                        </a:spcAft>
                      </a:pPr>
                      <a:r>
                        <a:rPr lang="en-US" sz="1600" dirty="0">
                          <a:solidFill>
                            <a:schemeClr val="tx1"/>
                          </a:solidFill>
                          <a:effectLst/>
                          <a:latin typeface="+mn-lt"/>
                        </a:rPr>
                        <a:t> </a:t>
                      </a:r>
                    </a:p>
                    <a:p>
                      <a:pPr marL="0" marR="0" algn="l">
                        <a:lnSpc>
                          <a:spcPct val="107000"/>
                        </a:lnSpc>
                        <a:spcBef>
                          <a:spcPts val="0"/>
                        </a:spcBef>
                        <a:spcAft>
                          <a:spcPts val="0"/>
                        </a:spcAft>
                      </a:pPr>
                      <a:r>
                        <a:rPr lang="en-US" sz="1600" dirty="0">
                          <a:solidFill>
                            <a:schemeClr val="tx1"/>
                          </a:solidFill>
                          <a:effectLst/>
                          <a:latin typeface="+mn-lt"/>
                        </a:rPr>
                        <a:t> Counseling Services  </a:t>
                      </a:r>
                      <a:br>
                        <a:rPr lang="en-US" sz="1600" dirty="0">
                          <a:solidFill>
                            <a:schemeClr val="tx1"/>
                          </a:solidFill>
                          <a:effectLst/>
                          <a:latin typeface="+mn-lt"/>
                        </a:rPr>
                      </a:br>
                      <a:r>
                        <a:rPr lang="en-US" sz="1600" dirty="0">
                          <a:solidFill>
                            <a:schemeClr val="tx1"/>
                          </a:solidFill>
                          <a:effectLst/>
                          <a:latin typeface="+mn-lt"/>
                        </a:rPr>
                        <a:t>          Orientation</a:t>
                      </a:r>
                      <a:endParaRPr lang="en-US" sz="1600" b="0" dirty="0">
                        <a:solidFill>
                          <a:schemeClr val="tx1"/>
                        </a:solidFill>
                        <a:effectLst/>
                        <a:latin typeface="+mn-lt"/>
                        <a:ea typeface="Calibri" panose="020F0502020204030204" pitchFamily="34" charset="0"/>
                        <a:cs typeface="Times New Roman" panose="02020603050405020304" pitchFamily="18" charset="0"/>
                      </a:endParaRPr>
                    </a:p>
                  </a:txBody>
                  <a:tcPr marL="38051" marR="38051" marT="0" marB="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FE8E7"/>
                    </a:solidFill>
                  </a:tcPr>
                </a:tc>
                <a:extLst>
                  <a:ext uri="{0D108BD9-81ED-4DB2-BD59-A6C34878D82A}">
                    <a16:rowId xmlns:a16="http://schemas.microsoft.com/office/drawing/2014/main" val="3873228966"/>
                  </a:ext>
                </a:extLst>
              </a:tr>
              <a:tr h="1528997">
                <a:tc>
                  <a:txBody>
                    <a:bodyPr/>
                    <a:lstStyle/>
                    <a:p>
                      <a:pPr marL="0" marR="0">
                        <a:lnSpc>
                          <a:spcPct val="107000"/>
                        </a:lnSpc>
                        <a:spcBef>
                          <a:spcPts val="0"/>
                        </a:spcBef>
                        <a:spcAft>
                          <a:spcPts val="0"/>
                        </a:spcAft>
                      </a:pPr>
                      <a:r>
                        <a:rPr lang="en-US" sz="2000" dirty="0">
                          <a:effectLst/>
                        </a:rPr>
                        <a:t>Relationship Moment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8051" marR="38051"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endParaRPr lang="en-US" sz="500" dirty="0">
                        <a:effectLst/>
                        <a:latin typeface="+mn-lt"/>
                      </a:endParaRPr>
                    </a:p>
                    <a:p>
                      <a:pPr marL="0" marR="0">
                        <a:lnSpc>
                          <a:spcPct val="107000"/>
                        </a:lnSpc>
                        <a:spcBef>
                          <a:spcPts val="0"/>
                        </a:spcBef>
                        <a:spcAft>
                          <a:spcPts val="0"/>
                        </a:spcAft>
                      </a:pPr>
                      <a:r>
                        <a:rPr lang="en-US" sz="1600" dirty="0">
                          <a:effectLst/>
                          <a:latin typeface="+mn-lt"/>
                        </a:rPr>
                        <a:t>Active Communication: Partner</a:t>
                      </a:r>
                      <a:endParaRPr lang="en-US" sz="1600" dirty="0">
                        <a:effectLst/>
                        <a:latin typeface="+mn-lt"/>
                        <a:ea typeface="Calibri" panose="020F0502020204030204" pitchFamily="34" charset="0"/>
                        <a:cs typeface="Times New Roman" panose="02020603050405020304" pitchFamily="18" charset="0"/>
                      </a:endParaRPr>
                    </a:p>
                  </a:txBody>
                  <a:tcPr marL="38051" marR="38051" marT="0" marB="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51489949"/>
                  </a:ext>
                </a:extLst>
              </a:tr>
              <a:tr h="577985">
                <a:tc>
                  <a:txBody>
                    <a:bodyPr/>
                    <a:lstStyle/>
                    <a:p>
                      <a:pPr marL="0" marR="0">
                        <a:lnSpc>
                          <a:spcPct val="107000"/>
                        </a:lnSpc>
                        <a:spcBef>
                          <a:spcPts val="0"/>
                        </a:spcBef>
                        <a:spcAft>
                          <a:spcPts val="0"/>
                        </a:spcAft>
                      </a:pPr>
                      <a:endParaRPr lang="en-US" sz="500" dirty="0">
                        <a:effectLst/>
                      </a:endParaRPr>
                    </a:p>
                    <a:p>
                      <a:pPr marL="0" marR="0">
                        <a:lnSpc>
                          <a:spcPct val="107000"/>
                        </a:lnSpc>
                        <a:spcBef>
                          <a:spcPts val="0"/>
                        </a:spcBef>
                        <a:spcAft>
                          <a:spcPts val="0"/>
                        </a:spcAft>
                      </a:pPr>
                      <a:r>
                        <a:rPr lang="en-US" sz="2000" dirty="0">
                          <a:effectLst/>
                        </a:rPr>
                        <a:t>Resiliency Mantra</a:t>
                      </a:r>
                    </a:p>
                    <a:p>
                      <a:pPr marL="0" marR="0">
                        <a:lnSpc>
                          <a:spcPct val="107000"/>
                        </a:lnSpc>
                        <a:spcBef>
                          <a:spcPts val="0"/>
                        </a:spcBef>
                        <a:spcAft>
                          <a:spcPts val="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38051" marR="38051" marT="0" marB="0">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nSpc>
                          <a:spcPct val="107000"/>
                        </a:lnSpc>
                        <a:spcBef>
                          <a:spcPts val="0"/>
                        </a:spcBef>
                        <a:spcAft>
                          <a:spcPts val="0"/>
                        </a:spcAft>
                      </a:pPr>
                      <a:r>
                        <a:rPr lang="en-US" sz="1600" dirty="0">
                          <a:effectLst/>
                          <a:latin typeface="+mn-lt"/>
                        </a:rPr>
                        <a:t>STOP Approach</a:t>
                      </a:r>
                      <a:endParaRPr lang="en-US" sz="1600" dirty="0">
                        <a:effectLst/>
                        <a:latin typeface="+mn-lt"/>
                        <a:ea typeface="Calibri" panose="020F0502020204030204" pitchFamily="34" charset="0"/>
                        <a:cs typeface="Times New Roman" panose="02020603050405020304" pitchFamily="18" charset="0"/>
                      </a:endParaRPr>
                    </a:p>
                  </a:txBody>
                  <a:tcPr marL="38051" marR="38051" marT="0" marB="0">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EFE8E7"/>
                    </a:solidFill>
                  </a:tcPr>
                </a:tc>
                <a:extLst>
                  <a:ext uri="{0D108BD9-81ED-4DB2-BD59-A6C34878D82A}">
                    <a16:rowId xmlns:a16="http://schemas.microsoft.com/office/drawing/2014/main" val="3116898748"/>
                  </a:ext>
                </a:extLst>
              </a:tr>
            </a:tbl>
          </a:graphicData>
        </a:graphic>
      </p:graphicFrame>
      <p:sp>
        <p:nvSpPr>
          <p:cNvPr id="5" name="Text Placeholder 4">
            <a:extLst>
              <a:ext uri="{FF2B5EF4-FFF2-40B4-BE49-F238E27FC236}">
                <a16:creationId xmlns:a16="http://schemas.microsoft.com/office/drawing/2014/main" id="{29932CB2-A745-4F63-AF3C-7380173FAC93}"/>
              </a:ext>
            </a:extLst>
          </p:cNvPr>
          <p:cNvSpPr>
            <a:spLocks noGrp="1"/>
          </p:cNvSpPr>
          <p:nvPr>
            <p:ph type="body" sz="quarter" idx="3"/>
          </p:nvPr>
        </p:nvSpPr>
        <p:spPr>
          <a:xfrm>
            <a:off x="6349233" y="1418670"/>
            <a:ext cx="4754880" cy="640080"/>
          </a:xfrm>
        </p:spPr>
        <p:txBody>
          <a:bodyPr/>
          <a:lstStyle/>
          <a:p>
            <a:r>
              <a:rPr lang="en-US" dirty="0"/>
              <a:t>Medical/Surgical Nursing- I</a:t>
            </a:r>
          </a:p>
        </p:txBody>
      </p:sp>
      <p:graphicFrame>
        <p:nvGraphicFramePr>
          <p:cNvPr id="8" name="Content Placeholder 7">
            <a:extLst>
              <a:ext uri="{FF2B5EF4-FFF2-40B4-BE49-F238E27FC236}">
                <a16:creationId xmlns:a16="http://schemas.microsoft.com/office/drawing/2014/main" id="{887DC031-BB54-4CF3-8D5C-8E5593CF5FC2}"/>
              </a:ext>
            </a:extLst>
          </p:cNvPr>
          <p:cNvGraphicFramePr>
            <a:graphicFrameLocks noGrp="1"/>
          </p:cNvGraphicFramePr>
          <p:nvPr>
            <p:ph sz="quarter" idx="4"/>
            <p:extLst>
              <p:ext uri="{D42A27DB-BD31-4B8C-83A1-F6EECF244321}">
                <p14:modId xmlns:p14="http://schemas.microsoft.com/office/powerpoint/2010/main" val="2019898558"/>
              </p:ext>
            </p:extLst>
          </p:nvPr>
        </p:nvGraphicFramePr>
        <p:xfrm>
          <a:off x="6334308" y="2233535"/>
          <a:ext cx="4263738" cy="4042983"/>
        </p:xfrm>
        <a:graphic>
          <a:graphicData uri="http://schemas.openxmlformats.org/drawingml/2006/table">
            <a:tbl>
              <a:tblPr firstRow="1" firstCol="1" bandRow="1">
                <a:tableStyleId>{21E4AEA4-8DFA-4A89-87EB-49C32662AFE0}</a:tableStyleId>
              </a:tblPr>
              <a:tblGrid>
                <a:gridCol w="4263738">
                  <a:extLst>
                    <a:ext uri="{9D8B030D-6E8A-4147-A177-3AD203B41FA5}">
                      <a16:colId xmlns:a16="http://schemas.microsoft.com/office/drawing/2014/main" val="886687632"/>
                    </a:ext>
                  </a:extLst>
                </a:gridCol>
              </a:tblGrid>
              <a:tr h="1509876">
                <a:tc>
                  <a:txBody>
                    <a:bodyPr/>
                    <a:lstStyle/>
                    <a:p>
                      <a:pPr marL="0" marR="0" lvl="0" indent="0" algn="l" defTabSz="914400" rtl="0" eaLnBrk="1" fontAlgn="auto" latinLnBrk="0" hangingPunct="1">
                        <a:lnSpc>
                          <a:spcPct val="107000"/>
                        </a:lnSpc>
                        <a:spcBef>
                          <a:spcPts val="0"/>
                        </a:spcBef>
                        <a:spcAft>
                          <a:spcPts val="0"/>
                        </a:spcAft>
                        <a:buClrTx/>
                        <a:buSzTx/>
                        <a:buFontTx/>
                        <a:buNone/>
                        <a:tabLst/>
                        <a:defRPr/>
                      </a:pPr>
                      <a:r>
                        <a:rPr lang="en-US" sz="1600" b="0" dirty="0">
                          <a:solidFill>
                            <a:schemeClr val="tx1"/>
                          </a:solidFill>
                          <a:effectLst/>
                        </a:rPr>
                        <a:t>Relaxing Breath</a:t>
                      </a:r>
                    </a:p>
                    <a:p>
                      <a:pPr marL="0" marR="0">
                        <a:lnSpc>
                          <a:spcPct val="107000"/>
                        </a:lnSpc>
                        <a:spcBef>
                          <a:spcPts val="0"/>
                        </a:spcBef>
                        <a:spcAft>
                          <a:spcPts val="0"/>
                        </a:spcAft>
                      </a:pPr>
                      <a:r>
                        <a:rPr lang="en-US" sz="1600" b="0" dirty="0">
                          <a:solidFill>
                            <a:schemeClr val="tx1"/>
                          </a:solidFill>
                          <a:effectLst/>
                        </a:rPr>
                        <a:t>Loving-Kindness Meditation</a:t>
                      </a:r>
                    </a:p>
                    <a:p>
                      <a:pPr marL="0" marR="0">
                        <a:lnSpc>
                          <a:spcPct val="107000"/>
                        </a:lnSpc>
                        <a:spcBef>
                          <a:spcPts val="0"/>
                        </a:spcBef>
                        <a:spcAft>
                          <a:spcPts val="0"/>
                        </a:spcAft>
                      </a:pPr>
                      <a:br>
                        <a:rPr lang="en-US" sz="1600" b="0" dirty="0">
                          <a:solidFill>
                            <a:schemeClr val="tx1"/>
                          </a:solidFill>
                          <a:effectLst/>
                        </a:rPr>
                      </a:br>
                      <a:r>
                        <a:rPr lang="en-US" sz="1600" b="0" dirty="0">
                          <a:solidFill>
                            <a:schemeClr val="tx1"/>
                          </a:solidFill>
                          <a:effectLst/>
                        </a:rPr>
                        <a:t>Brain Break</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051" marR="38051"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FE8E7"/>
                    </a:solidFill>
                  </a:tcPr>
                </a:tc>
                <a:extLst>
                  <a:ext uri="{0D108BD9-81ED-4DB2-BD59-A6C34878D82A}">
                    <a16:rowId xmlns:a16="http://schemas.microsoft.com/office/drawing/2014/main" val="3815649442"/>
                  </a:ext>
                </a:extLst>
              </a:tr>
              <a:tr h="1585794">
                <a:tc>
                  <a:txBody>
                    <a:bodyPr/>
                    <a:lstStyle/>
                    <a:p>
                      <a:pPr marL="0" marR="0">
                        <a:lnSpc>
                          <a:spcPct val="107000"/>
                        </a:lnSpc>
                        <a:spcBef>
                          <a:spcPts val="0"/>
                        </a:spcBef>
                        <a:spcAft>
                          <a:spcPts val="0"/>
                        </a:spcAft>
                      </a:pPr>
                      <a:r>
                        <a:rPr lang="en-US" sz="1600" b="0" dirty="0">
                          <a:solidFill>
                            <a:schemeClr val="tx1"/>
                          </a:solidFill>
                          <a:effectLst/>
                        </a:rPr>
                        <a:t>Active Communication:  Patient</a:t>
                      </a:r>
                      <a:br>
                        <a:rPr lang="en-US" sz="1600" b="0" dirty="0">
                          <a:solidFill>
                            <a:schemeClr val="tx1"/>
                          </a:solidFill>
                          <a:effectLst/>
                        </a:rPr>
                      </a:br>
                      <a:endParaRPr lang="en-US" sz="1600" b="0" dirty="0">
                        <a:solidFill>
                          <a:schemeClr val="tx1"/>
                        </a:solidFill>
                        <a:effectLst/>
                      </a:endParaRPr>
                    </a:p>
                    <a:p>
                      <a:pPr marL="0" marR="0">
                        <a:lnSpc>
                          <a:spcPct val="107000"/>
                        </a:lnSpc>
                        <a:spcBef>
                          <a:spcPts val="0"/>
                        </a:spcBef>
                        <a:spcAft>
                          <a:spcPts val="0"/>
                        </a:spcAft>
                      </a:pPr>
                      <a:r>
                        <a:rPr lang="en-US" sz="1600" b="0" dirty="0">
                          <a:solidFill>
                            <a:schemeClr val="tx1"/>
                          </a:solidFill>
                          <a:effectLst/>
                        </a:rPr>
                        <a:t>Step Up. Bystander Program.</a:t>
                      </a:r>
                      <a:br>
                        <a:rPr lang="en-US" sz="1600" b="0" dirty="0">
                          <a:solidFill>
                            <a:schemeClr val="tx1"/>
                          </a:solidFill>
                          <a:effectLst/>
                        </a:rPr>
                      </a:br>
                      <a:r>
                        <a:rPr lang="en-US" sz="1600" b="0" dirty="0">
                          <a:solidFill>
                            <a:schemeClr val="tx1"/>
                          </a:solidFill>
                          <a:effectLst/>
                        </a:rPr>
                        <a:t>  </a:t>
                      </a:r>
                      <a:br>
                        <a:rPr lang="en-US" sz="1600" b="0" dirty="0">
                          <a:solidFill>
                            <a:schemeClr val="tx1"/>
                          </a:solidFill>
                          <a:effectLst/>
                        </a:rPr>
                      </a:br>
                      <a:r>
                        <a:rPr lang="en-US" sz="1600" b="0" dirty="0">
                          <a:solidFill>
                            <a:schemeClr val="tx1"/>
                          </a:solidFill>
                          <a:effectLst/>
                        </a:rPr>
                        <a:t>Intentional Acts of Kindness</a:t>
                      </a:r>
                      <a:br>
                        <a:rPr lang="en-US" sz="1600" b="0" dirty="0">
                          <a:solidFill>
                            <a:schemeClr val="tx1"/>
                          </a:solidFill>
                          <a:effectLst/>
                        </a:rPr>
                      </a:br>
                      <a:r>
                        <a:rPr lang="en-US" sz="1600" b="0" dirty="0">
                          <a:solidFill>
                            <a:schemeClr val="tx1"/>
                          </a:solidFill>
                          <a:effectLst/>
                        </a:rPr>
                        <a:t>   </a:t>
                      </a: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051" marR="38051"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FE8E7"/>
                    </a:solidFill>
                  </a:tcPr>
                </a:tc>
                <a:extLst>
                  <a:ext uri="{0D108BD9-81ED-4DB2-BD59-A6C34878D82A}">
                    <a16:rowId xmlns:a16="http://schemas.microsoft.com/office/drawing/2014/main" val="3086980969"/>
                  </a:ext>
                </a:extLst>
              </a:tr>
              <a:tr h="947313">
                <a:tc>
                  <a:txBody>
                    <a:bodyPr/>
                    <a:lstStyle/>
                    <a:p>
                      <a:pPr marL="0" marR="0">
                        <a:lnSpc>
                          <a:spcPct val="107000"/>
                        </a:lnSpc>
                        <a:spcBef>
                          <a:spcPts val="0"/>
                        </a:spcBef>
                        <a:spcAft>
                          <a:spcPts val="0"/>
                        </a:spcAft>
                      </a:pPr>
                      <a:r>
                        <a:rPr lang="en-US" sz="1600" b="0" dirty="0">
                          <a:solidFill>
                            <a:schemeClr val="tx1"/>
                          </a:solidFill>
                          <a:effectLst/>
                        </a:rPr>
                        <a:t>STOP Approach- continue</a:t>
                      </a:r>
                      <a:br>
                        <a:rPr lang="en-US" sz="1600" b="0" dirty="0">
                          <a:solidFill>
                            <a:schemeClr val="tx1"/>
                          </a:solidFill>
                          <a:effectLst/>
                        </a:rPr>
                      </a:br>
                      <a:r>
                        <a:rPr lang="en-US" sz="1600" b="0" dirty="0">
                          <a:solidFill>
                            <a:schemeClr val="tx1"/>
                          </a:solidFill>
                          <a:effectLst/>
                        </a:rPr>
                        <a:t>Self-Regulation: ABCs</a:t>
                      </a:r>
                      <a:br>
                        <a:rPr lang="en-US" sz="1600" b="0" dirty="0">
                          <a:solidFill>
                            <a:schemeClr val="tx1"/>
                          </a:solidFill>
                          <a:effectLst/>
                        </a:rPr>
                      </a:br>
                      <a:endParaRPr lang="en-US" sz="1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8051" marR="38051" marT="0" marB="0">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EFE8E7"/>
                    </a:solidFill>
                  </a:tcPr>
                </a:tc>
                <a:extLst>
                  <a:ext uri="{0D108BD9-81ED-4DB2-BD59-A6C34878D82A}">
                    <a16:rowId xmlns:a16="http://schemas.microsoft.com/office/drawing/2014/main" val="1890384377"/>
                  </a:ext>
                </a:extLst>
              </a:tr>
            </a:tbl>
          </a:graphicData>
        </a:graphic>
      </p:graphicFrame>
    </p:spTree>
    <p:extLst>
      <p:ext uri="{BB962C8B-B14F-4D97-AF65-F5344CB8AC3E}">
        <p14:creationId xmlns:p14="http://schemas.microsoft.com/office/powerpoint/2010/main" val="26849591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02913-053E-41DB-AB36-122FAEDBDA42}"/>
              </a:ext>
            </a:extLst>
          </p:cNvPr>
          <p:cNvSpPr>
            <a:spLocks noGrp="1"/>
          </p:cNvSpPr>
          <p:nvPr>
            <p:ph type="title"/>
          </p:nvPr>
        </p:nvSpPr>
        <p:spPr/>
        <p:txBody>
          <a:bodyPr/>
          <a:lstStyle/>
          <a:p>
            <a:r>
              <a:rPr lang="en-US" dirty="0"/>
              <a:t>Student experiences- Semester One</a:t>
            </a:r>
          </a:p>
        </p:txBody>
      </p:sp>
      <p:sp>
        <p:nvSpPr>
          <p:cNvPr id="3" name="Content Placeholder 2">
            <a:extLst>
              <a:ext uri="{FF2B5EF4-FFF2-40B4-BE49-F238E27FC236}">
                <a16:creationId xmlns:a16="http://schemas.microsoft.com/office/drawing/2014/main" id="{A5C8B403-CAC3-4108-8558-AF684664E327}"/>
              </a:ext>
            </a:extLst>
          </p:cNvPr>
          <p:cNvSpPr>
            <a:spLocks noGrp="1"/>
          </p:cNvSpPr>
          <p:nvPr>
            <p:ph idx="1"/>
          </p:nvPr>
        </p:nvSpPr>
        <p:spPr/>
        <p:txBody>
          <a:bodyPr/>
          <a:lstStyle/>
          <a:p>
            <a:pPr marL="0" lvl="0" indent="0">
              <a:buClr>
                <a:srgbClr val="D34817">
                  <a:lumMod val="75000"/>
                </a:srgbClr>
              </a:buClr>
              <a:buNone/>
            </a:pPr>
            <a:r>
              <a:rPr lang="en-US" sz="4000" dirty="0">
                <a:solidFill>
                  <a:prstClr val="black"/>
                </a:solidFill>
              </a:rPr>
              <a:t>  Mindfulness Minute</a:t>
            </a:r>
          </a:p>
          <a:p>
            <a:pPr marL="0" lvl="0" indent="0">
              <a:buClr>
                <a:srgbClr val="D34817">
                  <a:lumMod val="75000"/>
                </a:srgbClr>
              </a:buClr>
              <a:buNone/>
            </a:pPr>
            <a:r>
              <a:rPr lang="en-US" sz="4000" dirty="0">
                <a:solidFill>
                  <a:prstClr val="black"/>
                </a:solidFill>
              </a:rPr>
              <a:t>  Relationship Moment</a:t>
            </a:r>
          </a:p>
          <a:p>
            <a:pPr marL="0" lvl="0" indent="0">
              <a:buClr>
                <a:srgbClr val="D34817">
                  <a:lumMod val="75000"/>
                </a:srgbClr>
              </a:buClr>
              <a:buNone/>
            </a:pPr>
            <a:r>
              <a:rPr lang="en-US" sz="4000" dirty="0">
                <a:solidFill>
                  <a:prstClr val="black"/>
                </a:solidFill>
              </a:rPr>
              <a:t>  Resiliency Mantra</a:t>
            </a:r>
          </a:p>
          <a:p>
            <a:endParaRPr lang="en-US" dirty="0"/>
          </a:p>
        </p:txBody>
      </p:sp>
    </p:spTree>
    <p:extLst>
      <p:ext uri="{BB962C8B-B14F-4D97-AF65-F5344CB8AC3E}">
        <p14:creationId xmlns:p14="http://schemas.microsoft.com/office/powerpoint/2010/main" val="4011170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ADFAEB-BA37-4B64-9A51-EC79AF8B8B7C}"/>
              </a:ext>
            </a:extLst>
          </p:cNvPr>
          <p:cNvSpPr>
            <a:spLocks noGrp="1"/>
          </p:cNvSpPr>
          <p:nvPr>
            <p:ph type="title"/>
          </p:nvPr>
        </p:nvSpPr>
        <p:spPr/>
        <p:txBody>
          <a:bodyPr/>
          <a:lstStyle/>
          <a:p>
            <a:r>
              <a:rPr lang="en-US" dirty="0"/>
              <a:t>Faculty Experiences- Semester One</a:t>
            </a:r>
          </a:p>
        </p:txBody>
      </p:sp>
      <p:sp>
        <p:nvSpPr>
          <p:cNvPr id="3" name="Content Placeholder 2">
            <a:extLst>
              <a:ext uri="{FF2B5EF4-FFF2-40B4-BE49-F238E27FC236}">
                <a16:creationId xmlns:a16="http://schemas.microsoft.com/office/drawing/2014/main" id="{F86F02AD-2069-4FBD-9223-2D3ACA41707D}"/>
              </a:ext>
            </a:extLst>
          </p:cNvPr>
          <p:cNvSpPr>
            <a:spLocks noGrp="1"/>
          </p:cNvSpPr>
          <p:nvPr>
            <p:ph idx="1"/>
          </p:nvPr>
        </p:nvSpPr>
        <p:spPr/>
        <p:txBody>
          <a:bodyPr/>
          <a:lstStyle/>
          <a:p>
            <a:pPr marL="0" indent="0">
              <a:buNone/>
            </a:pPr>
            <a:r>
              <a:rPr lang="en-US" sz="4000" dirty="0"/>
              <a:t>Lessons Learned</a:t>
            </a:r>
          </a:p>
          <a:p>
            <a:pPr marL="0" indent="0">
              <a:buNone/>
            </a:pPr>
            <a:r>
              <a:rPr lang="en-US" sz="4000" dirty="0"/>
              <a:t>   Mindfulness Minute</a:t>
            </a:r>
          </a:p>
          <a:p>
            <a:pPr marL="0" indent="0">
              <a:buNone/>
            </a:pPr>
            <a:r>
              <a:rPr lang="en-US" sz="4000" dirty="0"/>
              <a:t>   Relationship Moment</a:t>
            </a:r>
          </a:p>
          <a:p>
            <a:pPr marL="0" indent="0">
              <a:buNone/>
            </a:pPr>
            <a:r>
              <a:rPr lang="en-US" sz="4000" dirty="0"/>
              <a:t>   Resiliency Mantra</a:t>
            </a:r>
          </a:p>
          <a:p>
            <a:endParaRPr lang="en-US" dirty="0"/>
          </a:p>
        </p:txBody>
      </p:sp>
    </p:spTree>
    <p:extLst>
      <p:ext uri="{BB962C8B-B14F-4D97-AF65-F5344CB8AC3E}">
        <p14:creationId xmlns:p14="http://schemas.microsoft.com/office/powerpoint/2010/main" val="1096652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22C17-673B-4067-B5EF-D10BAB544784}"/>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5E2877A2-104A-44D7-A858-06F736F4455B}"/>
              </a:ext>
            </a:extLst>
          </p:cNvPr>
          <p:cNvSpPr>
            <a:spLocks noGrp="1"/>
          </p:cNvSpPr>
          <p:nvPr>
            <p:ph idx="1"/>
          </p:nvPr>
        </p:nvSpPr>
        <p:spPr/>
        <p:txBody>
          <a:bodyPr>
            <a:normAutofit/>
          </a:bodyPr>
          <a:lstStyle/>
          <a:p>
            <a:pPr marL="0" indent="0">
              <a:buNone/>
            </a:pPr>
            <a:r>
              <a:rPr lang="en-US" sz="2800" dirty="0"/>
              <a:t>   Continue with Semester II Interventions</a:t>
            </a:r>
          </a:p>
          <a:p>
            <a:pPr marL="0" indent="0">
              <a:buNone/>
            </a:pPr>
            <a:r>
              <a:rPr lang="en-US" sz="2800" dirty="0"/>
              <a:t>   Alter/change interventions as needed</a:t>
            </a:r>
          </a:p>
          <a:p>
            <a:pPr marL="0" indent="0">
              <a:buNone/>
            </a:pPr>
            <a:r>
              <a:rPr lang="en-US" sz="2800" dirty="0"/>
              <a:t>   Plan for Semester III and Semester IV Interventions</a:t>
            </a:r>
            <a:br>
              <a:rPr lang="en-US" sz="2800" dirty="0"/>
            </a:br>
            <a:r>
              <a:rPr lang="en-US" sz="2800" dirty="0"/>
              <a:t>             for Medical/Surgical Nursing III and IV</a:t>
            </a:r>
          </a:p>
        </p:txBody>
      </p:sp>
    </p:spTree>
    <p:extLst>
      <p:ext uri="{BB962C8B-B14F-4D97-AF65-F5344CB8AC3E}">
        <p14:creationId xmlns:p14="http://schemas.microsoft.com/office/powerpoint/2010/main" val="16143358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BD7AF-A5D4-443A-AC92-4260FA298709}"/>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0E506E55-8581-4E16-B75E-156DA1D9BB76}"/>
              </a:ext>
            </a:extLst>
          </p:cNvPr>
          <p:cNvSpPr>
            <a:spLocks noGrp="1"/>
          </p:cNvSpPr>
          <p:nvPr>
            <p:ph idx="1"/>
          </p:nvPr>
        </p:nvSpPr>
        <p:spPr/>
        <p:txBody>
          <a:bodyPr>
            <a:normAutofit/>
          </a:bodyPr>
          <a:lstStyle/>
          <a:p>
            <a:pPr marL="0" indent="0" algn="ctr">
              <a:buNone/>
            </a:pPr>
            <a:r>
              <a:rPr lang="en-US" sz="7200" dirty="0"/>
              <a:t>Questions??</a:t>
            </a:r>
          </a:p>
        </p:txBody>
      </p:sp>
    </p:spTree>
    <p:extLst>
      <p:ext uri="{BB962C8B-B14F-4D97-AF65-F5344CB8AC3E}">
        <p14:creationId xmlns:p14="http://schemas.microsoft.com/office/powerpoint/2010/main" val="31526527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63C76-AE3A-4F20-AC9D-924A4287D540}"/>
              </a:ext>
            </a:extLst>
          </p:cNvPr>
          <p:cNvSpPr>
            <a:spLocks noGrp="1"/>
          </p:cNvSpPr>
          <p:nvPr>
            <p:ph type="title"/>
          </p:nvPr>
        </p:nvSpPr>
        <p:spPr/>
        <p:txBody>
          <a:bodyPr/>
          <a:lstStyle/>
          <a:p>
            <a:pPr algn="ctr"/>
            <a:r>
              <a:rPr lang="en-US" dirty="0"/>
              <a:t>Team members</a:t>
            </a:r>
          </a:p>
        </p:txBody>
      </p:sp>
      <p:sp>
        <p:nvSpPr>
          <p:cNvPr id="3" name="Content Placeholder 2">
            <a:extLst>
              <a:ext uri="{FF2B5EF4-FFF2-40B4-BE49-F238E27FC236}">
                <a16:creationId xmlns:a16="http://schemas.microsoft.com/office/drawing/2014/main" id="{5F028E4D-7810-4AD2-9D7B-5BF2C37BD1D7}"/>
              </a:ext>
            </a:extLst>
          </p:cNvPr>
          <p:cNvSpPr>
            <a:spLocks noGrp="1"/>
          </p:cNvSpPr>
          <p:nvPr>
            <p:ph idx="1"/>
          </p:nvPr>
        </p:nvSpPr>
        <p:spPr/>
        <p:txBody>
          <a:bodyPr>
            <a:normAutofit/>
          </a:bodyPr>
          <a:lstStyle/>
          <a:p>
            <a:pPr marL="0" indent="0" algn="ctr">
              <a:buNone/>
            </a:pPr>
            <a:r>
              <a:rPr lang="en-US" b="1" dirty="0"/>
              <a:t>Research </a:t>
            </a:r>
            <a:br>
              <a:rPr lang="en-US" dirty="0"/>
            </a:br>
            <a:br>
              <a:rPr lang="en-US" dirty="0"/>
            </a:br>
            <a:r>
              <a:rPr lang="en-US" dirty="0"/>
              <a:t>Sonia R. Strevy, PhD   	</a:t>
            </a:r>
            <a:br>
              <a:rPr lang="en-US" dirty="0"/>
            </a:br>
            <a:r>
              <a:rPr lang="en-US" dirty="0"/>
              <a:t>Mary </a:t>
            </a:r>
            <a:r>
              <a:rPr lang="en-US" dirty="0" err="1"/>
              <a:t>Spath</a:t>
            </a:r>
            <a:r>
              <a:rPr lang="en-US" dirty="0"/>
              <a:t>, PhD</a:t>
            </a:r>
            <a:br>
              <a:rPr lang="en-US" dirty="0"/>
            </a:br>
            <a:r>
              <a:rPr lang="en-US" dirty="0"/>
              <a:t>Jennifer Mays, MSN, FNP  </a:t>
            </a:r>
            <a:br>
              <a:rPr lang="en-US" dirty="0"/>
            </a:br>
            <a:br>
              <a:rPr lang="en-US" dirty="0"/>
            </a:br>
            <a:r>
              <a:rPr lang="en-US" b="1" dirty="0"/>
              <a:t>Implementation </a:t>
            </a:r>
            <a:br>
              <a:rPr lang="en-US" b="1" dirty="0"/>
            </a:br>
            <a:br>
              <a:rPr lang="en-US" dirty="0"/>
            </a:br>
            <a:r>
              <a:rPr lang="en-US" dirty="0"/>
              <a:t>Elizabeth Gray, MSN	</a:t>
            </a:r>
            <a:br>
              <a:rPr lang="en-US" dirty="0"/>
            </a:br>
            <a:r>
              <a:rPr lang="en-US" dirty="0"/>
              <a:t>Renee Hammond, MSN, MHA</a:t>
            </a:r>
            <a:br>
              <a:rPr lang="en-US" dirty="0"/>
            </a:br>
            <a:r>
              <a:rPr lang="en-US" dirty="0"/>
              <a:t>Patty Rinker, MSN, MBA</a:t>
            </a:r>
            <a:br>
              <a:rPr lang="en-US" dirty="0"/>
            </a:br>
            <a:r>
              <a:rPr lang="en-US" dirty="0"/>
              <a:t>Amber Yoder, MSN</a:t>
            </a:r>
            <a:br>
              <a:rPr lang="en-US" dirty="0"/>
            </a:br>
            <a:br>
              <a:rPr lang="en-US" dirty="0"/>
            </a:br>
            <a:endParaRPr lang="en-US" dirty="0"/>
          </a:p>
        </p:txBody>
      </p:sp>
    </p:spTree>
    <p:extLst>
      <p:ext uri="{BB962C8B-B14F-4D97-AF65-F5344CB8AC3E}">
        <p14:creationId xmlns:p14="http://schemas.microsoft.com/office/powerpoint/2010/main" val="1517579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extLst>
              <p:ext uri="{D42A27DB-BD31-4B8C-83A1-F6EECF244321}">
                <p14:modId xmlns:p14="http://schemas.microsoft.com/office/powerpoint/2010/main" val="559162433"/>
              </p:ext>
            </p:extLst>
          </p:nvPr>
        </p:nvGraphicFramePr>
        <p:xfrm>
          <a:off x="836053" y="2048102"/>
          <a:ext cx="4211415" cy="2697687"/>
        </p:xfrm>
        <a:graphic>
          <a:graphicData uri="http://schemas.openxmlformats.org/drawingml/2006/table">
            <a:tbl>
              <a:tblPr firstRow="1" bandRow="1">
                <a:tableStyleId>{21E4AEA4-8DFA-4A89-87EB-49C32662AFE0}</a:tableStyleId>
              </a:tblPr>
              <a:tblGrid>
                <a:gridCol w="2285287">
                  <a:extLst>
                    <a:ext uri="{9D8B030D-6E8A-4147-A177-3AD203B41FA5}">
                      <a16:colId xmlns:a16="http://schemas.microsoft.com/office/drawing/2014/main" val="136901587"/>
                    </a:ext>
                  </a:extLst>
                </a:gridCol>
                <a:gridCol w="1926128">
                  <a:extLst>
                    <a:ext uri="{9D8B030D-6E8A-4147-A177-3AD203B41FA5}">
                      <a16:colId xmlns:a16="http://schemas.microsoft.com/office/drawing/2014/main" val="932206366"/>
                    </a:ext>
                  </a:extLst>
                </a:gridCol>
              </a:tblGrid>
              <a:tr h="314656">
                <a:tc gridSpan="2">
                  <a:txBody>
                    <a:bodyPr/>
                    <a:lstStyle/>
                    <a:p>
                      <a:pPr algn="ctr"/>
                      <a:r>
                        <a:rPr lang="en-US" dirty="0"/>
                        <a:t>Survey- Spring, 2019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US" dirty="0"/>
                    </a:p>
                  </a:txBody>
                  <a:tcPr/>
                </a:tc>
                <a:extLst>
                  <a:ext uri="{0D108BD9-81ED-4DB2-BD59-A6C34878D82A}">
                    <a16:rowId xmlns:a16="http://schemas.microsoft.com/office/drawing/2014/main" val="2942325620"/>
                  </a:ext>
                </a:extLst>
              </a:tr>
              <a:tr h="583265">
                <a:tc>
                  <a:txBody>
                    <a:bodyPr/>
                    <a:lstStyle/>
                    <a:p>
                      <a:pPr algn="l"/>
                      <a:r>
                        <a:rPr lang="en-US" dirty="0"/>
                        <a:t># Ivy Tech</a:t>
                      </a:r>
                      <a:r>
                        <a:rPr lang="en-US" baseline="0" dirty="0"/>
                        <a:t> Students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dirty="0"/>
                        <a:t>183 (60.8%)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86004684"/>
                  </a:ext>
                </a:extLst>
              </a:tr>
              <a:tr h="660010">
                <a:tc>
                  <a:txBody>
                    <a:bodyPr/>
                    <a:lstStyle/>
                    <a:p>
                      <a:pPr algn="l"/>
                      <a:r>
                        <a:rPr lang="en-US" dirty="0"/>
                        <a:t># University of Saint Francis</a:t>
                      </a:r>
                      <a:r>
                        <a:rPr lang="en-US" baseline="0" dirty="0"/>
                        <a:t> Students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dirty="0"/>
                        <a:t>118 (39.2%)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93489195"/>
                  </a:ext>
                </a:extLst>
              </a:tr>
              <a:tr h="1088652">
                <a:tc>
                  <a:txBody>
                    <a:bodyPr/>
                    <a:lstStyle/>
                    <a:p>
                      <a:pPr algn="l"/>
                      <a:r>
                        <a:rPr lang="en-US" b="1" dirty="0"/>
                        <a:t>Total #</a:t>
                      </a:r>
                      <a:r>
                        <a:rPr lang="en-US" b="1" baseline="0" dirty="0"/>
                        <a:t> Students</a:t>
                      </a:r>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a:r>
                        <a:rPr lang="en-US" b="1" dirty="0"/>
                        <a:t>301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07008924"/>
                  </a:ext>
                </a:extLst>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600000782"/>
              </p:ext>
            </p:extLst>
          </p:nvPr>
        </p:nvGraphicFramePr>
        <p:xfrm>
          <a:off x="5960427" y="1737497"/>
          <a:ext cx="5620972" cy="3470361"/>
        </p:xfrm>
        <a:graphic>
          <a:graphicData uri="http://schemas.openxmlformats.org/drawingml/2006/table">
            <a:tbl>
              <a:tblPr firstRow="1" bandRow="1">
                <a:tableStyleId>{93296810-A885-4BE3-A3E7-6D5BEEA58F35}</a:tableStyleId>
              </a:tblPr>
              <a:tblGrid>
                <a:gridCol w="2810486">
                  <a:extLst>
                    <a:ext uri="{9D8B030D-6E8A-4147-A177-3AD203B41FA5}">
                      <a16:colId xmlns:a16="http://schemas.microsoft.com/office/drawing/2014/main" val="383664891"/>
                    </a:ext>
                  </a:extLst>
                </a:gridCol>
                <a:gridCol w="2810486">
                  <a:extLst>
                    <a:ext uri="{9D8B030D-6E8A-4147-A177-3AD203B41FA5}">
                      <a16:colId xmlns:a16="http://schemas.microsoft.com/office/drawing/2014/main" val="846144653"/>
                    </a:ext>
                  </a:extLst>
                </a:gridCol>
              </a:tblGrid>
              <a:tr h="922907">
                <a:tc gridSpan="2">
                  <a:txBody>
                    <a:bodyPr/>
                    <a:lstStyle/>
                    <a:p>
                      <a:pPr algn="ctr"/>
                      <a:r>
                        <a:rPr lang="en-US" dirty="0"/>
                        <a:t>Degree</a:t>
                      </a:r>
                      <a:r>
                        <a:rPr lang="en-US" baseline="0" dirty="0"/>
                        <a:t> Level of Survey Participants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extLst>
                  <a:ext uri="{0D108BD9-81ED-4DB2-BD59-A6C34878D82A}">
                    <a16:rowId xmlns:a16="http://schemas.microsoft.com/office/drawing/2014/main" val="1511858890"/>
                  </a:ext>
                </a:extLst>
              </a:tr>
              <a:tr h="562481">
                <a:tc>
                  <a:txBody>
                    <a:bodyPr/>
                    <a:lstStyle/>
                    <a:p>
                      <a:r>
                        <a:rPr lang="en-US" dirty="0"/>
                        <a:t>Practical Nursing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29 (9.6%)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21527570"/>
                  </a:ext>
                </a:extLst>
              </a:tr>
              <a:tr h="449043">
                <a:tc>
                  <a:txBody>
                    <a:bodyPr/>
                    <a:lstStyle/>
                    <a:p>
                      <a:r>
                        <a:rPr lang="en-US" dirty="0"/>
                        <a:t>Associate Degree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159 (52.8%)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2982893"/>
                  </a:ext>
                </a:extLst>
              </a:tr>
              <a:tr h="500497">
                <a:tc>
                  <a:txBody>
                    <a:bodyPr/>
                    <a:lstStyle/>
                    <a:p>
                      <a:r>
                        <a:rPr lang="en-US" dirty="0"/>
                        <a:t>LPN-to-ASN</a:t>
                      </a:r>
                      <a:r>
                        <a:rPr lang="en-US" baseline="0" dirty="0"/>
                        <a:t> Transition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27 (9%)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66029583"/>
                  </a:ext>
                </a:extLst>
              </a:tr>
              <a:tr h="521970">
                <a:tc>
                  <a:txBody>
                    <a:bodyPr/>
                    <a:lstStyle/>
                    <a:p>
                      <a:r>
                        <a:rPr lang="en-US" dirty="0"/>
                        <a:t>Bachelor</a:t>
                      </a:r>
                      <a:r>
                        <a:rPr lang="en-US" baseline="0" dirty="0"/>
                        <a:t> Degree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86 (28.6%)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4086593"/>
                  </a:ext>
                </a:extLst>
              </a:tr>
              <a:tr h="513463">
                <a:tc>
                  <a:txBody>
                    <a:bodyPr/>
                    <a:lstStyle/>
                    <a:p>
                      <a:r>
                        <a:rPr lang="en-US" b="1" dirty="0"/>
                        <a:t>Total # Students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t>301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5839508"/>
                  </a:ext>
                </a:extLst>
              </a:tr>
            </a:tbl>
          </a:graphicData>
        </a:graphic>
      </p:graphicFrame>
      <p:graphicFrame>
        <p:nvGraphicFramePr>
          <p:cNvPr id="2" name="Table 1">
            <a:extLst>
              <a:ext uri="{FF2B5EF4-FFF2-40B4-BE49-F238E27FC236}">
                <a16:creationId xmlns:a16="http://schemas.microsoft.com/office/drawing/2014/main" id="{C6C21220-7B2E-4D8C-B20A-B0CBA636EA04}"/>
              </a:ext>
            </a:extLst>
          </p:cNvPr>
          <p:cNvGraphicFramePr>
            <a:graphicFrameLocks noGrp="1"/>
          </p:cNvGraphicFramePr>
          <p:nvPr>
            <p:extLst>
              <p:ext uri="{D42A27DB-BD31-4B8C-83A1-F6EECF244321}">
                <p14:modId xmlns:p14="http://schemas.microsoft.com/office/powerpoint/2010/main" val="2350643605"/>
              </p:ext>
            </p:extLst>
          </p:nvPr>
        </p:nvGraphicFramePr>
        <p:xfrm>
          <a:off x="599607" y="210000"/>
          <a:ext cx="11227632" cy="1318997"/>
        </p:xfrm>
        <a:graphic>
          <a:graphicData uri="http://schemas.openxmlformats.org/drawingml/2006/table">
            <a:tbl>
              <a:tblPr firstRow="1" bandRow="1">
                <a:tableStyleId>{5C22544A-7EE6-4342-B048-85BDC9FD1C3A}</a:tableStyleId>
              </a:tblPr>
              <a:tblGrid>
                <a:gridCol w="11227632">
                  <a:extLst>
                    <a:ext uri="{9D8B030D-6E8A-4147-A177-3AD203B41FA5}">
                      <a16:colId xmlns:a16="http://schemas.microsoft.com/office/drawing/2014/main" val="3935532304"/>
                    </a:ext>
                  </a:extLst>
                </a:gridCol>
              </a:tblGrid>
              <a:tr h="1318997">
                <a:tc>
                  <a:txBody>
                    <a:bodyPr/>
                    <a:lstStyle/>
                    <a:p>
                      <a:pPr algn="ctr"/>
                      <a:r>
                        <a:rPr lang="en-US" sz="3200" dirty="0"/>
                        <a:t>Incidence of Self-Reported Anxiety Among </a:t>
                      </a:r>
                      <a:br>
                        <a:rPr lang="en-US" sz="3200" dirty="0"/>
                      </a:br>
                      <a:r>
                        <a:rPr lang="en-US" sz="3200" dirty="0"/>
                        <a:t>Pre-Licensure Nursing Students</a:t>
                      </a:r>
                    </a:p>
                  </a:txBody>
                  <a:tcPr/>
                </a:tc>
                <a:extLst>
                  <a:ext uri="{0D108BD9-81ED-4DB2-BD59-A6C34878D82A}">
                    <a16:rowId xmlns:a16="http://schemas.microsoft.com/office/drawing/2014/main" val="2346952257"/>
                  </a:ext>
                </a:extLst>
              </a:tr>
            </a:tbl>
          </a:graphicData>
        </a:graphic>
      </p:graphicFrame>
    </p:spTree>
    <p:extLst>
      <p:ext uri="{BB962C8B-B14F-4D97-AF65-F5344CB8AC3E}">
        <p14:creationId xmlns:p14="http://schemas.microsoft.com/office/powerpoint/2010/main" val="618860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047" y="268942"/>
            <a:ext cx="11672047" cy="1344706"/>
          </a:xfrm>
        </p:spPr>
        <p:txBody>
          <a:bodyPr>
            <a:normAutofit/>
          </a:bodyPr>
          <a:lstStyle/>
          <a:p>
            <a:r>
              <a:rPr lang="en-US" dirty="0"/>
              <a:t>Number of Students seeing a professional</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0613008"/>
              </p:ext>
            </p:extLst>
          </p:nvPr>
        </p:nvGraphicFramePr>
        <p:xfrm>
          <a:off x="2853270" y="1613648"/>
          <a:ext cx="6449600" cy="4894730"/>
        </p:xfrm>
        <a:graphic>
          <a:graphicData uri="http://schemas.openxmlformats.org/drawingml/2006/table">
            <a:tbl>
              <a:tblPr firstRow="1" bandRow="1">
                <a:tableStyleId>{21E4AEA4-8DFA-4A89-87EB-49C32662AFE0}</a:tableStyleId>
              </a:tblPr>
              <a:tblGrid>
                <a:gridCol w="3224800">
                  <a:extLst>
                    <a:ext uri="{9D8B030D-6E8A-4147-A177-3AD203B41FA5}">
                      <a16:colId xmlns:a16="http://schemas.microsoft.com/office/drawing/2014/main" val="2291475016"/>
                    </a:ext>
                  </a:extLst>
                </a:gridCol>
                <a:gridCol w="3224800">
                  <a:extLst>
                    <a:ext uri="{9D8B030D-6E8A-4147-A177-3AD203B41FA5}">
                      <a16:colId xmlns:a16="http://schemas.microsoft.com/office/drawing/2014/main" val="1867421075"/>
                    </a:ext>
                  </a:extLst>
                </a:gridCol>
              </a:tblGrid>
              <a:tr h="978946">
                <a:tc>
                  <a:txBody>
                    <a:bodyPr/>
                    <a:lstStyle/>
                    <a:p>
                      <a:pPr algn="ctr"/>
                      <a:r>
                        <a:rPr lang="en-US" dirty="0"/>
                        <a:t>Reported</a:t>
                      </a:r>
                      <a:r>
                        <a:rPr lang="en-US" baseline="0" dirty="0"/>
                        <a:t> Being Treated for: </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 # of Students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95915434"/>
                  </a:ext>
                </a:extLst>
              </a:tr>
              <a:tr h="978946">
                <a:tc>
                  <a:txBody>
                    <a:bodyPr/>
                    <a:lstStyle/>
                    <a:p>
                      <a:r>
                        <a:rPr lang="en-US" dirty="0"/>
                        <a:t>Anxiety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30 (9.97%)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05750859"/>
                  </a:ext>
                </a:extLst>
              </a:tr>
              <a:tr h="978946">
                <a:tc>
                  <a:txBody>
                    <a:bodyPr/>
                    <a:lstStyle/>
                    <a:p>
                      <a:r>
                        <a:rPr lang="en-US" dirty="0"/>
                        <a:t>Depression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8 (2.26%)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72058988"/>
                  </a:ext>
                </a:extLst>
              </a:tr>
              <a:tr h="978946">
                <a:tc>
                  <a:txBody>
                    <a:bodyPr/>
                    <a:lstStyle/>
                    <a:p>
                      <a:r>
                        <a:rPr lang="en-US" dirty="0"/>
                        <a:t>Anxiety and Depression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36 (11.96%)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16186979"/>
                  </a:ext>
                </a:extLst>
              </a:tr>
              <a:tr h="978946">
                <a:tc>
                  <a:txBody>
                    <a:bodyPr/>
                    <a:lstStyle/>
                    <a:p>
                      <a:r>
                        <a:rPr lang="en-US" b="1" dirty="0"/>
                        <a:t>Total # of Students</a:t>
                      </a:r>
                      <a:r>
                        <a:rPr lang="en-US" b="1" baseline="0" dirty="0"/>
                        <a:t> Seeing a Professional </a:t>
                      </a:r>
                      <a:endParaRPr lang="en-US" b="1" dirty="0"/>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t>74 (24.19%)</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05734468"/>
                  </a:ext>
                </a:extLst>
              </a:tr>
            </a:tbl>
          </a:graphicData>
        </a:graphic>
      </p:graphicFrame>
    </p:spTree>
    <p:extLst>
      <p:ext uri="{BB962C8B-B14F-4D97-AF65-F5344CB8AC3E}">
        <p14:creationId xmlns:p14="http://schemas.microsoft.com/office/powerpoint/2010/main" val="29461217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3167467849"/>
              </p:ext>
            </p:extLst>
          </p:nvPr>
        </p:nvGraphicFramePr>
        <p:xfrm>
          <a:off x="727366" y="1371598"/>
          <a:ext cx="10764978" cy="5127592"/>
        </p:xfrm>
        <a:graphic>
          <a:graphicData uri="http://schemas.openxmlformats.org/drawingml/2006/table">
            <a:tbl>
              <a:tblPr firstRow="1" bandRow="1">
                <a:tableStyleId>{21E4AEA4-8DFA-4A89-87EB-49C32662AFE0}</a:tableStyleId>
              </a:tblPr>
              <a:tblGrid>
                <a:gridCol w="1537854">
                  <a:extLst>
                    <a:ext uri="{9D8B030D-6E8A-4147-A177-3AD203B41FA5}">
                      <a16:colId xmlns:a16="http://schemas.microsoft.com/office/drawing/2014/main" val="999695345"/>
                    </a:ext>
                  </a:extLst>
                </a:gridCol>
                <a:gridCol w="1454725">
                  <a:extLst>
                    <a:ext uri="{9D8B030D-6E8A-4147-A177-3AD203B41FA5}">
                      <a16:colId xmlns:a16="http://schemas.microsoft.com/office/drawing/2014/main" val="358730190"/>
                    </a:ext>
                  </a:extLst>
                </a:gridCol>
                <a:gridCol w="1537855">
                  <a:extLst>
                    <a:ext uri="{9D8B030D-6E8A-4147-A177-3AD203B41FA5}">
                      <a16:colId xmlns:a16="http://schemas.microsoft.com/office/drawing/2014/main" val="2788968003"/>
                    </a:ext>
                  </a:extLst>
                </a:gridCol>
                <a:gridCol w="1620982">
                  <a:extLst>
                    <a:ext uri="{9D8B030D-6E8A-4147-A177-3AD203B41FA5}">
                      <a16:colId xmlns:a16="http://schemas.microsoft.com/office/drawing/2014/main" val="3772985259"/>
                    </a:ext>
                  </a:extLst>
                </a:gridCol>
                <a:gridCol w="1537854">
                  <a:extLst>
                    <a:ext uri="{9D8B030D-6E8A-4147-A177-3AD203B41FA5}">
                      <a16:colId xmlns:a16="http://schemas.microsoft.com/office/drawing/2014/main" val="2305842127"/>
                    </a:ext>
                  </a:extLst>
                </a:gridCol>
                <a:gridCol w="1537854">
                  <a:extLst>
                    <a:ext uri="{9D8B030D-6E8A-4147-A177-3AD203B41FA5}">
                      <a16:colId xmlns:a16="http://schemas.microsoft.com/office/drawing/2014/main" val="941935285"/>
                    </a:ext>
                  </a:extLst>
                </a:gridCol>
                <a:gridCol w="1537854">
                  <a:extLst>
                    <a:ext uri="{9D8B030D-6E8A-4147-A177-3AD203B41FA5}">
                      <a16:colId xmlns:a16="http://schemas.microsoft.com/office/drawing/2014/main" val="2508401707"/>
                    </a:ext>
                  </a:extLst>
                </a:gridCol>
              </a:tblGrid>
              <a:tr h="1509716">
                <a:tc gridSpan="2">
                  <a:txBody>
                    <a:bodyPr/>
                    <a:lstStyle/>
                    <a:p>
                      <a:endParaRPr lang="en-US" sz="2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tc>
                  <a:txBody>
                    <a:bodyPr/>
                    <a:lstStyle/>
                    <a:p>
                      <a:pPr algn="ctr"/>
                      <a:r>
                        <a:rPr lang="en-US" sz="2000" dirty="0"/>
                        <a:t>Freshman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Sophomore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Junior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Senior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83189722"/>
                  </a:ext>
                </a:extLst>
              </a:tr>
              <a:tr h="880195">
                <a:tc>
                  <a:txBody>
                    <a:bodyPr/>
                    <a:lstStyle/>
                    <a:p>
                      <a:r>
                        <a:rPr lang="en-US" dirty="0"/>
                        <a:t>Anxiety Categories</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r>
                        <a:rPr lang="en-US" dirty="0"/>
                        <a:t>No or low anxiety (20-37)</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23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a:t>58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36838151"/>
                  </a:ext>
                </a:extLst>
              </a:tr>
              <a:tr h="874676">
                <a:tc>
                  <a:txBody>
                    <a:bodyPr/>
                    <a:lstStyle/>
                    <a:p>
                      <a:endParaRPr lang="en-US" dirty="0"/>
                    </a:p>
                  </a:txBody>
                  <a:tcPr>
                    <a:lnL w="12700" cap="flat" cmpd="sng" algn="ctr">
                      <a:solidFill>
                        <a:schemeClr val="tx1"/>
                      </a:solidFill>
                      <a:prstDash val="solid"/>
                      <a:round/>
                      <a:headEnd type="none" w="med" len="med"/>
                      <a:tailEnd type="none" w="med" len="med"/>
                    </a:lnL>
                  </a:tcPr>
                </a:tc>
                <a:tc>
                  <a:txBody>
                    <a:bodyPr/>
                    <a:lstStyle/>
                    <a:p>
                      <a:r>
                        <a:rPr lang="en-US" dirty="0"/>
                        <a:t>Moderate Anxiety (38-44)</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16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a:t>43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4159899"/>
                  </a:ext>
                </a:extLst>
              </a:tr>
              <a:tr h="874676">
                <a:tc>
                  <a:txBody>
                    <a:bodyPr/>
                    <a:lstStyle/>
                    <a:p>
                      <a:endParaRPr lang="en-US"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lang="en-US" dirty="0"/>
                        <a:t>High Anxiety (45-80)</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82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80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28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a:t>196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87870118"/>
                  </a:ext>
                </a:extLst>
              </a:tr>
              <a:tr h="874676">
                <a:tc>
                  <a:txBody>
                    <a:bodyPr/>
                    <a:lstStyle/>
                    <a:p>
                      <a:r>
                        <a:rPr lang="en-US" b="1" dirty="0"/>
                        <a:t>Total</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b="1"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a:t>121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a:t>121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a:t>43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000" b="1" dirty="0"/>
                        <a:t>297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30963769"/>
                  </a:ext>
                </a:extLst>
              </a:tr>
            </a:tbl>
          </a:graphicData>
        </a:graphic>
      </p:graphicFrame>
      <p:sp>
        <p:nvSpPr>
          <p:cNvPr id="8" name="Title 7"/>
          <p:cNvSpPr>
            <a:spLocks noGrp="1"/>
          </p:cNvSpPr>
          <p:nvPr>
            <p:ph type="title"/>
          </p:nvPr>
        </p:nvSpPr>
        <p:spPr>
          <a:xfrm>
            <a:off x="477983" y="337495"/>
            <a:ext cx="10058400" cy="1034103"/>
          </a:xfrm>
        </p:spPr>
        <p:txBody>
          <a:bodyPr/>
          <a:lstStyle/>
          <a:p>
            <a:r>
              <a:rPr lang="en-US" dirty="0"/>
              <a:t>Reported Anxiety Levels</a:t>
            </a:r>
          </a:p>
        </p:txBody>
      </p:sp>
    </p:spTree>
    <p:extLst>
      <p:ext uri="{BB962C8B-B14F-4D97-AF65-F5344CB8AC3E}">
        <p14:creationId xmlns:p14="http://schemas.microsoft.com/office/powerpoint/2010/main" val="131148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2591" y="339634"/>
            <a:ext cx="10644845" cy="1754342"/>
          </a:xfrm>
        </p:spPr>
        <p:txBody>
          <a:bodyPr/>
          <a:lstStyle/>
          <a:p>
            <a:r>
              <a:rPr lang="en-US" dirty="0"/>
              <a:t>Anxiety and Age</a:t>
            </a:r>
          </a:p>
        </p:txBody>
      </p:sp>
      <p:graphicFrame>
        <p:nvGraphicFramePr>
          <p:cNvPr id="3" name="Table 2"/>
          <p:cNvGraphicFramePr>
            <a:graphicFrameLocks noGrp="1"/>
          </p:cNvGraphicFramePr>
          <p:nvPr>
            <p:extLst>
              <p:ext uri="{D42A27DB-BD31-4B8C-83A1-F6EECF244321}">
                <p14:modId xmlns:p14="http://schemas.microsoft.com/office/powerpoint/2010/main" val="2754412513"/>
              </p:ext>
            </p:extLst>
          </p:nvPr>
        </p:nvGraphicFramePr>
        <p:xfrm>
          <a:off x="522591" y="1881204"/>
          <a:ext cx="11038037" cy="4492950"/>
        </p:xfrm>
        <a:graphic>
          <a:graphicData uri="http://schemas.openxmlformats.org/drawingml/2006/table">
            <a:tbl>
              <a:tblPr firstRow="1" bandRow="1">
                <a:tableStyleId>{21E4AEA4-8DFA-4A89-87EB-49C32662AFE0}</a:tableStyleId>
              </a:tblPr>
              <a:tblGrid>
                <a:gridCol w="1443473">
                  <a:extLst>
                    <a:ext uri="{9D8B030D-6E8A-4147-A177-3AD203B41FA5}">
                      <a16:colId xmlns:a16="http://schemas.microsoft.com/office/drawing/2014/main" val="3880578283"/>
                    </a:ext>
                  </a:extLst>
                </a:gridCol>
                <a:gridCol w="1788870">
                  <a:extLst>
                    <a:ext uri="{9D8B030D-6E8A-4147-A177-3AD203B41FA5}">
                      <a16:colId xmlns:a16="http://schemas.microsoft.com/office/drawing/2014/main" val="787213444"/>
                    </a:ext>
                  </a:extLst>
                </a:gridCol>
                <a:gridCol w="634186">
                  <a:extLst>
                    <a:ext uri="{9D8B030D-6E8A-4147-A177-3AD203B41FA5}">
                      <a16:colId xmlns:a16="http://schemas.microsoft.com/office/drawing/2014/main" val="732117336"/>
                    </a:ext>
                  </a:extLst>
                </a:gridCol>
                <a:gridCol w="770709">
                  <a:extLst>
                    <a:ext uri="{9D8B030D-6E8A-4147-A177-3AD203B41FA5}">
                      <a16:colId xmlns:a16="http://schemas.microsoft.com/office/drawing/2014/main" val="1880105697"/>
                    </a:ext>
                  </a:extLst>
                </a:gridCol>
                <a:gridCol w="770708">
                  <a:extLst>
                    <a:ext uri="{9D8B030D-6E8A-4147-A177-3AD203B41FA5}">
                      <a16:colId xmlns:a16="http://schemas.microsoft.com/office/drawing/2014/main" val="1706980531"/>
                    </a:ext>
                  </a:extLst>
                </a:gridCol>
                <a:gridCol w="783772">
                  <a:extLst>
                    <a:ext uri="{9D8B030D-6E8A-4147-A177-3AD203B41FA5}">
                      <a16:colId xmlns:a16="http://schemas.microsoft.com/office/drawing/2014/main" val="1468362386"/>
                    </a:ext>
                  </a:extLst>
                </a:gridCol>
                <a:gridCol w="818494">
                  <a:extLst>
                    <a:ext uri="{9D8B030D-6E8A-4147-A177-3AD203B41FA5}">
                      <a16:colId xmlns:a16="http://schemas.microsoft.com/office/drawing/2014/main" val="3340691846"/>
                    </a:ext>
                  </a:extLst>
                </a:gridCol>
                <a:gridCol w="827426">
                  <a:extLst>
                    <a:ext uri="{9D8B030D-6E8A-4147-A177-3AD203B41FA5}">
                      <a16:colId xmlns:a16="http://schemas.microsoft.com/office/drawing/2014/main" val="832748180"/>
                    </a:ext>
                  </a:extLst>
                </a:gridCol>
                <a:gridCol w="640080">
                  <a:extLst>
                    <a:ext uri="{9D8B030D-6E8A-4147-A177-3AD203B41FA5}">
                      <a16:colId xmlns:a16="http://schemas.microsoft.com/office/drawing/2014/main" val="583191432"/>
                    </a:ext>
                  </a:extLst>
                </a:gridCol>
                <a:gridCol w="2560319">
                  <a:extLst>
                    <a:ext uri="{9D8B030D-6E8A-4147-A177-3AD203B41FA5}">
                      <a16:colId xmlns:a16="http://schemas.microsoft.com/office/drawing/2014/main" val="2106673786"/>
                    </a:ext>
                  </a:extLst>
                </a:gridCol>
              </a:tblGrid>
              <a:tr h="466543">
                <a:tc rowSpan="2" gridSpan="2">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6E6E6"/>
                    </a:solidFill>
                  </a:tcPr>
                </a:tc>
                <a:tc rowSpan="2" hMerge="1">
                  <a:txBody>
                    <a:bodyPr/>
                    <a:lstStyle/>
                    <a:p>
                      <a:endParaRPr lang="en-US"/>
                    </a:p>
                  </a:txBody>
                  <a:tcPr/>
                </a:tc>
                <a:tc gridSpan="7">
                  <a:txBody>
                    <a:bodyPr/>
                    <a:lstStyle/>
                    <a:p>
                      <a:pPr algn="ctr"/>
                      <a:r>
                        <a:rPr lang="en-US" dirty="0"/>
                        <a:t>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rowSpan="2">
                  <a:txBody>
                    <a:bodyPr/>
                    <a:lstStyle/>
                    <a:p>
                      <a:pPr algn="ctr"/>
                      <a:endParaRPr lang="en-US" dirty="0">
                        <a:solidFill>
                          <a:schemeClr val="tx1"/>
                        </a:solidFill>
                      </a:endParaRPr>
                    </a:p>
                    <a:p>
                      <a:pPr algn="ctr"/>
                      <a:endParaRPr lang="en-US" dirty="0">
                        <a:solidFill>
                          <a:schemeClr val="tx1"/>
                        </a:solidFill>
                      </a:endParaRPr>
                    </a:p>
                    <a:p>
                      <a:pPr algn="ctr"/>
                      <a:endParaRPr lang="en-US" dirty="0">
                        <a:solidFill>
                          <a:schemeClr val="tx1"/>
                        </a:solidFill>
                      </a:endParaRPr>
                    </a:p>
                    <a:p>
                      <a:pPr algn="ctr"/>
                      <a:r>
                        <a:rPr lang="en-US" dirty="0">
                          <a:solidFill>
                            <a:schemeClr val="tx1"/>
                          </a:solidFill>
                        </a:rPr>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ECDCC"/>
                    </a:solidFill>
                  </a:tcPr>
                </a:tc>
                <a:extLst>
                  <a:ext uri="{0D108BD9-81ED-4DB2-BD59-A6C34878D82A}">
                    <a16:rowId xmlns:a16="http://schemas.microsoft.com/office/drawing/2014/main" val="312145808"/>
                  </a:ext>
                </a:extLst>
              </a:tr>
              <a:tr h="794715">
                <a:tc gridSpan="2" vMerge="1">
                  <a:txBody>
                    <a:bodyPr/>
                    <a:lstStyle/>
                    <a:p>
                      <a:endParaRPr lang="en-US" dirty="0"/>
                    </a:p>
                  </a:txBody>
                  <a:tcPr/>
                </a:tc>
                <a:tc hMerge="1" vMerge="1">
                  <a:txBody>
                    <a:bodyPr/>
                    <a:lstStyle/>
                    <a:p>
                      <a:endParaRPr lang="en-US" dirty="0"/>
                    </a:p>
                  </a:txBody>
                  <a:tcPr/>
                </a:tc>
                <a:tc>
                  <a:txBody>
                    <a:bodyPr/>
                    <a:lstStyle/>
                    <a:p>
                      <a:r>
                        <a:rPr lang="en-US" dirty="0"/>
                        <a: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20-23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24-29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30-39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40-48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49-54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tc>
                <a:extLst>
                  <a:ext uri="{0D108BD9-81ED-4DB2-BD59-A6C34878D82A}">
                    <a16:rowId xmlns:a16="http://schemas.microsoft.com/office/drawing/2014/main" val="1155307825"/>
                  </a:ext>
                </a:extLst>
              </a:tr>
              <a:tr h="865716">
                <a:tc>
                  <a:txBody>
                    <a:bodyPr/>
                    <a:lstStyle/>
                    <a:p>
                      <a:r>
                        <a:rPr lang="en-US" dirty="0"/>
                        <a:t>Anxiety Categories</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lang="en-US" dirty="0"/>
                        <a:t>No or low anxiety</a:t>
                      </a:r>
                      <a:r>
                        <a:rPr lang="en-US" baseline="0" dirty="0"/>
                        <a:t> (20-37)</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14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t>58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71679711"/>
                  </a:ext>
                </a:extLst>
              </a:tr>
              <a:tr h="828594">
                <a:tc>
                  <a:txBody>
                    <a:bodyPr/>
                    <a:lstStyle/>
                    <a:p>
                      <a:endParaRPr lang="en-US" dirty="0"/>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tcPr>
                </a:tc>
                <a:tc>
                  <a:txBody>
                    <a:bodyPr/>
                    <a:lstStyle/>
                    <a:p>
                      <a:r>
                        <a:rPr lang="en-US" dirty="0"/>
                        <a:t>Moderate</a:t>
                      </a:r>
                      <a:r>
                        <a:rPr lang="en-US" baseline="0" dirty="0"/>
                        <a:t> Anxiety (38-44)</a:t>
                      </a:r>
                      <a:endParaRPr lang="en-US" dirty="0"/>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2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t>43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15520"/>
                  </a:ext>
                </a:extLst>
              </a:tr>
              <a:tr h="811496">
                <a:tc>
                  <a:txBody>
                    <a:bodyPr/>
                    <a:lstStyle/>
                    <a:p>
                      <a:endParaRPr lang="en-US"/>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r>
                        <a:rPr lang="en-US" dirty="0"/>
                        <a:t>High Anxiety (45-80)</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38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38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17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t>196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2604344"/>
                  </a:ext>
                </a:extLst>
              </a:tr>
              <a:tr h="568047">
                <a:tc gridSpan="2">
                  <a:txBody>
                    <a:bodyPr/>
                    <a:lstStyle/>
                    <a:p>
                      <a:r>
                        <a:rPr lang="en-US" b="1" dirty="0"/>
                        <a:t>Total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tc>
                  <a:txBody>
                    <a:bodyPr/>
                    <a:lstStyle/>
                    <a:p>
                      <a:r>
                        <a:rPr lang="en-US" b="1" dirty="0"/>
                        <a:t>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t>107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t>54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t>63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t>28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t>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dirty="0"/>
                        <a:t>297</a:t>
                      </a:r>
                    </a:p>
                    <a:p>
                      <a:endParaRPr lang="en-US"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77045314"/>
                  </a:ext>
                </a:extLst>
              </a:tr>
            </a:tbl>
          </a:graphicData>
        </a:graphic>
      </p:graphicFrame>
    </p:spTree>
    <p:extLst>
      <p:ext uri="{BB962C8B-B14F-4D97-AF65-F5344CB8AC3E}">
        <p14:creationId xmlns:p14="http://schemas.microsoft.com/office/powerpoint/2010/main" val="1659692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4" name="Content Placeholder 3"/>
          <p:cNvSpPr>
            <a:spLocks noGrp="1"/>
          </p:cNvSpPr>
          <p:nvPr>
            <p:ph sz="half" idx="2"/>
          </p:nvPr>
        </p:nvSpPr>
        <p:spPr>
          <a:xfrm>
            <a:off x="770045" y="1858779"/>
            <a:ext cx="4754880" cy="3795623"/>
          </a:xfrm>
        </p:spPr>
        <p:txBody>
          <a:bodyPr>
            <a:normAutofit lnSpcReduction="10000"/>
          </a:bodyPr>
          <a:lstStyle/>
          <a:p>
            <a:r>
              <a:rPr lang="en-US" dirty="0"/>
              <a:t>Excessive anxiety in nursing students can have negative effects on personal health</a:t>
            </a:r>
          </a:p>
          <a:p>
            <a:r>
              <a:rPr lang="en-US" dirty="0"/>
              <a:t>Students do not always cope well with anxiety and can turn toward adverse health behaviors to try to cope.</a:t>
            </a:r>
          </a:p>
          <a:p>
            <a:pPr marL="0" indent="0">
              <a:buNone/>
            </a:pPr>
            <a:endParaRPr lang="en-US" dirty="0"/>
          </a:p>
          <a:p>
            <a:pPr marL="0" indent="0">
              <a:buNone/>
            </a:pPr>
            <a:endParaRPr lang="en-US" dirty="0"/>
          </a:p>
          <a:p>
            <a:pPr marL="0" indent="0">
              <a:buNone/>
            </a:pPr>
            <a:r>
              <a:rPr lang="en-US" i="1" dirty="0">
                <a:solidFill>
                  <a:srgbClr val="000000"/>
                </a:solidFill>
                <a:latin typeface="Times New Roman" panose="02020603050405020304" pitchFamily="18" charset="0"/>
                <a:ea typeface="Calibri" panose="020F0502020204030204" pitchFamily="34" charset="0"/>
              </a:rPr>
              <a:t>This study was supported by grants from the Lilly Foundation and the St. Joseph Community Foundation.</a:t>
            </a:r>
            <a:endParaRPr lang="en-US" dirty="0"/>
          </a:p>
        </p:txBody>
      </p:sp>
      <p:sp>
        <p:nvSpPr>
          <p:cNvPr id="5" name="Text Placeholder 4"/>
          <p:cNvSpPr>
            <a:spLocks noGrp="1"/>
          </p:cNvSpPr>
          <p:nvPr>
            <p:ph type="body" sz="quarter" idx="3"/>
          </p:nvPr>
        </p:nvSpPr>
        <p:spPr>
          <a:xfrm>
            <a:off x="6364224" y="1748453"/>
            <a:ext cx="4754880" cy="640080"/>
          </a:xfrm>
        </p:spPr>
        <p:txBody>
          <a:bodyPr>
            <a:normAutofit/>
          </a:bodyPr>
          <a:lstStyle/>
          <a:p>
            <a:r>
              <a:rPr lang="en-US" sz="2400" dirty="0"/>
              <a:t>Implications</a:t>
            </a:r>
          </a:p>
        </p:txBody>
      </p:sp>
      <p:sp>
        <p:nvSpPr>
          <p:cNvPr id="6" name="Content Placeholder 5"/>
          <p:cNvSpPr>
            <a:spLocks noGrp="1"/>
          </p:cNvSpPr>
          <p:nvPr>
            <p:ph sz="quarter" idx="4"/>
          </p:nvPr>
        </p:nvSpPr>
        <p:spPr>
          <a:xfrm>
            <a:off x="6409194" y="2278505"/>
            <a:ext cx="4754880" cy="3623094"/>
          </a:xfrm>
        </p:spPr>
        <p:txBody>
          <a:bodyPr>
            <a:normAutofit fontScale="92500" lnSpcReduction="10000"/>
          </a:bodyPr>
          <a:lstStyle/>
          <a:p>
            <a:r>
              <a:rPr lang="en-US" dirty="0"/>
              <a:t>Anxiety can impact future role transition into professional practice</a:t>
            </a:r>
          </a:p>
          <a:p>
            <a:pPr lvl="1"/>
            <a:r>
              <a:rPr lang="en-US" dirty="0"/>
              <a:t>Burnout</a:t>
            </a:r>
          </a:p>
          <a:p>
            <a:pPr lvl="1"/>
            <a:r>
              <a:rPr lang="en-US" dirty="0"/>
              <a:t>Job Performance</a:t>
            </a:r>
          </a:p>
          <a:p>
            <a:r>
              <a:rPr lang="en-US" dirty="0"/>
              <a:t>Faculty, nurse educators, administrators, and policy makers must become aware of the factors contributing to and the implications of anxiety in students and novice nurses.</a:t>
            </a:r>
          </a:p>
          <a:p>
            <a:r>
              <a:rPr lang="en-US" dirty="0"/>
              <a:t>Anxiety reduction and resiliency strategies should be considered at every level to maintain supportive learning and working environments.</a:t>
            </a:r>
          </a:p>
          <a:p>
            <a:endParaRPr lang="en-US" dirty="0"/>
          </a:p>
        </p:txBody>
      </p:sp>
    </p:spTree>
    <p:extLst>
      <p:ext uri="{BB962C8B-B14F-4D97-AF65-F5344CB8AC3E}">
        <p14:creationId xmlns:p14="http://schemas.microsoft.com/office/powerpoint/2010/main" val="3672605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Plan for classroom interventions</a:t>
            </a:r>
          </a:p>
        </p:txBody>
      </p:sp>
      <p:sp>
        <p:nvSpPr>
          <p:cNvPr id="8" name="Content Placeholder 7"/>
          <p:cNvSpPr>
            <a:spLocks noGrp="1"/>
          </p:cNvSpPr>
          <p:nvPr>
            <p:ph idx="1"/>
          </p:nvPr>
        </p:nvSpPr>
        <p:spPr/>
        <p:txBody>
          <a:bodyPr>
            <a:normAutofit/>
          </a:bodyPr>
          <a:lstStyle/>
          <a:p>
            <a:pPr marL="0" lvl="0" indent="0">
              <a:buClr>
                <a:srgbClr val="D34817">
                  <a:lumMod val="75000"/>
                </a:srgbClr>
              </a:buClr>
              <a:buNone/>
            </a:pPr>
            <a:r>
              <a:rPr lang="en-US" sz="2200" b="1" i="1" dirty="0">
                <a:solidFill>
                  <a:prstClr val="black"/>
                </a:solidFill>
              </a:rPr>
              <a:t>Goals</a:t>
            </a:r>
          </a:p>
          <a:p>
            <a:pPr marL="342900" lvl="1" indent="-342900">
              <a:lnSpc>
                <a:spcPct val="100000"/>
              </a:lnSpc>
              <a:spcBef>
                <a:spcPts val="0"/>
              </a:spcBef>
              <a:spcAft>
                <a:spcPts val="0"/>
              </a:spcAft>
              <a:buClr>
                <a:srgbClr val="D34817">
                  <a:lumMod val="75000"/>
                </a:srgbClr>
              </a:buClr>
              <a:buFont typeface="Arial" panose="020B0604020202020204" pitchFamily="34" charset="0"/>
              <a:buChar char="•"/>
            </a:pPr>
            <a:r>
              <a:rPr lang="en-US" sz="2200" dirty="0">
                <a:solidFill>
                  <a:prstClr val="black"/>
                </a:solidFill>
              </a:rPr>
              <a:t>  </a:t>
            </a:r>
            <a:r>
              <a:rPr lang="en-US" sz="2200" i="1" dirty="0">
                <a:solidFill>
                  <a:prstClr val="black"/>
                </a:solidFill>
              </a:rPr>
              <a:t>Decrease anxiety among students (hyper-arousal)</a:t>
            </a:r>
          </a:p>
          <a:p>
            <a:pPr marL="342900" lvl="1" indent="-342900">
              <a:lnSpc>
                <a:spcPct val="100000"/>
              </a:lnSpc>
              <a:spcBef>
                <a:spcPts val="0"/>
              </a:spcBef>
              <a:spcAft>
                <a:spcPts val="0"/>
              </a:spcAft>
              <a:buClr>
                <a:srgbClr val="D34817">
                  <a:lumMod val="75000"/>
                </a:srgbClr>
              </a:buClr>
              <a:buFont typeface="Arial" panose="020B0604020202020204" pitchFamily="34" charset="0"/>
              <a:buChar char="•"/>
            </a:pPr>
            <a:r>
              <a:rPr lang="en-US" sz="2200" i="1" dirty="0">
                <a:solidFill>
                  <a:prstClr val="black"/>
                </a:solidFill>
              </a:rPr>
              <a:t>  Strengthening student relationships by building emotional support to</a:t>
            </a:r>
            <a:br>
              <a:rPr lang="en-US" sz="2200" i="1" dirty="0">
                <a:solidFill>
                  <a:prstClr val="black"/>
                </a:solidFill>
              </a:rPr>
            </a:br>
            <a:r>
              <a:rPr lang="en-US" sz="2200" i="1" dirty="0">
                <a:solidFill>
                  <a:prstClr val="black"/>
                </a:solidFill>
              </a:rPr>
              <a:t>    enhance resiliency</a:t>
            </a:r>
          </a:p>
          <a:p>
            <a:pPr marL="342900" lvl="1" indent="-342900">
              <a:lnSpc>
                <a:spcPct val="100000"/>
              </a:lnSpc>
              <a:spcBef>
                <a:spcPts val="0"/>
              </a:spcBef>
              <a:spcAft>
                <a:spcPts val="0"/>
              </a:spcAft>
              <a:buClr>
                <a:srgbClr val="D34817">
                  <a:lumMod val="75000"/>
                </a:srgbClr>
              </a:buClr>
              <a:buFont typeface="Arial" panose="020B0604020202020204" pitchFamily="34" charset="0"/>
              <a:buChar char="•"/>
            </a:pPr>
            <a:r>
              <a:rPr lang="en-US" sz="2200" i="1" dirty="0">
                <a:solidFill>
                  <a:prstClr val="black"/>
                </a:solidFill>
              </a:rPr>
              <a:t>  Enhance faculty awareness/implications of effects of anxiety on students</a:t>
            </a:r>
          </a:p>
          <a:p>
            <a:pPr marL="0" indent="0">
              <a:buNone/>
            </a:pPr>
            <a:endParaRPr lang="en-US" sz="2400" b="1" i="1" dirty="0"/>
          </a:p>
          <a:p>
            <a:pPr marL="0" indent="0">
              <a:buNone/>
            </a:pPr>
            <a:r>
              <a:rPr lang="en-US" sz="2400" b="1" i="1" dirty="0"/>
              <a:t>University of Saint Francis</a:t>
            </a:r>
            <a:r>
              <a:rPr lang="en-US" sz="2400" i="1" dirty="0"/>
              <a:t>- Fall, 2019, Spring, 2020 </a:t>
            </a:r>
            <a:br>
              <a:rPr lang="en-US" sz="2400" i="1" dirty="0"/>
            </a:br>
            <a:r>
              <a:rPr lang="en-US" sz="2400" i="1" dirty="0"/>
              <a:t>  </a:t>
            </a:r>
            <a:r>
              <a:rPr lang="en-US" sz="2200" i="1" dirty="0"/>
              <a:t>Shared Results with Faculty</a:t>
            </a:r>
            <a:br>
              <a:rPr lang="en-US" sz="2200" i="1" dirty="0"/>
            </a:br>
            <a:r>
              <a:rPr lang="en-US" sz="2200" i="1" dirty="0"/>
              <a:t>  Surveyed Faculty Regarding Caring/Healing Student Behaviors</a:t>
            </a:r>
            <a:br>
              <a:rPr lang="en-US" sz="2200" i="1" dirty="0"/>
            </a:br>
            <a:r>
              <a:rPr lang="en-US" sz="2200" i="1" dirty="0"/>
              <a:t>  Developed Framework/4 semester Evidence-Based Student Curriculum</a:t>
            </a:r>
            <a:br>
              <a:rPr lang="en-US" sz="2200" i="1" dirty="0"/>
            </a:br>
            <a:r>
              <a:rPr lang="en-US" sz="2200" i="1" dirty="0"/>
              <a:t>  Elicit Faculty Members to Trial Interventions</a:t>
            </a:r>
          </a:p>
          <a:p>
            <a:pPr marL="0" indent="0">
              <a:buNone/>
            </a:pPr>
            <a:endParaRPr lang="en-US" sz="2400" i="1" dirty="0"/>
          </a:p>
        </p:txBody>
      </p:sp>
    </p:spTree>
    <p:extLst>
      <p:ext uri="{BB962C8B-B14F-4D97-AF65-F5344CB8AC3E}">
        <p14:creationId xmlns:p14="http://schemas.microsoft.com/office/powerpoint/2010/main" val="4165590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175947" y="1190043"/>
            <a:ext cx="9264316" cy="5498431"/>
          </a:xfrm>
          <a:prstGeom prst="ellipse">
            <a:avLst/>
          </a:prstGeom>
          <a:solidFill>
            <a:srgbClr val="49AAE5"/>
          </a:solidFill>
          <a:ln>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Oval 6"/>
          <p:cNvSpPr/>
          <p:nvPr/>
        </p:nvSpPr>
        <p:spPr>
          <a:xfrm>
            <a:off x="1738757" y="2203164"/>
            <a:ext cx="6136105" cy="3404936"/>
          </a:xfrm>
          <a:prstGeom prst="ellipse">
            <a:avLst/>
          </a:prstGeom>
          <a:solidFill>
            <a:schemeClr val="accent1">
              <a:lumMod val="40000"/>
              <a:lumOff val="60000"/>
            </a:schemeClr>
          </a:solidFill>
          <a:ln>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3204974" y="3115093"/>
            <a:ext cx="3314701" cy="1648329"/>
          </a:xfrm>
          <a:prstGeom prst="ellipse">
            <a:avLst/>
          </a:prstGeom>
          <a:solidFill>
            <a:srgbClr val="92D050"/>
          </a:solidFill>
          <a:ln>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446003" y="1383603"/>
            <a:ext cx="2731168" cy="461665"/>
          </a:xfrm>
          <a:prstGeom prst="rect">
            <a:avLst/>
          </a:prstGeom>
          <a:noFill/>
        </p:spPr>
        <p:txBody>
          <a:bodyPr wrap="square" rtlCol="0">
            <a:spAutoFit/>
          </a:bodyPr>
          <a:lstStyle/>
          <a:p>
            <a:pPr algn="ctr"/>
            <a:r>
              <a:rPr lang="en-US" sz="2400" b="1" dirty="0">
                <a:solidFill>
                  <a:schemeClr val="bg1"/>
                </a:solidFill>
                <a:latin typeface="Times New Roman" panose="02020603050405020304" pitchFamily="18" charset="0"/>
                <a:cs typeface="Times New Roman" panose="02020603050405020304" pitchFamily="18" charset="0"/>
              </a:rPr>
              <a:t>Resiliency</a:t>
            </a:r>
          </a:p>
        </p:txBody>
      </p:sp>
      <p:sp>
        <p:nvSpPr>
          <p:cNvPr id="10" name="TextBox 9"/>
          <p:cNvSpPr txBox="1"/>
          <p:nvPr/>
        </p:nvSpPr>
        <p:spPr>
          <a:xfrm>
            <a:off x="3367799" y="2302625"/>
            <a:ext cx="2887577" cy="830997"/>
          </a:xfrm>
          <a:prstGeom prst="rect">
            <a:avLst/>
          </a:prstGeom>
          <a:noFill/>
        </p:spPr>
        <p:txBody>
          <a:bodyPr wrap="square" rtlCol="0">
            <a:spAutoFit/>
          </a:bodyPr>
          <a:lstStyle/>
          <a:p>
            <a:pPr algn="ctr"/>
            <a:r>
              <a:rPr lang="en-US" sz="2400" b="1" dirty="0">
                <a:solidFill>
                  <a:schemeClr val="bg1"/>
                </a:solidFill>
                <a:latin typeface="Times New Roman" panose="02020603050405020304" pitchFamily="18" charset="0"/>
                <a:cs typeface="Times New Roman" panose="02020603050405020304" pitchFamily="18" charset="0"/>
              </a:rPr>
              <a:t>Relationship-Based Care</a:t>
            </a:r>
          </a:p>
        </p:txBody>
      </p:sp>
      <p:sp>
        <p:nvSpPr>
          <p:cNvPr id="11" name="TextBox 10"/>
          <p:cNvSpPr txBox="1"/>
          <p:nvPr/>
        </p:nvSpPr>
        <p:spPr>
          <a:xfrm>
            <a:off x="3791711" y="3184506"/>
            <a:ext cx="2213811" cy="461665"/>
          </a:xfrm>
          <a:prstGeom prst="rect">
            <a:avLst/>
          </a:prstGeom>
          <a:noFill/>
        </p:spPr>
        <p:txBody>
          <a:bodyPr wrap="square" rtlCol="0">
            <a:spAutoFit/>
          </a:bodyPr>
          <a:lstStyle/>
          <a:p>
            <a:pPr algn="ctr"/>
            <a:r>
              <a:rPr lang="en-US" sz="2400" b="1" dirty="0">
                <a:solidFill>
                  <a:schemeClr val="bg1"/>
                </a:solidFill>
                <a:latin typeface="Times New Roman" panose="02020603050405020304" pitchFamily="18" charset="0"/>
                <a:cs typeface="Times New Roman" panose="02020603050405020304" pitchFamily="18" charset="0"/>
              </a:rPr>
              <a:t>Mindfulness</a:t>
            </a:r>
            <a:r>
              <a:rPr lang="en-US" dirty="0"/>
              <a:t> </a:t>
            </a:r>
          </a:p>
        </p:txBody>
      </p:sp>
      <p:sp>
        <p:nvSpPr>
          <p:cNvPr id="12" name="TextBox 11"/>
          <p:cNvSpPr txBox="1"/>
          <p:nvPr/>
        </p:nvSpPr>
        <p:spPr>
          <a:xfrm>
            <a:off x="3591255" y="3722420"/>
            <a:ext cx="2809372" cy="738664"/>
          </a:xfrm>
          <a:prstGeom prst="rect">
            <a:avLst/>
          </a:prstGeom>
          <a:noFill/>
        </p:spPr>
        <p:txBody>
          <a:bodyPr wrap="square" rtlCol="0">
            <a:spAutoFit/>
          </a:bodyPr>
          <a:lstStyle/>
          <a:p>
            <a:pPr marL="285750" indent="-285750">
              <a:buFont typeface="Arial" panose="020B0604020202020204" pitchFamily="34" charset="0"/>
              <a:buChar char="•"/>
            </a:pPr>
            <a:r>
              <a:rPr lang="en-US" sz="1400" dirty="0">
                <a:solidFill>
                  <a:schemeClr val="bg1"/>
                </a:solidFill>
                <a:latin typeface="Times New Roman" panose="02020603050405020304" pitchFamily="18" charset="0"/>
                <a:cs typeface="Times New Roman" panose="02020603050405020304" pitchFamily="18" charset="0"/>
              </a:rPr>
              <a:t>Here and now</a:t>
            </a:r>
          </a:p>
          <a:p>
            <a:pPr marL="285750" indent="-285750">
              <a:buFont typeface="Arial" panose="020B0604020202020204" pitchFamily="34" charset="0"/>
              <a:buChar char="•"/>
            </a:pPr>
            <a:r>
              <a:rPr lang="en-US" sz="1400" dirty="0">
                <a:solidFill>
                  <a:schemeClr val="bg1"/>
                </a:solidFill>
                <a:latin typeface="Times New Roman" panose="02020603050405020304" pitchFamily="18" charset="0"/>
                <a:cs typeface="Times New Roman" panose="02020603050405020304" pitchFamily="18" charset="0"/>
              </a:rPr>
              <a:t>What is happening with self, others, and surroundings</a:t>
            </a:r>
          </a:p>
        </p:txBody>
      </p:sp>
      <p:sp>
        <p:nvSpPr>
          <p:cNvPr id="13" name="TextBox 12"/>
          <p:cNvSpPr txBox="1"/>
          <p:nvPr/>
        </p:nvSpPr>
        <p:spPr>
          <a:xfrm>
            <a:off x="1870620" y="3498703"/>
            <a:ext cx="1311438" cy="738664"/>
          </a:xfrm>
          <a:prstGeom prst="rect">
            <a:avLst/>
          </a:prstGeom>
          <a:noFill/>
        </p:spPr>
        <p:txBody>
          <a:bodyPr wrap="square" rtlCol="0">
            <a:spAutoFit/>
          </a:bodyPr>
          <a:lstStyle/>
          <a:p>
            <a:pPr marL="285750" indent="-285750">
              <a:buFont typeface="Arial" panose="020B0604020202020204" pitchFamily="34" charset="0"/>
              <a:buChar char="•"/>
            </a:pPr>
            <a:r>
              <a:rPr lang="en-US" sz="1400" dirty="0">
                <a:solidFill>
                  <a:schemeClr val="bg1"/>
                </a:solidFill>
                <a:latin typeface="Times New Roman" panose="02020603050405020304" pitchFamily="18" charset="0"/>
                <a:cs typeface="Times New Roman" panose="02020603050405020304" pitchFamily="18" charset="0"/>
              </a:rPr>
              <a:t>Self</a:t>
            </a:r>
          </a:p>
          <a:p>
            <a:pPr marL="285750" indent="-285750">
              <a:buFont typeface="Arial" panose="020B0604020202020204" pitchFamily="34" charset="0"/>
              <a:buChar char="•"/>
            </a:pPr>
            <a:r>
              <a:rPr lang="en-US" sz="1400" dirty="0">
                <a:solidFill>
                  <a:schemeClr val="bg1"/>
                </a:solidFill>
                <a:latin typeface="Times New Roman" panose="02020603050405020304" pitchFamily="18" charset="0"/>
                <a:cs typeface="Times New Roman" panose="02020603050405020304" pitchFamily="18" charset="0"/>
              </a:rPr>
              <a:t>Coworkers</a:t>
            </a:r>
          </a:p>
          <a:p>
            <a:pPr marL="285750" indent="-285750">
              <a:buFont typeface="Arial" panose="020B0604020202020204" pitchFamily="34" charset="0"/>
              <a:buChar char="•"/>
            </a:pPr>
            <a:r>
              <a:rPr lang="en-US" sz="1400" dirty="0">
                <a:solidFill>
                  <a:schemeClr val="bg1"/>
                </a:solidFill>
                <a:latin typeface="Times New Roman" panose="02020603050405020304" pitchFamily="18" charset="0"/>
                <a:cs typeface="Times New Roman" panose="02020603050405020304" pitchFamily="18" charset="0"/>
              </a:rPr>
              <a:t>Patients</a:t>
            </a:r>
          </a:p>
        </p:txBody>
      </p:sp>
      <p:sp>
        <p:nvSpPr>
          <p:cNvPr id="14" name="TextBox 13"/>
          <p:cNvSpPr txBox="1"/>
          <p:nvPr/>
        </p:nvSpPr>
        <p:spPr>
          <a:xfrm>
            <a:off x="6563431" y="3274212"/>
            <a:ext cx="1311431" cy="1446550"/>
          </a:xfrm>
          <a:prstGeom prst="rect">
            <a:avLst/>
          </a:prstGeom>
          <a:noFill/>
        </p:spPr>
        <p:txBody>
          <a:bodyPr wrap="square" rtlCol="0">
            <a:spAutoFit/>
          </a:bodyPr>
          <a:lstStyle/>
          <a:p>
            <a:pPr marL="285750" indent="-285750">
              <a:buFont typeface="Arial" panose="020B0604020202020204" pitchFamily="34" charset="0"/>
              <a:buChar char="•"/>
            </a:pPr>
            <a:r>
              <a:rPr lang="en-US" sz="1400" dirty="0">
                <a:solidFill>
                  <a:schemeClr val="bg1"/>
                </a:solidFill>
                <a:latin typeface="Times New Roman" panose="02020603050405020304" pitchFamily="18" charset="0"/>
                <a:cs typeface="Times New Roman" panose="02020603050405020304" pitchFamily="18" charset="0"/>
              </a:rPr>
              <a:t>Helping </a:t>
            </a:r>
          </a:p>
          <a:p>
            <a:pPr marL="285750" indent="-285750">
              <a:buFont typeface="Arial" panose="020B0604020202020204" pitchFamily="34" charset="0"/>
              <a:buChar char="•"/>
            </a:pPr>
            <a:r>
              <a:rPr lang="en-US" sz="1400" dirty="0">
                <a:solidFill>
                  <a:schemeClr val="bg1"/>
                </a:solidFill>
                <a:latin typeface="Times New Roman" panose="02020603050405020304" pitchFamily="18" charset="0"/>
                <a:cs typeface="Times New Roman" panose="02020603050405020304" pitchFamily="18" charset="0"/>
              </a:rPr>
              <a:t>Trusting</a:t>
            </a:r>
          </a:p>
          <a:p>
            <a:pPr marL="285750" indent="-285750">
              <a:buFont typeface="Arial" panose="020B0604020202020204" pitchFamily="34" charset="0"/>
              <a:buChar char="•"/>
            </a:pPr>
            <a:r>
              <a:rPr lang="en-US" sz="1400" dirty="0">
                <a:solidFill>
                  <a:schemeClr val="bg1"/>
                </a:solidFill>
                <a:latin typeface="Times New Roman" panose="02020603050405020304" pitchFamily="18" charset="0"/>
                <a:cs typeface="Times New Roman" panose="02020603050405020304" pitchFamily="18" charset="0"/>
              </a:rPr>
              <a:t>Respecting</a:t>
            </a:r>
          </a:p>
          <a:p>
            <a:pPr marL="285750" indent="-285750">
              <a:buFont typeface="Arial" panose="020B0604020202020204" pitchFamily="34" charset="0"/>
              <a:buChar char="•"/>
            </a:pPr>
            <a:r>
              <a:rPr lang="en-US" sz="1400" dirty="0">
                <a:solidFill>
                  <a:schemeClr val="bg1"/>
                </a:solidFill>
                <a:latin typeface="Times New Roman" panose="02020603050405020304" pitchFamily="18" charset="0"/>
                <a:cs typeface="Times New Roman" panose="02020603050405020304" pitchFamily="18" charset="0"/>
              </a:rPr>
              <a:t>Valuing </a:t>
            </a:r>
          </a:p>
          <a:p>
            <a:pPr marL="285750" indent="-285750">
              <a:buFont typeface="Arial" panose="020B0604020202020204" pitchFamily="34" charset="0"/>
              <a:buChar char="•"/>
            </a:pPr>
            <a:r>
              <a:rPr lang="en-US" sz="1400" dirty="0">
                <a:solidFill>
                  <a:schemeClr val="bg1"/>
                </a:solidFill>
                <a:latin typeface="Times New Roman" panose="02020603050405020304" pitchFamily="18" charset="0"/>
                <a:cs typeface="Times New Roman" panose="02020603050405020304" pitchFamily="18" charset="0"/>
              </a:rPr>
              <a:t>Caring</a:t>
            </a:r>
          </a:p>
          <a:p>
            <a:pPr marL="285750" indent="-285750">
              <a:buFont typeface="Arial" panose="020B0604020202020204" pitchFamily="34" charset="0"/>
              <a:buChar char="•"/>
            </a:pPr>
            <a:endParaRPr lang="en-US" dirty="0"/>
          </a:p>
        </p:txBody>
      </p:sp>
      <p:sp>
        <p:nvSpPr>
          <p:cNvPr id="15" name="TextBox 14"/>
          <p:cNvSpPr txBox="1"/>
          <p:nvPr/>
        </p:nvSpPr>
        <p:spPr>
          <a:xfrm>
            <a:off x="4026950" y="4950985"/>
            <a:ext cx="1937982" cy="523220"/>
          </a:xfrm>
          <a:prstGeom prst="rect">
            <a:avLst/>
          </a:prstGeom>
          <a:noFill/>
        </p:spPr>
        <p:txBody>
          <a:bodyPr wrap="square" rtlCol="0">
            <a:spAutoFit/>
          </a:bodyPr>
          <a:lstStyle/>
          <a:p>
            <a:pPr marL="285750" indent="-285750">
              <a:buFont typeface="Arial" panose="020B0604020202020204" pitchFamily="34" charset="0"/>
              <a:buChar char="•"/>
            </a:pPr>
            <a:r>
              <a:rPr lang="en-US" sz="1400" dirty="0">
                <a:solidFill>
                  <a:schemeClr val="bg1"/>
                </a:solidFill>
                <a:latin typeface="Times New Roman" panose="02020603050405020304" pitchFamily="18" charset="0"/>
                <a:cs typeface="Times New Roman" panose="02020603050405020304" pitchFamily="18" charset="0"/>
              </a:rPr>
              <a:t>Loving-kindness</a:t>
            </a:r>
          </a:p>
          <a:p>
            <a:pPr marL="285750" indent="-285750">
              <a:buFont typeface="Arial" panose="020B0604020202020204" pitchFamily="34" charset="0"/>
              <a:buChar char="•"/>
            </a:pPr>
            <a:r>
              <a:rPr lang="en-US" sz="1400" dirty="0">
                <a:solidFill>
                  <a:schemeClr val="bg1"/>
                </a:solidFill>
                <a:latin typeface="Times New Roman" panose="02020603050405020304" pitchFamily="18" charset="0"/>
                <a:cs typeface="Times New Roman" panose="02020603050405020304" pitchFamily="18" charset="0"/>
              </a:rPr>
              <a:t>Equanimity</a:t>
            </a:r>
          </a:p>
        </p:txBody>
      </p:sp>
      <p:sp>
        <p:nvSpPr>
          <p:cNvPr id="16" name="TextBox 15"/>
          <p:cNvSpPr txBox="1"/>
          <p:nvPr/>
        </p:nvSpPr>
        <p:spPr>
          <a:xfrm>
            <a:off x="966319" y="2513539"/>
            <a:ext cx="1657881" cy="323165"/>
          </a:xfrm>
          <a:prstGeom prst="rect">
            <a:avLst/>
          </a:prstGeom>
          <a:noFill/>
        </p:spPr>
        <p:txBody>
          <a:bodyPr wrap="square" rtlCol="0">
            <a:spAutoFit/>
          </a:bodyPr>
          <a:lstStyle/>
          <a:p>
            <a:r>
              <a:rPr lang="en-US" sz="1500" dirty="0">
                <a:solidFill>
                  <a:schemeClr val="bg1"/>
                </a:solidFill>
                <a:latin typeface="Times New Roman" panose="02020603050405020304" pitchFamily="18" charset="0"/>
                <a:cs typeface="Times New Roman" panose="02020603050405020304" pitchFamily="18" charset="0"/>
              </a:rPr>
              <a:t>Self-regulation</a:t>
            </a:r>
          </a:p>
        </p:txBody>
      </p:sp>
      <p:sp>
        <p:nvSpPr>
          <p:cNvPr id="17" name="TextBox 16"/>
          <p:cNvSpPr txBox="1"/>
          <p:nvPr/>
        </p:nvSpPr>
        <p:spPr>
          <a:xfrm>
            <a:off x="1391931" y="5210491"/>
            <a:ext cx="1555845" cy="323165"/>
          </a:xfrm>
          <a:prstGeom prst="rect">
            <a:avLst/>
          </a:prstGeom>
          <a:noFill/>
        </p:spPr>
        <p:txBody>
          <a:bodyPr wrap="square" rtlCol="0">
            <a:spAutoFit/>
          </a:bodyPr>
          <a:lstStyle/>
          <a:p>
            <a:r>
              <a:rPr lang="en-US" sz="1500" dirty="0">
                <a:solidFill>
                  <a:schemeClr val="bg1"/>
                </a:solidFill>
                <a:latin typeface="Times New Roman" panose="02020603050405020304" pitchFamily="18" charset="0"/>
                <a:cs typeface="Times New Roman" panose="02020603050405020304" pitchFamily="18" charset="0"/>
              </a:rPr>
              <a:t>Optimism</a:t>
            </a:r>
          </a:p>
        </p:txBody>
      </p:sp>
      <p:sp>
        <p:nvSpPr>
          <p:cNvPr id="18" name="TextBox 17"/>
          <p:cNvSpPr txBox="1"/>
          <p:nvPr/>
        </p:nvSpPr>
        <p:spPr>
          <a:xfrm>
            <a:off x="7175718" y="2283668"/>
            <a:ext cx="1132764" cy="323165"/>
          </a:xfrm>
          <a:prstGeom prst="rect">
            <a:avLst/>
          </a:prstGeom>
          <a:noFill/>
        </p:spPr>
        <p:txBody>
          <a:bodyPr wrap="square" rtlCol="0">
            <a:spAutoFit/>
          </a:bodyPr>
          <a:lstStyle/>
          <a:p>
            <a:r>
              <a:rPr lang="en-US" sz="1500" dirty="0">
                <a:solidFill>
                  <a:schemeClr val="bg1"/>
                </a:solidFill>
                <a:latin typeface="Times New Roman" panose="02020603050405020304" pitchFamily="18" charset="0"/>
                <a:cs typeface="Times New Roman" panose="02020603050405020304" pitchFamily="18" charset="0"/>
              </a:rPr>
              <a:t>Connection</a:t>
            </a:r>
          </a:p>
        </p:txBody>
      </p:sp>
      <p:sp>
        <p:nvSpPr>
          <p:cNvPr id="20" name="TextBox 19"/>
          <p:cNvSpPr txBox="1"/>
          <p:nvPr/>
        </p:nvSpPr>
        <p:spPr>
          <a:xfrm>
            <a:off x="7120637" y="5210492"/>
            <a:ext cx="1819141" cy="323165"/>
          </a:xfrm>
          <a:prstGeom prst="rect">
            <a:avLst/>
          </a:prstGeom>
          <a:noFill/>
        </p:spPr>
        <p:txBody>
          <a:bodyPr wrap="square" rtlCol="0">
            <a:spAutoFit/>
          </a:bodyPr>
          <a:lstStyle/>
          <a:p>
            <a:r>
              <a:rPr lang="en-US" sz="1500" dirty="0">
                <a:solidFill>
                  <a:schemeClr val="bg1"/>
                </a:solidFill>
                <a:latin typeface="Times New Roman" panose="02020603050405020304" pitchFamily="18" charset="0"/>
                <a:cs typeface="Times New Roman" panose="02020603050405020304" pitchFamily="18" charset="0"/>
              </a:rPr>
              <a:t>Values in Action</a:t>
            </a:r>
          </a:p>
        </p:txBody>
      </p:sp>
      <p:sp>
        <p:nvSpPr>
          <p:cNvPr id="21" name="TextBox 20"/>
          <p:cNvSpPr txBox="1"/>
          <p:nvPr/>
        </p:nvSpPr>
        <p:spPr>
          <a:xfrm>
            <a:off x="8674566" y="19930"/>
            <a:ext cx="3517434" cy="3046988"/>
          </a:xfrm>
          <a:prstGeom prst="rect">
            <a:avLst/>
          </a:prstGeom>
          <a:noFill/>
        </p:spPr>
        <p:txBody>
          <a:bodyPr wrap="square" rtlCol="0">
            <a:spAutoFit/>
          </a:bodyPr>
          <a:lstStyle/>
          <a:p>
            <a:pPr algn="ctr"/>
            <a:r>
              <a:rPr lang="en-US" sz="4800" dirty="0">
                <a:latin typeface="+mj-lt"/>
                <a:cs typeface="Times New Roman" panose="02020603050405020304" pitchFamily="18" charset="0"/>
              </a:rPr>
              <a:t>Caring and Thriving in the Helping Professions</a:t>
            </a:r>
          </a:p>
        </p:txBody>
      </p:sp>
      <p:sp>
        <p:nvSpPr>
          <p:cNvPr id="30" name="Content Placeholder 29"/>
          <p:cNvSpPr>
            <a:spLocks noGrp="1"/>
          </p:cNvSpPr>
          <p:nvPr>
            <p:ph idx="1"/>
          </p:nvPr>
        </p:nvSpPr>
        <p:spPr>
          <a:xfrm>
            <a:off x="19526250" y="4682751"/>
            <a:ext cx="3265036" cy="1801733"/>
          </a:xfrm>
        </p:spPr>
        <p:txBody>
          <a:bodyPr/>
          <a:lstStyle/>
          <a:p>
            <a:endParaRPr lang="en-US" dirty="0"/>
          </a:p>
        </p:txBody>
      </p:sp>
    </p:spTree>
    <p:extLst>
      <p:ext uri="{BB962C8B-B14F-4D97-AF65-F5344CB8AC3E}">
        <p14:creationId xmlns:p14="http://schemas.microsoft.com/office/powerpoint/2010/main" val="12035575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4B5CE3469418247BAE642BFB2806945" ma:contentTypeVersion="15" ma:contentTypeDescription="Create a new document." ma:contentTypeScope="" ma:versionID="049eb05492377ac0b0248848dc25a535">
  <xsd:schema xmlns:xsd="http://www.w3.org/2001/XMLSchema" xmlns:xs="http://www.w3.org/2001/XMLSchema" xmlns:p="http://schemas.microsoft.com/office/2006/metadata/properties" xmlns:ns1="http://schemas.microsoft.com/sharepoint/v3" xmlns:ns3="541c7223-d25a-4e64-96ca-860da633deb5" xmlns:ns4="3d52acaf-86a7-499c-9b3d-47ae87fac849" targetNamespace="http://schemas.microsoft.com/office/2006/metadata/properties" ma:root="true" ma:fieldsID="02ee3ff096a73343ba166fdd0f1b8e00" ns1:_="" ns3:_="" ns4:_="">
    <xsd:import namespace="http://schemas.microsoft.com/sharepoint/v3"/>
    <xsd:import namespace="541c7223-d25a-4e64-96ca-860da633deb5"/>
    <xsd:import namespace="3d52acaf-86a7-499c-9b3d-47ae87fac849"/>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1:_ip_UnifiedCompliancePolicyProperties" minOccurs="0"/>
                <xsd:element ref="ns1:_ip_UnifiedCompliancePolicyUIAction" minOccurs="0"/>
                <xsd:element ref="ns4:MediaServiceAutoTags" minOccurs="0"/>
                <xsd:element ref="ns4:MediaServiceOCR" minOccurs="0"/>
                <xsd:element ref="ns4:MediaServiceEventHashCode" minOccurs="0"/>
                <xsd:element ref="ns4:MediaServiceGenerationTime" minOccurs="0"/>
                <xsd:element ref="ns4:MediaServiceDateTaken" minOccurs="0"/>
                <xsd:element ref="ns4:MediaServiceLocation"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3" nillable="true" ma:displayName="Unified Compliance Policy Properties" ma:hidden="true" ma:internalName="_ip_UnifiedCompliancePolicyProperties">
      <xsd:simpleType>
        <xsd:restriction base="dms:Note"/>
      </xsd:simpleType>
    </xsd:element>
    <xsd:element name="_ip_UnifiedCompliancePolicyUIAction" ma:index="1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41c7223-d25a-4e64-96ca-860da633deb5"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d52acaf-86a7-499c-9b3d-47ae87fac849"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AutoTags" ma:index="15" nillable="true" ma:displayName="MediaServiceAutoTags" ma:internalName="MediaServiceAutoTags"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AutoKeyPoints" ma:index="21" nillable="true" ma:displayName="MediaServiceAutoKeyPoints" ma:hidden="true" ma:internalName="MediaServiceAutoKeyPoints" ma:readOnly="true">
      <xsd:simpleType>
        <xsd:restriction base="dms:Note"/>
      </xsd:simpleType>
    </xsd:element>
    <xsd:element name="MediaServiceKeyPoints" ma:index="22"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1F0F363-3606-4EED-9D0B-C7F1CD8D3514}">
  <ds:schemaRefs>
    <ds:schemaRef ds:uri="http://schemas.microsoft.com/sharepoint/v3/contenttype/forms"/>
  </ds:schemaRefs>
</ds:datastoreItem>
</file>

<file path=customXml/itemProps2.xml><?xml version="1.0" encoding="utf-8"?>
<ds:datastoreItem xmlns:ds="http://schemas.openxmlformats.org/officeDocument/2006/customXml" ds:itemID="{021E362B-4ABF-43DD-9A5B-7F5441870AFA}">
  <ds:schemaRefs>
    <ds:schemaRef ds:uri="3d52acaf-86a7-499c-9b3d-47ae87fac849"/>
    <ds:schemaRef ds:uri="http://schemas.microsoft.com/sharepoint/v3"/>
    <ds:schemaRef ds:uri="http://schemas.microsoft.com/office/2006/documentManagement/types"/>
    <ds:schemaRef ds:uri="541c7223-d25a-4e64-96ca-860da633deb5"/>
    <ds:schemaRef ds:uri="http://purl.org/dc/dcmitype/"/>
    <ds:schemaRef ds:uri="http://purl.org/dc/elements/1.1/"/>
    <ds:schemaRef ds:uri="http://schemas.microsoft.com/office/infopath/2007/PartnerControls"/>
    <ds:schemaRef ds:uri="http://purl.org/dc/terms/"/>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46BB368D-F89A-45F7-983B-DEEC339CD6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41c7223-d25a-4e64-96ca-860da633deb5"/>
    <ds:schemaRef ds:uri="3d52acaf-86a7-499c-9b3d-47ae87fac84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TM03090434[[fn=Wood Type]]</Template>
  <TotalTime>47325</TotalTime>
  <Words>632</Words>
  <Application>Microsoft Office PowerPoint</Application>
  <PresentationFormat>Widescreen</PresentationFormat>
  <Paragraphs>239</Paragraphs>
  <Slides>15</Slides>
  <Notes>15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Rockwell</vt:lpstr>
      <vt:lpstr>Rockwell Condensed</vt:lpstr>
      <vt:lpstr>Times New Roman</vt:lpstr>
      <vt:lpstr>Wingdings</vt:lpstr>
      <vt:lpstr>Wood Type</vt:lpstr>
      <vt:lpstr>Addressing Student Anxiety in the Classroom: Implementing Evidence-Based                                  Strategies of Mindfulness, Relationship-Building, and Resiliency   Fort Wayne Teaching and Learning Conference  February 21st, 2020</vt:lpstr>
      <vt:lpstr>Team members</vt:lpstr>
      <vt:lpstr>PowerPoint Presentation</vt:lpstr>
      <vt:lpstr>Number of Students seeing a professional</vt:lpstr>
      <vt:lpstr>Reported Anxiety Levels</vt:lpstr>
      <vt:lpstr>Anxiety and Age</vt:lpstr>
      <vt:lpstr>Conclusions</vt:lpstr>
      <vt:lpstr>Plan for classroom interventions</vt:lpstr>
      <vt:lpstr>PowerPoint Presentation</vt:lpstr>
      <vt:lpstr>Brief- Is the Key</vt:lpstr>
      <vt:lpstr>Semester One        Semester two</vt:lpstr>
      <vt:lpstr>Student experiences- Semester One</vt:lpstr>
      <vt:lpstr>Faculty Experiences- Semester One</vt:lpstr>
      <vt:lpstr>Next steps</vt:lpstr>
      <vt:lpstr>PowerPoint Presentation</vt:lpstr>
    </vt:vector>
  </TitlesOfParts>
  <Company>University of Saint Francis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Incidence of Self-Reported Anxiety of Nursing Students in Pre-licensure Nursing Programs</dc:title>
  <dc:creator>Mays, Jennifer N</dc:creator>
  <cp:lastModifiedBy>Strevy, Dr. Sonia R</cp:lastModifiedBy>
  <cp:revision>52</cp:revision>
  <dcterms:created xsi:type="dcterms:W3CDTF">2019-07-18T17:00:22Z</dcterms:created>
  <dcterms:modified xsi:type="dcterms:W3CDTF">2020-02-15T17:13:39Z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0x01010004B5CE3469418247BAE642BFB2806945</vt:lpwstr>
  </property>
</Properties>
</file>