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22" r:id="rId3"/>
    <p:sldId id="337" r:id="rId4"/>
    <p:sldId id="336" r:id="rId5"/>
    <p:sldId id="338" r:id="rId6"/>
    <p:sldId id="318" r:id="rId7"/>
    <p:sldId id="323" r:id="rId8"/>
    <p:sldId id="320" r:id="rId9"/>
    <p:sldId id="308" r:id="rId10"/>
    <p:sldId id="310" r:id="rId11"/>
    <p:sldId id="309" r:id="rId12"/>
    <p:sldId id="311" r:id="rId13"/>
    <p:sldId id="312" r:id="rId14"/>
    <p:sldId id="313" r:id="rId15"/>
    <p:sldId id="314" r:id="rId16"/>
    <p:sldId id="315" r:id="rId17"/>
    <p:sldId id="316" r:id="rId18"/>
    <p:sldId id="321" r:id="rId19"/>
    <p:sldId id="324" r:id="rId20"/>
    <p:sldId id="325" r:id="rId21"/>
    <p:sldId id="290" r:id="rId22"/>
    <p:sldId id="297" r:id="rId23"/>
    <p:sldId id="298" r:id="rId24"/>
    <p:sldId id="304" r:id="rId25"/>
    <p:sldId id="326" r:id="rId26"/>
    <p:sldId id="302" r:id="rId27"/>
    <p:sldId id="327" r:id="rId28"/>
    <p:sldId id="303" r:id="rId29"/>
    <p:sldId id="328" r:id="rId30"/>
    <p:sldId id="305" r:id="rId31"/>
    <p:sldId id="306" r:id="rId32"/>
    <p:sldId id="307" r:id="rId33"/>
    <p:sldId id="329" r:id="rId34"/>
    <p:sldId id="331" r:id="rId35"/>
    <p:sldId id="332" r:id="rId36"/>
    <p:sldId id="335" r:id="rId37"/>
    <p:sldId id="330" r:id="rId38"/>
    <p:sldId id="333" r:id="rId39"/>
    <p:sldId id="334" r:id="rId40"/>
    <p:sldId id="340" r:id="rId41"/>
    <p:sldId id="339" r:id="rId42"/>
    <p:sldId id="341" r:id="rId43"/>
    <p:sldId id="34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2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2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7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9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5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4997-881D-4C9D-A408-E11AAD7B9E4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2E8E-BA39-4122-BCD8-EAE545737A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70329" y="152400"/>
            <a:ext cx="11648045" cy="638287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2729" y="304800"/>
            <a:ext cx="11672626" cy="638287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eroVesalainen-809550/?utm_source=link-attribution&amp;utm_medium=referral&amp;utm_campaign=image&amp;utm_content=212397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21239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umisu-148124/?utm_source=link-attribution&amp;utm_medium=referral&amp;utm_campaign=image&amp;utm_content=200431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20043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umisu-148124/?utm_source=link-attribution&amp;utm_medium=referral&amp;utm_campaign=image&amp;utm_content=200431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200431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xicon.co.uk/Kiela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ElisaRiva-1348268/?utm_source=link-attribution&amp;utm_medium=referral&amp;utm_campaign=image&amp;utm_content=192247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192247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3D_Maennchen-1553824/?utm_source=link-attribution&amp;utm_medium=referral&amp;utm_campaign=image&amp;utm_content=299958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299958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3D_Maennchen-1553824/?utm_source=link-attribution&amp;utm_medium=referral&amp;utm_campaign=image&amp;utm_content=101993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101993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</a:p>
          <a:p>
            <a:r>
              <a:rPr lang="en-US" dirty="0" smtClean="0"/>
              <a:t>Multiple choice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some </a:t>
            </a:r>
            <a:r>
              <a:rPr lang="en-US" dirty="0"/>
              <a:t>potential problems </a:t>
            </a:r>
            <a:r>
              <a:rPr lang="en-US" dirty="0" smtClean="0"/>
              <a:t>with this style of teaching?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02" y="2887138"/>
            <a:ext cx="4762596" cy="3309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8396" y="6208259"/>
            <a:ext cx="3335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Helvetica Neue"/>
              </a:rPr>
              <a:t>Image by </a:t>
            </a:r>
            <a:r>
              <a:rPr lang="en-US" sz="1400" u="sng" dirty="0">
                <a:solidFill>
                  <a:srgbClr val="333333"/>
                </a:solidFill>
                <a:latin typeface="Helvetica Neue"/>
                <a:hlinkClick r:id="rId3"/>
              </a:rPr>
              <a:t>TeroVesalainen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 from </a:t>
            </a:r>
            <a:r>
              <a:rPr lang="en-US" sz="1400" u="sng" dirty="0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95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3919857" y="488671"/>
            <a:ext cx="7517182" cy="25619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Novice Learner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99209" y="1638808"/>
            <a:ext cx="621549" cy="6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05165" y="1392965"/>
            <a:ext cx="621549" cy="664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73980" y="1586927"/>
            <a:ext cx="621549" cy="6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20758" y="1280686"/>
            <a:ext cx="693609" cy="1126246"/>
            <a:chOff x="6220758" y="1280686"/>
            <a:chExt cx="693609" cy="1126246"/>
          </a:xfrm>
        </p:grpSpPr>
        <p:sp>
          <p:nvSpPr>
            <p:cNvPr id="21" name="Freeform 20"/>
            <p:cNvSpPr/>
            <p:nvPr/>
          </p:nvSpPr>
          <p:spPr>
            <a:xfrm>
              <a:off x="6313118" y="2141951"/>
              <a:ext cx="601249" cy="264981"/>
            </a:xfrm>
            <a:custGeom>
              <a:avLst/>
              <a:gdLst>
                <a:gd name="connsiteX0" fmla="*/ 0 w 601249"/>
                <a:gd name="connsiteY0" fmla="*/ 212942 h 264981"/>
                <a:gd name="connsiteX1" fmla="*/ 425885 w 601249"/>
                <a:gd name="connsiteY1" fmla="*/ 250520 h 264981"/>
                <a:gd name="connsiteX2" fmla="*/ 601249 w 601249"/>
                <a:gd name="connsiteY2" fmla="*/ 0 h 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49" h="264981">
                  <a:moveTo>
                    <a:pt x="0" y="212942"/>
                  </a:moveTo>
                  <a:cubicBezTo>
                    <a:pt x="162838" y="249476"/>
                    <a:pt x="325677" y="286010"/>
                    <a:pt x="425885" y="250520"/>
                  </a:cubicBezTo>
                  <a:cubicBezTo>
                    <a:pt x="526093" y="215030"/>
                    <a:pt x="563671" y="107515"/>
                    <a:pt x="601249" y="0"/>
                  </a:cubicBezTo>
                </a:path>
              </a:pathLst>
            </a:custGeom>
            <a:noFill/>
            <a:ln w="53975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 rot="10800000">
              <a:off x="6220758" y="1280686"/>
              <a:ext cx="601249" cy="264981"/>
            </a:xfrm>
            <a:custGeom>
              <a:avLst/>
              <a:gdLst>
                <a:gd name="connsiteX0" fmla="*/ 0 w 601249"/>
                <a:gd name="connsiteY0" fmla="*/ 212942 h 264981"/>
                <a:gd name="connsiteX1" fmla="*/ 425885 w 601249"/>
                <a:gd name="connsiteY1" fmla="*/ 250520 h 264981"/>
                <a:gd name="connsiteX2" fmla="*/ 601249 w 601249"/>
                <a:gd name="connsiteY2" fmla="*/ 0 h 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49" h="264981">
                  <a:moveTo>
                    <a:pt x="0" y="212942"/>
                  </a:moveTo>
                  <a:cubicBezTo>
                    <a:pt x="162838" y="249476"/>
                    <a:pt x="325677" y="286010"/>
                    <a:pt x="425885" y="250520"/>
                  </a:cubicBezTo>
                  <a:cubicBezTo>
                    <a:pt x="526093" y="215030"/>
                    <a:pt x="563671" y="107515"/>
                    <a:pt x="601249" y="0"/>
                  </a:cubicBezTo>
                </a:path>
              </a:pathLst>
            </a:custGeom>
            <a:noFill/>
            <a:ln w="539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91891" y="1248413"/>
            <a:ext cx="619230" cy="1093376"/>
            <a:chOff x="7591891" y="1248413"/>
            <a:chExt cx="619230" cy="1093376"/>
          </a:xfrm>
        </p:grpSpPr>
        <p:sp>
          <p:nvSpPr>
            <p:cNvPr id="23" name="Freeform 22"/>
            <p:cNvSpPr/>
            <p:nvPr/>
          </p:nvSpPr>
          <p:spPr>
            <a:xfrm rot="20518666" flipV="1">
              <a:off x="7609872" y="1248413"/>
              <a:ext cx="601249" cy="390395"/>
            </a:xfrm>
            <a:custGeom>
              <a:avLst/>
              <a:gdLst>
                <a:gd name="connsiteX0" fmla="*/ 0 w 601249"/>
                <a:gd name="connsiteY0" fmla="*/ 212942 h 264981"/>
                <a:gd name="connsiteX1" fmla="*/ 425885 w 601249"/>
                <a:gd name="connsiteY1" fmla="*/ 250520 h 264981"/>
                <a:gd name="connsiteX2" fmla="*/ 601249 w 601249"/>
                <a:gd name="connsiteY2" fmla="*/ 0 h 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49" h="264981">
                  <a:moveTo>
                    <a:pt x="0" y="212942"/>
                  </a:moveTo>
                  <a:cubicBezTo>
                    <a:pt x="162838" y="249476"/>
                    <a:pt x="325677" y="286010"/>
                    <a:pt x="425885" y="250520"/>
                  </a:cubicBezTo>
                  <a:cubicBezTo>
                    <a:pt x="526093" y="215030"/>
                    <a:pt x="563671" y="107515"/>
                    <a:pt x="601249" y="0"/>
                  </a:cubicBezTo>
                </a:path>
              </a:pathLst>
            </a:custGeom>
            <a:noFill/>
            <a:ln w="539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 rot="20872799" flipH="1">
              <a:off x="7591891" y="2105662"/>
              <a:ext cx="565759" cy="236127"/>
            </a:xfrm>
            <a:custGeom>
              <a:avLst/>
              <a:gdLst>
                <a:gd name="connsiteX0" fmla="*/ 0 w 601249"/>
                <a:gd name="connsiteY0" fmla="*/ 212942 h 264981"/>
                <a:gd name="connsiteX1" fmla="*/ 425885 w 601249"/>
                <a:gd name="connsiteY1" fmla="*/ 250520 h 264981"/>
                <a:gd name="connsiteX2" fmla="*/ 601249 w 601249"/>
                <a:gd name="connsiteY2" fmla="*/ 0 h 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49" h="264981">
                  <a:moveTo>
                    <a:pt x="0" y="212942"/>
                  </a:moveTo>
                  <a:cubicBezTo>
                    <a:pt x="162838" y="249476"/>
                    <a:pt x="325677" y="286010"/>
                    <a:pt x="425885" y="250520"/>
                  </a:cubicBezTo>
                  <a:cubicBezTo>
                    <a:pt x="526093" y="215030"/>
                    <a:pt x="563671" y="107515"/>
                    <a:pt x="601249" y="0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gular Pentagon 25"/>
          <p:cNvSpPr/>
          <p:nvPr/>
        </p:nvSpPr>
        <p:spPr>
          <a:xfrm>
            <a:off x="9222036" y="882923"/>
            <a:ext cx="1170557" cy="688931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-200" dirty="0" smtClean="0"/>
              <a:t>Math</a:t>
            </a:r>
            <a:endParaRPr lang="en-US" sz="2800" spc="-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93304" y="3578505"/>
            <a:ext cx="2185794" cy="1970526"/>
            <a:chOff x="3325662" y="4058433"/>
            <a:chExt cx="1653436" cy="1490597"/>
          </a:xfrm>
        </p:grpSpPr>
        <p:sp>
          <p:nvSpPr>
            <p:cNvPr id="27" name="Horizontal Scroll 26"/>
            <p:cNvSpPr/>
            <p:nvPr/>
          </p:nvSpPr>
          <p:spPr>
            <a:xfrm rot="16200000">
              <a:off x="3407081" y="3977014"/>
              <a:ext cx="1490597" cy="1653436"/>
            </a:xfrm>
            <a:prstGeom prst="horizont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01442" y="4165989"/>
              <a:ext cx="9018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Copy to </a:t>
              </a:r>
              <a:r>
                <a:rPr lang="en-US" sz="3200" dirty="0" smtClean="0"/>
                <a:t>notes</a:t>
              </a:r>
              <a:endParaRPr lang="en-US" sz="3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3"/>
          <a:stretch/>
        </p:blipFill>
        <p:spPr>
          <a:xfrm>
            <a:off x="6239603" y="3303088"/>
            <a:ext cx="2742351" cy="2870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2304" y="613011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Image by </a:t>
            </a:r>
            <a:r>
              <a:rPr lang="en-US" u="sng" dirty="0">
                <a:solidFill>
                  <a:srgbClr val="333333"/>
                </a:solidFill>
                <a:latin typeface="Helvetica Neue"/>
                <a:hlinkClick r:id="rId3"/>
              </a:rPr>
              <a:t>Tumisu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from </a:t>
            </a:r>
            <a:r>
              <a:rPr lang="en-US" u="sng" dirty="0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Novice Learner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99209" y="1638808"/>
            <a:ext cx="621549" cy="6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05165" y="1392965"/>
            <a:ext cx="621549" cy="664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73980" y="1586927"/>
            <a:ext cx="621549" cy="6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13118" y="2141951"/>
            <a:ext cx="601249" cy="264981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rot="10800000">
            <a:off x="6220758" y="1280686"/>
            <a:ext cx="601249" cy="264981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rot="20518666" flipV="1">
            <a:off x="7609872" y="1248413"/>
            <a:ext cx="601249" cy="390395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20872799" flipH="1">
            <a:off x="7591891" y="2105662"/>
            <a:ext cx="565759" cy="236127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gular Pentagon 25"/>
          <p:cNvSpPr/>
          <p:nvPr/>
        </p:nvSpPr>
        <p:spPr>
          <a:xfrm>
            <a:off x="9222036" y="882923"/>
            <a:ext cx="1170557" cy="688931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-200" dirty="0" smtClean="0"/>
              <a:t>Math</a:t>
            </a:r>
            <a:endParaRPr lang="en-US" sz="2800" spc="-200" dirty="0"/>
          </a:p>
        </p:txBody>
      </p:sp>
      <p:sp>
        <p:nvSpPr>
          <p:cNvPr id="14" name="Cloud 13"/>
          <p:cNvSpPr/>
          <p:nvPr/>
        </p:nvSpPr>
        <p:spPr>
          <a:xfrm>
            <a:off x="3919857" y="488671"/>
            <a:ext cx="7517182" cy="2561935"/>
          </a:xfrm>
          <a:prstGeom prst="cloud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15939" y="527274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16600" b="1" cap="none" spc="0" dirty="0">
              <a:ln w="1905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3"/>
          <a:stretch/>
        </p:blipFill>
        <p:spPr>
          <a:xfrm>
            <a:off x="6239603" y="3303088"/>
            <a:ext cx="2742351" cy="28700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02304" y="613011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Image by </a:t>
            </a:r>
            <a:r>
              <a:rPr lang="en-US" u="sng" dirty="0">
                <a:solidFill>
                  <a:srgbClr val="333333"/>
                </a:solidFill>
                <a:latin typeface="Helvetica Neue"/>
                <a:hlinkClick r:id="rId3"/>
              </a:rPr>
              <a:t>Tumisu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from </a:t>
            </a:r>
            <a:r>
              <a:rPr lang="en-US" u="sng" dirty="0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2329052" y="2605569"/>
            <a:ext cx="7517182" cy="2561935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Load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8404" y="3755706"/>
            <a:ext cx="621549" cy="6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14360" y="3509863"/>
            <a:ext cx="621549" cy="664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83175" y="3703825"/>
            <a:ext cx="621549" cy="6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22313" y="4258849"/>
            <a:ext cx="601249" cy="264981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rot="10800000">
            <a:off x="4629953" y="3397584"/>
            <a:ext cx="601249" cy="264981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rot="20518666" flipV="1">
            <a:off x="6019067" y="3365311"/>
            <a:ext cx="601249" cy="390395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20872799" flipH="1">
            <a:off x="6001086" y="4222560"/>
            <a:ext cx="565759" cy="236127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gular Pentagon 25"/>
          <p:cNvSpPr/>
          <p:nvPr/>
        </p:nvSpPr>
        <p:spPr>
          <a:xfrm>
            <a:off x="7631231" y="2999821"/>
            <a:ext cx="1170557" cy="688931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-200" dirty="0" smtClean="0"/>
              <a:t>Math</a:t>
            </a:r>
            <a:endParaRPr lang="en-US" sz="2800" spc="-200" dirty="0"/>
          </a:p>
        </p:txBody>
      </p:sp>
    </p:spTree>
    <p:extLst>
      <p:ext uri="{BB962C8B-B14F-4D97-AF65-F5344CB8AC3E}">
        <p14:creationId xmlns:p14="http://schemas.microsoft.com/office/powerpoint/2010/main" val="1614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2329052" y="2605569"/>
            <a:ext cx="7517182" cy="2561935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Cognitive Load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8404" y="3755706"/>
            <a:ext cx="621549" cy="6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14360" y="3509863"/>
            <a:ext cx="621549" cy="664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83175" y="3703825"/>
            <a:ext cx="621549" cy="6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22313" y="4258849"/>
            <a:ext cx="601249" cy="264981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rot="10800000">
            <a:off x="4629953" y="3397584"/>
            <a:ext cx="601249" cy="264981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rot="20518666" flipV="1">
            <a:off x="6019067" y="3365311"/>
            <a:ext cx="601249" cy="390395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20872799" flipH="1">
            <a:off x="6001086" y="4222560"/>
            <a:ext cx="565759" cy="236127"/>
          </a:xfrm>
          <a:custGeom>
            <a:avLst/>
            <a:gdLst>
              <a:gd name="connsiteX0" fmla="*/ 0 w 601249"/>
              <a:gd name="connsiteY0" fmla="*/ 212942 h 264981"/>
              <a:gd name="connsiteX1" fmla="*/ 425885 w 601249"/>
              <a:gd name="connsiteY1" fmla="*/ 250520 h 264981"/>
              <a:gd name="connsiteX2" fmla="*/ 601249 w 601249"/>
              <a:gd name="connsiteY2" fmla="*/ 0 h 2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49" h="264981">
                <a:moveTo>
                  <a:pt x="0" y="212942"/>
                </a:moveTo>
                <a:cubicBezTo>
                  <a:pt x="162838" y="249476"/>
                  <a:pt x="325677" y="286010"/>
                  <a:pt x="425885" y="250520"/>
                </a:cubicBezTo>
                <a:cubicBezTo>
                  <a:pt x="526093" y="215030"/>
                  <a:pt x="563671" y="107515"/>
                  <a:pt x="601249" y="0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gular Pentagon 25"/>
          <p:cNvSpPr/>
          <p:nvPr/>
        </p:nvSpPr>
        <p:spPr>
          <a:xfrm>
            <a:off x="7631231" y="2999821"/>
            <a:ext cx="1170557" cy="688931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-200" dirty="0" smtClean="0"/>
              <a:t>Math</a:t>
            </a:r>
            <a:endParaRPr lang="en-US" sz="2800" spc="-200" dirty="0"/>
          </a:p>
        </p:txBody>
      </p:sp>
    </p:spTree>
    <p:extLst>
      <p:ext uri="{BB962C8B-B14F-4D97-AF65-F5344CB8AC3E}">
        <p14:creationId xmlns:p14="http://schemas.microsoft.com/office/powerpoint/2010/main" val="40797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2329052" y="2605569"/>
            <a:ext cx="7517182" cy="2561935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questions to test understanding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08404" y="3755706"/>
            <a:ext cx="621549" cy="6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9578380" y="480995"/>
            <a:ext cx="1209693" cy="1209693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3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2329052" y="2605569"/>
            <a:ext cx="7517182" cy="2561935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questions to test understanding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14360" y="3509863"/>
            <a:ext cx="621549" cy="664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9578380" y="480995"/>
            <a:ext cx="1209693" cy="1209693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80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new format for class learning…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6655" y="2035842"/>
            <a:ext cx="8662015" cy="2180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3600" dirty="0" smtClean="0"/>
              <a:t>Topic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9691498" y="2844561"/>
            <a:ext cx="2051658" cy="7150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Example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7281" y="2605691"/>
            <a:ext cx="2048355" cy="1481874"/>
            <a:chOff x="1217281" y="2605691"/>
            <a:chExt cx="2048355" cy="1481874"/>
          </a:xfrm>
        </p:grpSpPr>
        <p:sp>
          <p:nvSpPr>
            <p:cNvPr id="5" name="Rounded Rectangle 4"/>
            <p:cNvSpPr/>
            <p:nvPr/>
          </p:nvSpPr>
          <p:spPr>
            <a:xfrm>
              <a:off x="1217281" y="2663960"/>
              <a:ext cx="1294218" cy="136533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A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532569" y="2605691"/>
              <a:ext cx="733067" cy="1481874"/>
              <a:chOff x="2532569" y="2576557"/>
              <a:chExt cx="733067" cy="1481874"/>
            </a:xfrm>
          </p:grpSpPr>
          <p:sp>
            <p:nvSpPr>
              <p:cNvPr id="3" name="8-Point Star 2"/>
              <p:cNvSpPr/>
              <p:nvPr/>
            </p:nvSpPr>
            <p:spPr>
              <a:xfrm>
                <a:off x="2532569" y="2576557"/>
                <a:ext cx="733067" cy="733067"/>
              </a:xfrm>
              <a:prstGeom prst="star8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  <p:sp>
            <p:nvSpPr>
              <p:cNvPr id="13" name="8-Point Star 12"/>
              <p:cNvSpPr/>
              <p:nvPr/>
            </p:nvSpPr>
            <p:spPr>
              <a:xfrm>
                <a:off x="2532569" y="3325364"/>
                <a:ext cx="733067" cy="733067"/>
              </a:xfrm>
              <a:prstGeom prst="star8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942395" y="2663960"/>
            <a:ext cx="2027285" cy="1365337"/>
            <a:chOff x="3942395" y="2663960"/>
            <a:chExt cx="2027285" cy="1365337"/>
          </a:xfrm>
        </p:grpSpPr>
        <p:sp>
          <p:nvSpPr>
            <p:cNvPr id="6" name="Rounded Rectangle 5"/>
            <p:cNvSpPr/>
            <p:nvPr/>
          </p:nvSpPr>
          <p:spPr>
            <a:xfrm>
              <a:off x="3942395" y="2663960"/>
              <a:ext cx="1294218" cy="136533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B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8-Point Star 14"/>
            <p:cNvSpPr/>
            <p:nvPr/>
          </p:nvSpPr>
          <p:spPr>
            <a:xfrm>
              <a:off x="5236613" y="2980095"/>
              <a:ext cx="733067" cy="733067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dirty="0" smtClean="0"/>
                <a:t>?</a:t>
              </a:r>
              <a:endParaRPr lang="en-US" sz="4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81544" y="2605691"/>
            <a:ext cx="2781618" cy="1481874"/>
            <a:chOff x="6581544" y="2605691"/>
            <a:chExt cx="2781618" cy="1481874"/>
          </a:xfrm>
        </p:grpSpPr>
        <p:sp>
          <p:nvSpPr>
            <p:cNvPr id="7" name="Rounded Rectangle 6"/>
            <p:cNvSpPr/>
            <p:nvPr/>
          </p:nvSpPr>
          <p:spPr>
            <a:xfrm>
              <a:off x="6581544" y="2663960"/>
              <a:ext cx="1294218" cy="136533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C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897028" y="2605691"/>
              <a:ext cx="733067" cy="1481874"/>
              <a:chOff x="2532569" y="2576557"/>
              <a:chExt cx="733067" cy="1481874"/>
            </a:xfrm>
          </p:grpSpPr>
          <p:sp>
            <p:nvSpPr>
              <p:cNvPr id="21" name="8-Point Star 20"/>
              <p:cNvSpPr/>
              <p:nvPr/>
            </p:nvSpPr>
            <p:spPr>
              <a:xfrm>
                <a:off x="2532569" y="2576557"/>
                <a:ext cx="733067" cy="733067"/>
              </a:xfrm>
              <a:prstGeom prst="star8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  <p:sp>
            <p:nvSpPr>
              <p:cNvPr id="22" name="8-Point Star 21"/>
              <p:cNvSpPr/>
              <p:nvPr/>
            </p:nvSpPr>
            <p:spPr>
              <a:xfrm>
                <a:off x="2532569" y="3325364"/>
                <a:ext cx="733067" cy="733067"/>
              </a:xfrm>
              <a:prstGeom prst="star8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</p:grpSp>
        <p:sp>
          <p:nvSpPr>
            <p:cNvPr id="23" name="8-Point Star 22"/>
            <p:cNvSpPr/>
            <p:nvPr/>
          </p:nvSpPr>
          <p:spPr>
            <a:xfrm>
              <a:off x="8630095" y="2980095"/>
              <a:ext cx="733067" cy="733067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dirty="0" smtClean="0"/>
                <a:t>?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3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Concept Quiz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8191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What are some advantages of asking questions with limited choices during the class meeting</a:t>
            </a:r>
            <a:r>
              <a:rPr lang="en-US" sz="3200" dirty="0" smtClean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Limit cognitive load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Student engagement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Distract students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Evaluate student learning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8654474" y="690090"/>
            <a:ext cx="2697017" cy="773083"/>
          </a:xfrm>
          <a:prstGeom prst="roundRect">
            <a:avLst>
              <a:gd name="adj" fmla="val 28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Think –Share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46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Prediction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0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How can limited choice questions be used during a class meeting</a:t>
            </a:r>
            <a:r>
              <a:rPr lang="en-US" sz="3200" dirty="0" smtClean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Beginning knowledge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Evaluate topic synthesis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Retrieval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Prediction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54474" y="690090"/>
            <a:ext cx="2697017" cy="773083"/>
          </a:xfrm>
          <a:prstGeom prst="roundRect">
            <a:avLst>
              <a:gd name="adj" fmla="val 28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Think –Share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3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2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Examples from My Classes</a:t>
            </a:r>
            <a:br>
              <a:rPr lang="en-US" b="1" dirty="0" smtClean="0"/>
            </a:br>
            <a:r>
              <a:rPr lang="en-US" dirty="0" smtClean="0"/>
              <a:t>Practice newly taught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Concept Quiz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8191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member is 20 inch long.  </a:t>
            </a:r>
            <a:r>
              <a:rPr lang="en-US" dirty="0" smtClean="0"/>
              <a:t>A load applied to the member stretches it to 30 inches.</a:t>
            </a:r>
            <a:br>
              <a:rPr lang="en-US" dirty="0" smtClean="0"/>
            </a:br>
            <a:r>
              <a:rPr lang="en-US" sz="3200" dirty="0" smtClean="0"/>
              <a:t>What is normal strain in the loaded member?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30 inches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10 inches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0.5 in./in.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1.5 in./in.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038736" y="1825625"/>
            <a:ext cx="731520" cy="365760"/>
          </a:xfrm>
          <a:prstGeom prst="rect">
            <a:avLst/>
          </a:prstGeom>
          <a:solidFill>
            <a:srgbClr val="00B050"/>
          </a:solidFill>
          <a:scene3d>
            <a:camera prst="isometricOffAxis2Top"/>
            <a:lightRig rig="threePt" dir="t"/>
          </a:scene3d>
          <a:sp3d>
            <a:bevelT w="0" h="2540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04496" y="1304515"/>
            <a:ext cx="0" cy="64008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404496" y="4571130"/>
            <a:ext cx="0" cy="64008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5400000">
            <a:off x="8586596" y="3109976"/>
            <a:ext cx="2423287" cy="220345"/>
            <a:chOff x="7296785" y="4426712"/>
            <a:chExt cx="1186815" cy="2203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296785" y="4426712"/>
              <a:ext cx="0" cy="219075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483600" y="4426712"/>
              <a:ext cx="0" cy="219075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96785" y="4647057"/>
              <a:ext cx="1186815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020114" y="2958539"/>
            <a:ext cx="789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20”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0245850" y="815022"/>
            <a:ext cx="31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0245850" y="5211210"/>
            <a:ext cx="31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298981" y="3481759"/>
                <a:ext cx="4338943" cy="26952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Identify notation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Apply formula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Arial Rounded MT Bold" panose="020F07040305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Arial Rounded MT Bold" panose="020F07040305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Arial Rounded MT Bold" panose="020F0704030504030204" pitchFamily="34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Arial Rounded MT Bold" panose="020F0704030504030204" pitchFamily="34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Solve using simple math</a:t>
                </a:r>
                <a:endParaRPr lang="en-US" sz="28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81" y="3481759"/>
                <a:ext cx="4338943" cy="26952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1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Concept Quiz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953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member is deformed as shown by the dotted line.  </a:t>
            </a:r>
            <a:br>
              <a:rPr lang="en-US" sz="3200" dirty="0" smtClean="0"/>
            </a:br>
            <a:r>
              <a:rPr lang="en-US" sz="3200" dirty="0" smtClean="0"/>
              <a:t>Which </a:t>
            </a:r>
            <a:r>
              <a:rPr lang="en-US" dirty="0" smtClean="0"/>
              <a:t>of the following is true about the shear strain at </a:t>
            </a:r>
            <a:r>
              <a:rPr lang="en-US" b="1" dirty="0" smtClean="0">
                <a:solidFill>
                  <a:srgbClr val="7030A0"/>
                </a:solidFill>
              </a:rPr>
              <a:t>corner A</a:t>
            </a:r>
            <a:r>
              <a:rPr lang="en-US" dirty="0" smtClean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Positive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Negative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Zero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Cannot be determined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229600" y="1940560"/>
            <a:ext cx="22860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29600" y="2208467"/>
            <a:ext cx="2621280" cy="1364487"/>
          </a:xfrm>
          <a:custGeom>
            <a:avLst/>
            <a:gdLst>
              <a:gd name="connsiteX0" fmla="*/ 0 w 2286000"/>
              <a:gd name="connsiteY0" fmla="*/ 0 h 1371600"/>
              <a:gd name="connsiteX1" fmla="*/ 2286000 w 2286000"/>
              <a:gd name="connsiteY1" fmla="*/ 0 h 1371600"/>
              <a:gd name="connsiteX2" fmla="*/ 2286000 w 2286000"/>
              <a:gd name="connsiteY2" fmla="*/ 1371600 h 1371600"/>
              <a:gd name="connsiteX3" fmla="*/ 0 w 2286000"/>
              <a:gd name="connsiteY3" fmla="*/ 1371600 h 1371600"/>
              <a:gd name="connsiteX4" fmla="*/ 0 w 2286000"/>
              <a:gd name="connsiteY4" fmla="*/ 0 h 1371600"/>
              <a:gd name="connsiteX0" fmla="*/ 0 w 2286000"/>
              <a:gd name="connsiteY0" fmla="*/ 0 h 1696720"/>
              <a:gd name="connsiteX1" fmla="*/ 2286000 w 2286000"/>
              <a:gd name="connsiteY1" fmla="*/ 0 h 1696720"/>
              <a:gd name="connsiteX2" fmla="*/ 2275840 w 2286000"/>
              <a:gd name="connsiteY2" fmla="*/ 1696720 h 1696720"/>
              <a:gd name="connsiteX3" fmla="*/ 0 w 2286000"/>
              <a:gd name="connsiteY3" fmla="*/ 1371600 h 1696720"/>
              <a:gd name="connsiteX4" fmla="*/ 0 w 228600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1016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9520" h="1696720">
                <a:moveTo>
                  <a:pt x="0" y="0"/>
                </a:moveTo>
                <a:lnTo>
                  <a:pt x="2509520" y="0"/>
                </a:lnTo>
                <a:cubicBezTo>
                  <a:pt x="2282613" y="1601893"/>
                  <a:pt x="2482427" y="94827"/>
                  <a:pt x="2275840" y="169672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070955" y="2788940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8070955" y="1493853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9989894" y="1474271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0006617" y="2868795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8229600" y="3311495"/>
            <a:ext cx="3005394" cy="0"/>
          </a:xfrm>
          <a:prstGeom prst="straightConnector1">
            <a:avLst/>
          </a:prstGeom>
          <a:ln w="1905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229600" y="932899"/>
            <a:ext cx="0" cy="2379262"/>
          </a:xfrm>
          <a:prstGeom prst="straightConnector1">
            <a:avLst/>
          </a:prstGeom>
          <a:ln w="1905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81794" y="4153427"/>
            <a:ext cx="4433806" cy="141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Apply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Consider sign convention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Concept Quiz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953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member is deformed as shown by the dotted line.  </a:t>
            </a:r>
            <a:br>
              <a:rPr lang="en-US" sz="3200" dirty="0" smtClean="0"/>
            </a:br>
            <a:r>
              <a:rPr lang="en-US" sz="3200" dirty="0" smtClean="0"/>
              <a:t>Which </a:t>
            </a:r>
            <a:r>
              <a:rPr lang="en-US" dirty="0" smtClean="0"/>
              <a:t>of the following is true about the shear strain at </a:t>
            </a:r>
            <a:r>
              <a:rPr lang="en-US" b="1" dirty="0" smtClean="0">
                <a:solidFill>
                  <a:srgbClr val="0070C0"/>
                </a:solidFill>
              </a:rPr>
              <a:t>corner B</a:t>
            </a:r>
            <a:r>
              <a:rPr lang="en-US" dirty="0" smtClean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Positive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Negative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Zero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Cannot be determined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229600" y="1940560"/>
            <a:ext cx="22860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29600" y="2208467"/>
            <a:ext cx="2621280" cy="1364487"/>
          </a:xfrm>
          <a:custGeom>
            <a:avLst/>
            <a:gdLst>
              <a:gd name="connsiteX0" fmla="*/ 0 w 2286000"/>
              <a:gd name="connsiteY0" fmla="*/ 0 h 1371600"/>
              <a:gd name="connsiteX1" fmla="*/ 2286000 w 2286000"/>
              <a:gd name="connsiteY1" fmla="*/ 0 h 1371600"/>
              <a:gd name="connsiteX2" fmla="*/ 2286000 w 2286000"/>
              <a:gd name="connsiteY2" fmla="*/ 1371600 h 1371600"/>
              <a:gd name="connsiteX3" fmla="*/ 0 w 2286000"/>
              <a:gd name="connsiteY3" fmla="*/ 1371600 h 1371600"/>
              <a:gd name="connsiteX4" fmla="*/ 0 w 2286000"/>
              <a:gd name="connsiteY4" fmla="*/ 0 h 1371600"/>
              <a:gd name="connsiteX0" fmla="*/ 0 w 2286000"/>
              <a:gd name="connsiteY0" fmla="*/ 0 h 1696720"/>
              <a:gd name="connsiteX1" fmla="*/ 2286000 w 2286000"/>
              <a:gd name="connsiteY1" fmla="*/ 0 h 1696720"/>
              <a:gd name="connsiteX2" fmla="*/ 2275840 w 2286000"/>
              <a:gd name="connsiteY2" fmla="*/ 1696720 h 1696720"/>
              <a:gd name="connsiteX3" fmla="*/ 0 w 2286000"/>
              <a:gd name="connsiteY3" fmla="*/ 1371600 h 1696720"/>
              <a:gd name="connsiteX4" fmla="*/ 0 w 228600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9144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1016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  <a:gd name="connsiteX0" fmla="*/ 0 w 2509520"/>
              <a:gd name="connsiteY0" fmla="*/ 0 h 1696720"/>
              <a:gd name="connsiteX1" fmla="*/ 2509520 w 2509520"/>
              <a:gd name="connsiteY1" fmla="*/ 0 h 1696720"/>
              <a:gd name="connsiteX2" fmla="*/ 2275840 w 2509520"/>
              <a:gd name="connsiteY2" fmla="*/ 1696720 h 1696720"/>
              <a:gd name="connsiteX3" fmla="*/ 0 w 2509520"/>
              <a:gd name="connsiteY3" fmla="*/ 1371600 h 1696720"/>
              <a:gd name="connsiteX4" fmla="*/ 0 w 250952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9520" h="1696720">
                <a:moveTo>
                  <a:pt x="0" y="0"/>
                </a:moveTo>
                <a:lnTo>
                  <a:pt x="2509520" y="0"/>
                </a:lnTo>
                <a:cubicBezTo>
                  <a:pt x="2282613" y="1601893"/>
                  <a:pt x="2482427" y="94827"/>
                  <a:pt x="2275840" y="169672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070955" y="2788940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8070955" y="1493853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9989894" y="1474271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0006617" y="2868795"/>
            <a:ext cx="7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8229600" y="3311495"/>
            <a:ext cx="3005394" cy="0"/>
          </a:xfrm>
          <a:prstGeom prst="straightConnector1">
            <a:avLst/>
          </a:prstGeom>
          <a:ln w="1905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229600" y="932899"/>
            <a:ext cx="0" cy="2379262"/>
          </a:xfrm>
          <a:prstGeom prst="straightConnector1">
            <a:avLst/>
          </a:prstGeom>
          <a:ln w="1905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Concept Quiz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0631" y="155232"/>
            <a:ext cx="131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395926" y="1830270"/>
            <a:ext cx="6002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would Beam 1 look like?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97956" y="1609371"/>
            <a:ext cx="5084500" cy="638226"/>
            <a:chOff x="4345247" y="3602946"/>
            <a:chExt cx="6853836" cy="860320"/>
          </a:xfrm>
        </p:grpSpPr>
        <p:sp>
          <p:nvSpPr>
            <p:cNvPr id="11" name="Isosceles Triangle 10"/>
            <p:cNvSpPr/>
            <p:nvPr/>
          </p:nvSpPr>
          <p:spPr>
            <a:xfrm>
              <a:off x="4345247" y="4006066"/>
              <a:ext cx="457200" cy="457200"/>
            </a:xfrm>
            <a:prstGeom prst="triangl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889000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741883" y="4006066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889000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69683" y="3602946"/>
              <a:ext cx="6400800" cy="365760"/>
            </a:xfrm>
            <a:prstGeom prst="rect">
              <a:avLst/>
            </a:prstGeom>
            <a:solidFill>
              <a:srgbClr val="00B050"/>
            </a:solidFill>
            <a:ln w="222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3810000" contourW="25400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31507" y="695997"/>
            <a:ext cx="2277080" cy="895547"/>
            <a:chOff x="8064112" y="525682"/>
            <a:chExt cx="3027541" cy="895547"/>
          </a:xfrm>
        </p:grpSpPr>
        <p:sp>
          <p:nvSpPr>
            <p:cNvPr id="16" name="Rectangle 15"/>
            <p:cNvSpPr/>
            <p:nvPr/>
          </p:nvSpPr>
          <p:spPr>
            <a:xfrm>
              <a:off x="8064112" y="549249"/>
              <a:ext cx="3027541" cy="8484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064112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568702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073292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577883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082473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587063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091653" y="525682"/>
              <a:ext cx="0" cy="895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  <a:scene3d>
              <a:camera prst="orthographicFront"/>
              <a:lightRig rig="threePt" dir="t"/>
            </a:scene3d>
            <a:sp3d extrusionH="889000">
              <a:extrusionClr>
                <a:srgbClr val="FF0000"/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7634026" y="569052"/>
            <a:ext cx="73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</a:t>
            </a:r>
            <a:endParaRPr lang="en-US" sz="36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8261436" y="672429"/>
            <a:ext cx="0" cy="895547"/>
          </a:xfrm>
          <a:prstGeom prst="straightConnector1">
            <a:avLst/>
          </a:prstGeom>
          <a:ln w="66675">
            <a:solidFill>
              <a:srgbClr val="7030A0"/>
            </a:solidFill>
            <a:tailEnd type="triangle" w="med" len="lg"/>
          </a:ln>
          <a:scene3d>
            <a:camera prst="orthographicFront"/>
            <a:lightRig rig="threePt" dir="t"/>
          </a:scene3d>
          <a:sp3d extrusionH="889000">
            <a:extrusionClr>
              <a:srgbClr val="FF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8780763" y="1918827"/>
            <a:ext cx="339173" cy="33917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889000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923827" y="3533929"/>
            <a:ext cx="57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A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38" y="2949006"/>
            <a:ext cx="3498060" cy="12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635" y="2679993"/>
            <a:ext cx="3498060" cy="1500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635" y="5709562"/>
            <a:ext cx="3498060" cy="486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038" y="4695589"/>
            <a:ext cx="3498060" cy="1500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952590" y="3533929"/>
            <a:ext cx="57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23827" y="5549525"/>
            <a:ext cx="57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C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952590" y="5549525"/>
            <a:ext cx="57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D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109" y="2613891"/>
            <a:ext cx="11315783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559000" y="2684025"/>
            <a:ext cx="3074000" cy="893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Set up solution 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Examples from My Classes</a:t>
            </a:r>
            <a:br>
              <a:rPr lang="en-US" b="1" dirty="0" smtClean="0"/>
            </a:br>
            <a:r>
              <a:rPr lang="en-US" dirty="0" smtClean="0"/>
              <a:t>Retrieval at the beginning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looking at your notes…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 following sieves sizes are used to 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 the FM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38D3-35F4-4F8A-BF55-F60BCA752EE8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41275" y="3320006"/>
            <a:ext cx="1188720" cy="11887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100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4337955"/>
            <a:ext cx="1188720" cy="118872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1374" y="3575955"/>
            <a:ext cx="1188720" cy="1188720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5252355"/>
            <a:ext cx="1188720" cy="11887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40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34200" y="4337955"/>
            <a:ext cx="1188720" cy="1188720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70760" y="5252355"/>
            <a:ext cx="1188720" cy="1188720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¾”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0" y="3149235"/>
            <a:ext cx="1188720" cy="118872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200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0" y="5168535"/>
            <a:ext cx="1188720" cy="1188720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½”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0271" y="406981"/>
            <a:ext cx="4680155" cy="10127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Class Opening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45200" y="554193"/>
            <a:ext cx="3074000" cy="143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Identify which items to include in a calculation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Examples from My Classes</a:t>
            </a:r>
            <a:br>
              <a:rPr lang="en-US" b="1" dirty="0" smtClean="0"/>
            </a:br>
            <a:r>
              <a:rPr lang="en-US" dirty="0" smtClean="0"/>
              <a:t>Prediction as introduction to new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Prediction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49512" y="3151713"/>
            <a:ext cx="131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4 kip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64190" y="3913516"/>
            <a:ext cx="4317275" cy="1507797"/>
            <a:chOff x="4602087" y="4336542"/>
            <a:chExt cx="4317275" cy="1507797"/>
          </a:xfrm>
        </p:grpSpPr>
        <p:sp>
          <p:nvSpPr>
            <p:cNvPr id="4" name="Isosceles Triangle 3"/>
            <p:cNvSpPr/>
            <p:nvPr/>
          </p:nvSpPr>
          <p:spPr>
            <a:xfrm>
              <a:off x="4602087" y="5101143"/>
              <a:ext cx="457200" cy="457200"/>
            </a:xfrm>
            <a:prstGeom prst="triangle">
              <a:avLst/>
            </a:prstGeom>
            <a:ln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 extrusionH="889000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490321" y="5387139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 extrusionH="889000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04962" y="5105059"/>
              <a:ext cx="914400" cy="365760"/>
            </a:xfrm>
            <a:prstGeom prst="rect">
              <a:avLst/>
            </a:prstGeom>
            <a:solidFill>
              <a:srgbClr val="00B050"/>
            </a:solidFill>
            <a:ln w="2222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  <a:sp3d extrusionH="3810000" contourW="25400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8154282" y="4336542"/>
              <a:ext cx="187646" cy="878880"/>
            </a:xfrm>
            <a:prstGeom prst="downArrow">
              <a:avLst>
                <a:gd name="adj1" fmla="val 31736"/>
                <a:gd name="adj2" fmla="val 13359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  <a:sp3d extrusionH="889000">
              <a:extrusionClr>
                <a:srgbClr val="FF0000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28477" y="5135317"/>
            <a:ext cx="92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pin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156852" y="5402431"/>
            <a:ext cx="124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roller</a:t>
            </a:r>
            <a:endParaRPr lang="en-US" sz="3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41" y="414887"/>
            <a:ext cx="3121202" cy="21047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444" y="460864"/>
            <a:ext cx="3034074" cy="2012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6" name="Down Arrow 35"/>
          <p:cNvSpPr/>
          <p:nvPr/>
        </p:nvSpPr>
        <p:spPr>
          <a:xfrm>
            <a:off x="7876466" y="3594576"/>
            <a:ext cx="187646" cy="878880"/>
          </a:xfrm>
          <a:prstGeom prst="downArrow">
            <a:avLst>
              <a:gd name="adj1" fmla="val 31736"/>
              <a:gd name="adj2" fmla="val 133595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isometricOffAxis2Left"/>
            <a:lightRig rig="threePt" dir="t"/>
          </a:scene3d>
          <a:sp3d extrusionH="889000">
            <a:extrusionClr>
              <a:srgbClr val="FF0000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73504" y="2793319"/>
            <a:ext cx="146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5 kip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897021" y="5402431"/>
                <a:ext cx="1406992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 smtClean="0"/>
                  <a:t> = ?</a:t>
                </a:r>
                <a:endParaRPr lang="en-US" sz="3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021" y="5402431"/>
                <a:ext cx="1406992" cy="646331"/>
              </a:xfrm>
              <a:prstGeom prst="rect">
                <a:avLst/>
              </a:prstGeom>
              <a:blipFill>
                <a:blip r:embed="rId4"/>
                <a:stretch>
                  <a:fillRect t="-14151" r="-217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528027" y="2396327"/>
            <a:ext cx="5750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Given the two cases shown, what is the deflection for the loads shown?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5 in. up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1 in. down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2 in. down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22 in. </a:t>
            </a:r>
            <a:r>
              <a:rPr lang="en-US" sz="3600" dirty="0" smtClean="0"/>
              <a:t>down</a:t>
            </a:r>
            <a:endParaRPr lang="en-US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3586527" y="3661927"/>
            <a:ext cx="3074000" cy="164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Add the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Previous knowledge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27477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Examples from Engaging Teaching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Please sit next to at least one other person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25847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psychology and cognitive neuroscience </a:t>
            </a:r>
            <a:r>
              <a:rPr lang="en-US" dirty="0" smtClean="0"/>
              <a:t>courses, 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Kielan Yarrow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i="1" dirty="0"/>
              <a:t>The geniculostriate pathway carries information from the right eye to…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The frontal lobe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The left-hand side of the occipital lobe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The hippocampus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Both sides of the occipital lobe</a:t>
            </a:r>
          </a:p>
          <a:p>
            <a:endParaRPr lang="en-US" dirty="0" smtClean="0"/>
          </a:p>
          <a:p>
            <a:r>
              <a:rPr lang="en-US" dirty="0" smtClean="0"/>
              <a:t>Asks a question after every 8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101” survey </a:t>
            </a:r>
            <a:r>
              <a:rPr lang="en-US" dirty="0" smtClean="0"/>
              <a:t>course, </a:t>
            </a:r>
            <a:r>
              <a:rPr lang="en-US" i="1" dirty="0"/>
              <a:t>Kimberly J. Burch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i="1" dirty="0"/>
              <a:t>How many vertices are there in a tree with 19 edges?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19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18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20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n-US" i="1" dirty="0"/>
              <a:t>Not enough information given</a:t>
            </a:r>
          </a:p>
        </p:txBody>
      </p:sp>
    </p:spTree>
    <p:extLst>
      <p:ext uri="{BB962C8B-B14F-4D97-AF65-F5344CB8AC3E}">
        <p14:creationId xmlns:p14="http://schemas.microsoft.com/office/powerpoint/2010/main" val="413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English professor, Elizabeth Cullingford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 She’ll note a character’s actions in a text, then ask students to identify which of several possible motivations account for that character’s actions. </a:t>
            </a:r>
            <a:endParaRPr lang="en-US" i="1" dirty="0" smtClean="0"/>
          </a:p>
          <a:p>
            <a:r>
              <a:rPr lang="en-US" i="1" dirty="0" smtClean="0"/>
              <a:t>There </a:t>
            </a:r>
            <a:r>
              <a:rPr lang="en-US" i="1" dirty="0"/>
              <a:t>may be more than one reasonable response to this clicker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27477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5525729" cy="1012723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Calculus Example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304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Which of the following should be used as the </a:t>
                </a:r>
                <a:r>
                  <a:rPr lang="en-US" sz="3200" i="1" dirty="0" smtClean="0"/>
                  <a:t>u</a:t>
                </a:r>
                <a:r>
                  <a:rPr lang="en-US" sz="3200" dirty="0" smtClean="0"/>
                  <a:t> substitution?  </a:t>
                </a:r>
                <a:br>
                  <a:rPr lang="en-US" sz="3200" dirty="0" smtClean="0"/>
                </a:br>
                <a:endParaRPr lang="en-US" sz="3200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 smtClean="0"/>
                  <a:t> Cannot be determined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30455" cy="4351338"/>
              </a:xfrm>
              <a:blipFill>
                <a:blip r:embed="rId2"/>
                <a:stretch>
                  <a:fillRect l="-2406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8694236" y="4527982"/>
            <a:ext cx="2315509" cy="164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 practice new topic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28432" y="1737360"/>
                <a:ext cx="2546018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432" y="1737360"/>
                <a:ext cx="2546018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5525729" cy="1012723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Calculus Example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045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method should be used to determine the integral?  </a:t>
            </a:r>
            <a:br>
              <a:rPr lang="en-US" sz="3200" dirty="0" smtClean="0"/>
            </a:br>
            <a:endParaRPr lang="en-US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u substitution</a:t>
            </a:r>
            <a:endParaRPr lang="en-US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Log Rule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Inverse Trig Function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Cannot be determined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7887854" y="4527982"/>
            <a:ext cx="3537528" cy="164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Make connections after learning several topics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28432" y="1737360"/>
                <a:ext cx="2472280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432" y="1737360"/>
                <a:ext cx="2472280" cy="1291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9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6160467" cy="1012723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Psychology Example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627829" cy="47637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</a:t>
            </a:r>
            <a:r>
              <a:rPr lang="en-US" dirty="0" smtClean="0"/>
              <a:t>Scenario 1 in the class handout.  Select the method of learning is described in the scenario.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endParaRPr lang="en-US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Classical conditioning</a:t>
            </a:r>
            <a:endParaRPr lang="en-US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Operant conditioning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Negative reinforcement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Positive reinforcement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Punishment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8694236" y="4527982"/>
            <a:ext cx="2315509" cy="164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 practice new topic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27477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Practice Developing Ready-to-Use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a topic you will teach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topic contain any of the following?</a:t>
            </a:r>
          </a:p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Multi-step process</a:t>
            </a:r>
          </a:p>
          <a:p>
            <a:pPr lvl="1"/>
            <a:r>
              <a:rPr lang="en-US" dirty="0" smtClean="0"/>
              <a:t>Elements that students have struggled with in the past</a:t>
            </a:r>
          </a:p>
          <a:p>
            <a:pPr lvl="1"/>
            <a:endParaRPr lang="en-US" dirty="0"/>
          </a:p>
          <a:p>
            <a:r>
              <a:rPr lang="en-US" dirty="0" smtClean="0"/>
              <a:t>Brainstorm some ideas for implementing a multiple-choice style question that you could use next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a topic you taught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topic contain any of the following?</a:t>
            </a:r>
          </a:p>
          <a:p>
            <a:pPr lvl="1"/>
            <a:r>
              <a:rPr lang="en-US" dirty="0" smtClean="0"/>
              <a:t>Vocabulary needed for this week</a:t>
            </a:r>
          </a:p>
          <a:p>
            <a:pPr lvl="1"/>
            <a:r>
              <a:rPr lang="en-US" dirty="0" smtClean="0"/>
              <a:t>Basic steps needed for this week or next week</a:t>
            </a:r>
          </a:p>
          <a:p>
            <a:pPr lvl="1"/>
            <a:r>
              <a:rPr lang="en-US" dirty="0" smtClean="0"/>
              <a:t>Elements that students have struggled with in the past</a:t>
            </a:r>
          </a:p>
          <a:p>
            <a:pPr lvl="1"/>
            <a:endParaRPr lang="en-US" dirty="0"/>
          </a:p>
          <a:p>
            <a:r>
              <a:rPr lang="en-US" dirty="0" smtClean="0"/>
              <a:t>Brainstorm </a:t>
            </a:r>
            <a:r>
              <a:rPr lang="en-US" dirty="0"/>
              <a:t>multiple-choice </a:t>
            </a:r>
            <a:r>
              <a:rPr lang="en-US" dirty="0" smtClean="0"/>
              <a:t>questions that you could use to practice RETRIEVAL this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Choice Questions for Subject Matter Novices, an Application of Small 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3360"/>
            <a:ext cx="9144000" cy="2029968"/>
          </a:xfrm>
        </p:spPr>
        <p:txBody>
          <a:bodyPr>
            <a:norm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Presenter:  Dr. Gary Greene, Ph.D., P.E., Trine University</a:t>
            </a:r>
          </a:p>
          <a:p>
            <a:endParaRPr lang="en-US" b="1" i="1" dirty="0" smtClean="0"/>
          </a:p>
          <a:p>
            <a:r>
              <a:rPr lang="en-US" b="1" i="1" dirty="0" smtClean="0"/>
              <a:t>2020 </a:t>
            </a:r>
            <a:r>
              <a:rPr lang="en-US" b="1" i="1" dirty="0"/>
              <a:t>Fort Wayne Teaching &amp; Learning Conference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1" descr="FWTLC - new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3" y="4832604"/>
            <a:ext cx="2030413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22" y="4839589"/>
            <a:ext cx="171516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27477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Experiences of Trine University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/>
          <a:lstStyle/>
          <a:p>
            <a:r>
              <a:rPr lang="en-US" dirty="0" smtClean="0"/>
              <a:t>Professor K. Rentz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29" y="1825625"/>
            <a:ext cx="994954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“I </a:t>
            </a:r>
            <a:r>
              <a:rPr lang="en-US" dirty="0"/>
              <a:t>like multiple choice questions in class for concept quizzes as it provides a starting point for group discussions.  It is a low stress way to let students think about a topic and provides direction for their discussions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42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7314" cy="1325563"/>
          </a:xfrm>
        </p:spPr>
        <p:txBody>
          <a:bodyPr/>
          <a:lstStyle/>
          <a:p>
            <a:r>
              <a:rPr lang="en-US" dirty="0" smtClean="0"/>
              <a:t>Professor M. Blaz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29" y="1825625"/>
            <a:ext cx="994954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</a:t>
            </a:r>
            <a:r>
              <a:rPr lang="en-US" dirty="0"/>
              <a:t>I’ve been using multiple choice questions </a:t>
            </a:r>
            <a:r>
              <a:rPr lang="en-US" dirty="0" smtClean="0"/>
              <a:t>to </a:t>
            </a:r>
            <a:r>
              <a:rPr lang="en-US" dirty="0"/>
              <a:t>practice retrieval. What I like is that it tells me whether they have understood material from a previous </a:t>
            </a:r>
            <a:r>
              <a:rPr lang="en-US" dirty="0" smtClean="0"/>
              <a:t>lecture.”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58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9200" cy="1325563"/>
          </a:xfrm>
        </p:spPr>
        <p:txBody>
          <a:bodyPr/>
          <a:lstStyle/>
          <a:p>
            <a:r>
              <a:rPr lang="en-US" dirty="0" smtClean="0"/>
              <a:t>Professor T. Murphy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29" y="1825625"/>
            <a:ext cx="994954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</a:t>
            </a:r>
            <a:r>
              <a:rPr lang="en-US" dirty="0"/>
              <a:t>In my class, I frequently ask a multiple choice question of the same </a:t>
            </a:r>
            <a:r>
              <a:rPr lang="en-US" dirty="0" smtClean="0"/>
              <a:t>format. </a:t>
            </a:r>
            <a:r>
              <a:rPr lang="en-US" dirty="0"/>
              <a:t>The purpose of these questions is to try to have them think about the equations they are using, rather than just plugging in variables and writing a </a:t>
            </a:r>
            <a:r>
              <a:rPr lang="en-US" dirty="0" smtClean="0"/>
              <a:t>result.”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5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4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44" y="2566218"/>
            <a:ext cx="3387213" cy="338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5022"/>
          </a:xfrm>
        </p:spPr>
        <p:txBody>
          <a:bodyPr/>
          <a:lstStyle/>
          <a:p>
            <a:r>
              <a:rPr lang="en-US" dirty="0" smtClean="0"/>
              <a:t>How do you </a:t>
            </a:r>
            <a:r>
              <a:rPr lang="en-US" u="sng" dirty="0" smtClean="0"/>
              <a:t>evaluate</a:t>
            </a:r>
            <a:r>
              <a:rPr lang="en-US" dirty="0" smtClean="0"/>
              <a:t> what your students are learning during a class meeting?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42757" y="3715789"/>
            <a:ext cx="4106487" cy="773083"/>
          </a:xfrm>
          <a:prstGeom prst="roundRect">
            <a:avLst>
              <a:gd name="adj" fmla="val 28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Think – Write – Share</a:t>
            </a:r>
            <a:endParaRPr lang="en-US" sz="32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01618" y="6093009"/>
            <a:ext cx="272831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Image by 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hlinkClick r:id="rId3"/>
              </a:rPr>
              <a:t>ElisaRiva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from 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hlinkClick r:id="rId4"/>
              </a:rPr>
              <a:t>Pixabay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9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93" y="2289511"/>
            <a:ext cx="3821917" cy="3821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5022"/>
          </a:xfrm>
        </p:spPr>
        <p:txBody>
          <a:bodyPr/>
          <a:lstStyle/>
          <a:p>
            <a:r>
              <a:rPr lang="en-US" dirty="0" smtClean="0"/>
              <a:t>How do you </a:t>
            </a:r>
            <a:r>
              <a:rPr lang="en-US" u="sng" dirty="0" smtClean="0"/>
              <a:t>ensure</a:t>
            </a:r>
            <a:r>
              <a:rPr lang="en-US" dirty="0" smtClean="0"/>
              <a:t> that your students are </a:t>
            </a:r>
            <a:r>
              <a:rPr lang="en-US" u="sng" dirty="0" smtClean="0"/>
              <a:t>engaged</a:t>
            </a:r>
            <a:r>
              <a:rPr lang="en-US" dirty="0" smtClean="0"/>
              <a:t> with your material during a class meeting?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89513" y="3987552"/>
            <a:ext cx="4106487" cy="773083"/>
          </a:xfrm>
          <a:prstGeom prst="roundRect">
            <a:avLst>
              <a:gd name="adj" fmla="val 28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Think – Write – Share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09303" y="5860611"/>
            <a:ext cx="269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Helvetica Neue"/>
              </a:rPr>
              <a:t>Image by </a:t>
            </a:r>
            <a:r>
              <a:rPr lang="en-US" sz="1400" u="sng" dirty="0">
                <a:solidFill>
                  <a:srgbClr val="333333"/>
                </a:solidFill>
                <a:latin typeface="Helvetica Neue"/>
                <a:hlinkClick r:id="rId3"/>
              </a:rPr>
              <a:t>Peggy und Marco </a:t>
            </a:r>
            <a:r>
              <a:rPr lang="en-US" sz="1400" u="sng" dirty="0">
                <a:solidFill>
                  <a:srgbClr val="333333"/>
                </a:solidFill>
                <a:latin typeface="Helvetica Neue"/>
                <a:hlinkClick r:id="rId3"/>
              </a:rPr>
              <a:t>Lachmann-Anke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 from </a:t>
            </a:r>
            <a:r>
              <a:rPr lang="en-US" sz="1400" u="sng" dirty="0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76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r="31152"/>
          <a:stretch/>
        </p:blipFill>
        <p:spPr>
          <a:xfrm>
            <a:off x="9178724" y="570270"/>
            <a:ext cx="2164466" cy="5830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570271"/>
            <a:ext cx="4680155" cy="1012723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Recall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8191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was the term used in </a:t>
            </a:r>
            <a:r>
              <a:rPr lang="en-US" sz="3200" dirty="0" smtClean="0"/>
              <a:t>my opening story to </a:t>
            </a:r>
            <a:r>
              <a:rPr lang="en-US" sz="3200" dirty="0" smtClean="0"/>
              <a:t>describe pulling previously learned information out of our brain?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Remembering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Recalling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Retrieval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Reconciling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267269" y="6088259"/>
            <a:ext cx="5505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33333"/>
                </a:solidFill>
                <a:latin typeface="Helvetica Neue"/>
              </a:rPr>
              <a:t>Image by </a:t>
            </a:r>
            <a:r>
              <a:rPr lang="en-US" sz="1600" u="sng" dirty="0">
                <a:solidFill>
                  <a:srgbClr val="333333"/>
                </a:solidFill>
                <a:latin typeface="Helvetica Neue"/>
                <a:hlinkClick r:id="rId3"/>
              </a:rPr>
              <a:t>Peggy und Marco </a:t>
            </a:r>
            <a:r>
              <a:rPr lang="en-US" sz="1600" u="sng" dirty="0">
                <a:solidFill>
                  <a:srgbClr val="333333"/>
                </a:solidFill>
                <a:latin typeface="Helvetica Neue"/>
                <a:hlinkClick r:id="rId3"/>
              </a:rPr>
              <a:t>Lachmann-Anke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 from </a:t>
            </a:r>
            <a:r>
              <a:rPr lang="en-US" sz="1600" u="sng" dirty="0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0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old format for a class meeting…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96655" y="2035842"/>
            <a:ext cx="5199345" cy="2180492"/>
            <a:chOff x="838200" y="2374045"/>
            <a:chExt cx="5199345" cy="2180492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2374045"/>
              <a:ext cx="5199345" cy="21804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3600" dirty="0" smtClean="0"/>
                <a:t>Topic</a:t>
              </a:r>
              <a:endParaRPr lang="en-US" sz="36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54722" y="3031297"/>
              <a:ext cx="4566300" cy="1365339"/>
              <a:chOff x="1164921" y="3031297"/>
              <a:chExt cx="4566300" cy="136533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164921" y="3031299"/>
                <a:ext cx="1277654" cy="136533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A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809244" y="3031297"/>
                <a:ext cx="1277654" cy="136533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B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453567" y="3031297"/>
                <a:ext cx="1277654" cy="136533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C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6704035" y="2462076"/>
            <a:ext cx="2051658" cy="132802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Example 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02142" y="2462076"/>
            <a:ext cx="2051658" cy="13280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Example 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6673</TotalTime>
  <Words>1116</Words>
  <Application>Microsoft Office PowerPoint</Application>
  <PresentationFormat>Widescreen</PresentationFormat>
  <Paragraphs>229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Arial Rounded MT Bold</vt:lpstr>
      <vt:lpstr>Calibri</vt:lpstr>
      <vt:lpstr>Calibri Light</vt:lpstr>
      <vt:lpstr>Cambria Math</vt:lpstr>
      <vt:lpstr>Helvetica Neue</vt:lpstr>
      <vt:lpstr>Tahoma</vt:lpstr>
      <vt:lpstr>Office Theme</vt:lpstr>
      <vt:lpstr>Supplies</vt:lpstr>
      <vt:lpstr>PowerPoint Presentation</vt:lpstr>
      <vt:lpstr>Please sit next to at least one other person</vt:lpstr>
      <vt:lpstr>Multiple Choice Questions for Subject Matter Novices, an Application of Small Teaching</vt:lpstr>
      <vt:lpstr>My Story</vt:lpstr>
      <vt:lpstr>Discussion Question</vt:lpstr>
      <vt:lpstr>Discussion Question</vt:lpstr>
      <vt:lpstr>Recall Question</vt:lpstr>
      <vt:lpstr>My old format for a class meeting…</vt:lpstr>
      <vt:lpstr>Discussion Question</vt:lpstr>
      <vt:lpstr>Novice Learner</vt:lpstr>
      <vt:lpstr>Novice Learner</vt:lpstr>
      <vt:lpstr>Cognitive Load</vt:lpstr>
      <vt:lpstr>Reduce Cognitive Load</vt:lpstr>
      <vt:lpstr>Ask questions to test understanding</vt:lpstr>
      <vt:lpstr>Ask questions to test understanding</vt:lpstr>
      <vt:lpstr>My new format for class learning…</vt:lpstr>
      <vt:lpstr>Concept Quiz</vt:lpstr>
      <vt:lpstr>Prediction</vt:lpstr>
      <vt:lpstr>Examples from My Classes Practice newly taught concepts</vt:lpstr>
      <vt:lpstr>Concept Quiz</vt:lpstr>
      <vt:lpstr>Concept Quiz</vt:lpstr>
      <vt:lpstr>Concept Quiz</vt:lpstr>
      <vt:lpstr>Concept Quiz</vt:lpstr>
      <vt:lpstr>Examples from My Classes Retrieval at the beginning of class</vt:lpstr>
      <vt:lpstr>PowerPoint Presentation</vt:lpstr>
      <vt:lpstr>Examples from My Classes Prediction as introduction to new topic</vt:lpstr>
      <vt:lpstr>Prediction</vt:lpstr>
      <vt:lpstr>Examples from Engaging Teaching Article</vt:lpstr>
      <vt:lpstr>biological psychology and cognitive neuroscience courses,  Kielan Yarrow</vt:lpstr>
      <vt:lpstr>Math 101” survey course, Kimberly J. Burch</vt:lpstr>
      <vt:lpstr>English professor, Elizabeth Cullingford</vt:lpstr>
      <vt:lpstr>My Examples</vt:lpstr>
      <vt:lpstr>Calculus Example</vt:lpstr>
      <vt:lpstr>Calculus Example</vt:lpstr>
      <vt:lpstr>Psychology Example</vt:lpstr>
      <vt:lpstr>Practice Developing Ready-to-Use Examples</vt:lpstr>
      <vt:lpstr>Think of a topic you will teach next week</vt:lpstr>
      <vt:lpstr>Think of a topic you taught last week</vt:lpstr>
      <vt:lpstr>Experiences of Trine University Faculty</vt:lpstr>
      <vt:lpstr>Professor K. Rentz</vt:lpstr>
      <vt:lpstr>Professor M. Blaz</vt:lpstr>
      <vt:lpstr>Professor T. Murphy</vt:lpstr>
    </vt:vector>
  </TitlesOfParts>
  <Company>Trine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Greene, Gary</dc:creator>
  <cp:lastModifiedBy>Greene, Gary</cp:lastModifiedBy>
  <cp:revision>128</cp:revision>
  <dcterms:created xsi:type="dcterms:W3CDTF">2019-01-07T22:09:27Z</dcterms:created>
  <dcterms:modified xsi:type="dcterms:W3CDTF">2020-02-14T21:21:37Z</dcterms:modified>
</cp:coreProperties>
</file>