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handoutMasterIdLst>
    <p:handoutMasterId r:id="rId13"/>
  </p:handoutMasterIdLst>
  <p:sldIdLst>
    <p:sldId id="257" r:id="rId3"/>
    <p:sldId id="260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048C9A-BAEB-4166-B21B-564F3DC09485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0193F1-07AF-4FA2-A7F5-2B39B6F6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80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85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24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A3B34FA-C1DF-4B0E-AE76-EBCBDACC7D4F}" type="datetimeFigureOut">
              <a:rPr lang="en-US">
                <a:solidFill>
                  <a:prstClr val="black"/>
                </a:solidFill>
              </a:rPr>
              <a:pPr defTabSz="457200"/>
              <a:t>9/20/2016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26608-343B-4241-A114-8644E5FC1026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5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-powerpoint_image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445" cy="685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4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-powerpoint_image13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663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84667" y="6578600"/>
            <a:ext cx="5029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prstClr val="black"/>
                </a:solidFill>
                <a:latin typeface="Arial Narrow"/>
                <a:cs typeface="Arial Narrow"/>
              </a:rPr>
              <a:t>IPFW is an Equal Opportunity/Equal Access University</a:t>
            </a:r>
            <a:r>
              <a:rPr lang="en-US" sz="8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05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1996664" y="4426812"/>
            <a:ext cx="7954835" cy="743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Assess-Intervene/Innovate-Reassess</a:t>
            </a:r>
          </a:p>
          <a:p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Assessing to Improve Student Learning and Success</a:t>
            </a:r>
            <a:endParaRPr lang="en-US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/>
        </p:nvSpPr>
        <p:spPr>
          <a:xfrm>
            <a:off x="2771345" y="5213082"/>
            <a:ext cx="6400800" cy="519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prstClr val="white">
                    <a:lumMod val="65000"/>
                  </a:prstClr>
                </a:solidFill>
                <a:latin typeface="Arial"/>
                <a:cs typeface="Arial"/>
              </a:rPr>
              <a:t>D. Kent Johnson, PhD</a:t>
            </a:r>
            <a:endParaRPr lang="en-US" sz="2800" dirty="0">
              <a:solidFill>
                <a:prstClr val="white">
                  <a:lumMod val="65000"/>
                </a:prst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39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917" y="378372"/>
            <a:ext cx="876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Wrap-Up: A mini assessment of the workshop using RSQC2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0262" y="2191407"/>
            <a:ext cx="108939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Recall – List (in simple terms) what you think was most important or valuable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Summarize -  as many of the important points discussed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Question – What are one or two questions that remain about designing assessments and interventions after today’s workshop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Connect – In one or two sentences connect what we did to how you might work with your department to assess student learning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Comment – Write an evaluative comment about the usefulness of the workshop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Collect – I will summarize the feedback and share it with you after both workshops are complete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1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5976"/>
            <a:ext cx="2972215" cy="427732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17272" y="2073507"/>
            <a:ext cx="81187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Summarize how current assessment results are used to improve the programs capacity to improve student learning and success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Identify potential gaps in current assessment plan and/or identify challenges in identifying how assessment results connect to the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0723"/>
            <a:ext cx="1005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</a:rPr>
              <a:t>Expected Outcomes of the Workshop</a:t>
            </a:r>
            <a:endParaRPr lang="en-US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5976"/>
            <a:ext cx="2972215" cy="427732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17272" y="2073507"/>
            <a:ext cx="811876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Identify points in student progression to degree completion (or program curriculum) that might provide evidence of an expected level of learning achievement relative to a programmatic SLO.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Align potential assessments of student progress relative to a programmatic SLO to expected levels of learning in core courses.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Design a micro assessment plan to provide evidence of student learning relative to a programmatic SLO at different points in the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0723"/>
            <a:ext cx="1005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</a:rPr>
              <a:t>Expected Outcomes of the Workshop</a:t>
            </a:r>
            <a:endParaRPr lang="en-US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2510" y="283778"/>
            <a:ext cx="752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Summarizing  Plan for Using Current Assessment Results</a:t>
            </a:r>
            <a:endParaRPr 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486411"/>
              </p:ext>
            </p:extLst>
          </p:nvPr>
        </p:nvGraphicFramePr>
        <p:xfrm>
          <a:off x="0" y="1823250"/>
          <a:ext cx="11959020" cy="368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804"/>
                <a:gridCol w="2391804"/>
                <a:gridCol w="2391804"/>
                <a:gridCol w="2391804"/>
                <a:gridCol w="2391804"/>
              </a:tblGrid>
              <a:tr h="691640">
                <a:tc gridSpan="5"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Programmatic SLO: After completing the academic program, students</a:t>
                      </a:r>
                      <a:r>
                        <a:rPr lang="en-US" sz="2400" baseline="0" dirty="0" smtClean="0"/>
                        <a:t> (action verb)…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r>
                        <a:rPr lang="en-US" dirty="0" smtClean="0"/>
                        <a:t>Curricular</a:t>
                      </a:r>
                      <a:r>
                        <a:rPr lang="en-US" baseline="0" dirty="0" smtClean="0"/>
                        <a:t> point/Expected Level of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Planned</a:t>
                      </a:r>
                      <a:r>
                        <a:rPr lang="en-US" baseline="0" dirty="0" smtClean="0"/>
                        <a:t>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Findings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Intervention</a:t>
                      </a:r>
                      <a:r>
                        <a:rPr lang="en-US" baseline="0" dirty="0" smtClean="0"/>
                        <a:t> or Innovation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Reassess:</a:t>
                      </a:r>
                      <a:r>
                        <a:rPr lang="en-US" baseline="0" dirty="0" smtClean="0"/>
                        <a:t> Assessment of Intervention or Innovation</a:t>
                      </a:r>
                      <a:endParaRPr lang="en-US" dirty="0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8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32847" y="116420"/>
            <a:ext cx="8229600" cy="588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rgbClr val="FFFFFF"/>
                </a:solidFill>
                <a:latin typeface="Arial"/>
                <a:cs typeface="Arial"/>
              </a:rPr>
              <a:t>Assessment Plan in a Course </a:t>
            </a:r>
            <a:r>
              <a:rPr lang="en-US" sz="3200" b="1" dirty="0" smtClean="0">
                <a:solidFill>
                  <a:srgbClr val="FFFFFF"/>
                </a:solidFill>
                <a:latin typeface="Arial"/>
                <a:cs typeface="Arial"/>
              </a:rPr>
              <a:t>Level SLO Scaffold</a:t>
            </a:r>
            <a:endParaRPr lang="en-US" sz="32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49777" y="756832"/>
            <a:ext cx="8039103" cy="362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Planned embedded assessments at pre-determined curricular points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2" y="730475"/>
            <a:ext cx="79552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050855"/>
              </p:ext>
            </p:extLst>
          </p:nvPr>
        </p:nvGraphicFramePr>
        <p:xfrm>
          <a:off x="-3" y="1728174"/>
          <a:ext cx="12060623" cy="516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120"/>
                <a:gridCol w="2475084"/>
                <a:gridCol w="2475084"/>
                <a:gridCol w="2475084"/>
                <a:gridCol w="2500251"/>
              </a:tblGrid>
              <a:tr h="574087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Programmatic SLO:  Students will apply disciplinary conventions to critique a (research article, case study, an artistic performance, a literary piece, a historical analysis, a work of art,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107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 Course Level Outcome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Capstone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Milestones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Milestones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Benchmark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1073065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200 Level A – </a:t>
                      </a:r>
                      <a:r>
                        <a:rPr lang="en-US" sz="1600" kern="1200" dirty="0" smtClean="0">
                          <a:effectLst/>
                        </a:rPr>
                        <a:t>Identify </a:t>
                      </a:r>
                      <a:r>
                        <a:rPr lang="en-US" sz="1600" kern="1200" dirty="0" smtClean="0">
                          <a:effectLst/>
                        </a:rPr>
                        <a:t>models or theories </a:t>
                      </a:r>
                      <a:r>
                        <a:rPr lang="en-US" sz="1600" kern="1200" dirty="0" smtClean="0">
                          <a:effectLst/>
                        </a:rPr>
                        <a:t>for</a:t>
                      </a:r>
                      <a:r>
                        <a:rPr lang="en-US" sz="1600" kern="1200" baseline="0" dirty="0" smtClean="0">
                          <a:effectLst/>
                        </a:rPr>
                        <a:t> evaluating </a:t>
                      </a:r>
                      <a:r>
                        <a:rPr lang="en-US" sz="1600" kern="1200" baseline="0" dirty="0" smtClean="0">
                          <a:effectLst/>
                        </a:rPr>
                        <a:t>artifact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X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80724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200 Level B </a:t>
                      </a:r>
                      <a:r>
                        <a:rPr lang="en-US" sz="1600" kern="1200" dirty="0" smtClean="0">
                          <a:effectLst/>
                        </a:rPr>
                        <a:t>– </a:t>
                      </a:r>
                      <a:r>
                        <a:rPr lang="en-US" sz="1600" kern="1200" baseline="0" dirty="0" smtClean="0">
                          <a:effectLst/>
                        </a:rPr>
                        <a:t> </a:t>
                      </a:r>
                      <a:r>
                        <a:rPr lang="en-US" sz="1600" kern="1200" baseline="0" dirty="0" smtClean="0">
                          <a:effectLst/>
                        </a:rPr>
                        <a:t>Compare attributes of different models or theories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X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</a:tr>
              <a:tr h="10832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300 Level </a:t>
                      </a:r>
                      <a:r>
                        <a:rPr lang="en-US" sz="1600" kern="1200" dirty="0" smtClean="0">
                          <a:effectLst/>
                        </a:rPr>
                        <a:t>–</a:t>
                      </a:r>
                      <a:r>
                        <a:rPr lang="en-US" sz="1600" kern="1200" baseline="0" dirty="0" smtClean="0">
                          <a:effectLst/>
                        </a:rPr>
                        <a:t> analyze or interpret </a:t>
                      </a:r>
                      <a:r>
                        <a:rPr lang="en-US" sz="1600" kern="1200" baseline="0" dirty="0" smtClean="0">
                          <a:effectLst/>
                        </a:rPr>
                        <a:t>artifact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X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</a:tr>
              <a:tr h="100110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400 Level – </a:t>
                      </a:r>
                      <a:r>
                        <a:rPr lang="en-US" sz="1600" kern="1200" dirty="0" smtClean="0">
                          <a:effectLst/>
                        </a:rPr>
                        <a:t>create a research paper,</a:t>
                      </a:r>
                      <a:r>
                        <a:rPr lang="en-US" sz="1600" kern="1200" baseline="0" dirty="0" smtClean="0">
                          <a:effectLst/>
                        </a:rPr>
                        <a:t> artistic critique, business plan, etc.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X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05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2510" y="283778"/>
            <a:ext cx="752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Summarizing  Plan for Using Current Assessment Results</a:t>
            </a:r>
            <a:endParaRPr 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13286"/>
              </p:ext>
            </p:extLst>
          </p:nvPr>
        </p:nvGraphicFramePr>
        <p:xfrm>
          <a:off x="0" y="1681360"/>
          <a:ext cx="12029090" cy="517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818"/>
                <a:gridCol w="2405818"/>
                <a:gridCol w="2405818"/>
                <a:gridCol w="2405818"/>
                <a:gridCol w="2405818"/>
              </a:tblGrid>
              <a:tr h="1229993">
                <a:tc gridSpan="5"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Programmatic SLO: </a:t>
                      </a:r>
                      <a:r>
                        <a:rPr lang="en-US" sz="2400" baseline="0" dirty="0" smtClean="0"/>
                        <a:t> Students will apply disciplinary conventions to critique a (research article, case study, an artistic performance, a literary piece, a historical analysis, a work of art, </a:t>
                      </a:r>
                      <a:r>
                        <a:rPr lang="en-US" sz="2400" baseline="0" dirty="0" err="1" smtClean="0"/>
                        <a:t>etc</a:t>
                      </a:r>
                      <a:r>
                        <a:rPr lang="en-US" sz="2400" baseline="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6149">
                <a:tc>
                  <a:txBody>
                    <a:bodyPr/>
                    <a:lstStyle/>
                    <a:p>
                      <a:r>
                        <a:rPr lang="en-US" dirty="0" smtClean="0"/>
                        <a:t>Curricular</a:t>
                      </a:r>
                      <a:r>
                        <a:rPr lang="en-US" baseline="0" dirty="0" smtClean="0"/>
                        <a:t> point/Expected Level of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Planned</a:t>
                      </a:r>
                      <a:r>
                        <a:rPr lang="en-US" baseline="0" dirty="0" smtClean="0"/>
                        <a:t>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Findings relative to Expectations</a:t>
                      </a:r>
                      <a:r>
                        <a:rPr lang="en-US" baseline="0" dirty="0" smtClean="0"/>
                        <a:t> or Benchmarks (metric)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Intervention</a:t>
                      </a:r>
                      <a:r>
                        <a:rPr lang="en-US" baseline="0" dirty="0" smtClean="0"/>
                        <a:t> or Innovation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Reassess:</a:t>
                      </a:r>
                      <a:r>
                        <a:rPr lang="en-US" baseline="0" dirty="0" smtClean="0"/>
                        <a:t> Assessment of Intervention or Innovation</a:t>
                      </a:r>
                      <a:endParaRPr lang="en-US" dirty="0"/>
                    </a:p>
                  </a:txBody>
                  <a:tcPr/>
                </a:tc>
              </a:tr>
              <a:tr h="9461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Benchmark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r>
                        <a:rPr lang="en-US" baseline="0" dirty="0" smtClean="0"/>
                        <a:t> Level A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r>
                        <a:rPr lang="en-US" baseline="0" dirty="0" smtClean="0"/>
                        <a:t> did not meet</a:t>
                      </a:r>
                    </a:p>
                    <a:p>
                      <a:r>
                        <a:rPr lang="en-US" baseline="0" dirty="0" smtClean="0"/>
                        <a:t>50% partially met 40%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 group exercise</a:t>
                      </a:r>
                      <a:r>
                        <a:rPr lang="en-US" baseline="0" dirty="0" smtClean="0"/>
                        <a:t> to present multiple models to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A Assessment compare student performance</a:t>
                      </a:r>
                      <a:endParaRPr lang="en-US" dirty="0"/>
                    </a:p>
                  </a:txBody>
                  <a:tcPr/>
                </a:tc>
              </a:tr>
              <a:tr h="68478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Milestone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 Level B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478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Milestone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 Level </a:t>
                      </a:r>
                    </a:p>
                    <a:p>
                      <a:r>
                        <a:rPr lang="en-US" dirty="0" smtClean="0"/>
                        <a:t>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478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Capstone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 Level</a:t>
                      </a:r>
                    </a:p>
                    <a:p>
                      <a:r>
                        <a:rPr lang="en-US" dirty="0" smtClean="0"/>
                        <a:t>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115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2509" y="283778"/>
            <a:ext cx="9569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</a:rPr>
              <a:t>Now it is your turn – </a:t>
            </a:r>
          </a:p>
          <a:p>
            <a:pPr algn="ctr"/>
            <a:r>
              <a:rPr lang="en-US" sz="3600" dirty="0" smtClean="0">
                <a:solidFill>
                  <a:prstClr val="white"/>
                </a:solidFill>
              </a:rPr>
              <a:t>Select a programmatic SLO from your program </a:t>
            </a:r>
            <a:endParaRPr lang="en-US" sz="3600" dirty="0">
              <a:solidFill>
                <a:prstClr val="white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12550"/>
              </p:ext>
            </p:extLst>
          </p:nvPr>
        </p:nvGraphicFramePr>
        <p:xfrm>
          <a:off x="0" y="1823250"/>
          <a:ext cx="11959020" cy="368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804"/>
                <a:gridCol w="2391804"/>
                <a:gridCol w="2391804"/>
                <a:gridCol w="2391804"/>
                <a:gridCol w="2391804"/>
              </a:tblGrid>
              <a:tr h="691640">
                <a:tc gridSpan="5"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Programmatic SLO: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r>
                        <a:rPr lang="en-US" dirty="0" smtClean="0"/>
                        <a:t>Curricular</a:t>
                      </a:r>
                      <a:r>
                        <a:rPr lang="en-US" baseline="0" dirty="0" smtClean="0"/>
                        <a:t> point/Expected Level of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Planned</a:t>
                      </a:r>
                      <a:r>
                        <a:rPr lang="en-US" baseline="0" dirty="0" smtClean="0"/>
                        <a:t>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Findings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Intervention</a:t>
                      </a:r>
                      <a:r>
                        <a:rPr lang="en-US" baseline="0" dirty="0" smtClean="0"/>
                        <a:t> or Innovation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Reassess:</a:t>
                      </a:r>
                      <a:r>
                        <a:rPr lang="en-US" baseline="0" dirty="0" smtClean="0"/>
                        <a:t> Assessment of Intervention or Innovation</a:t>
                      </a:r>
                      <a:endParaRPr lang="en-US" dirty="0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1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77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32847" y="116420"/>
            <a:ext cx="8229600" cy="5889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rgbClr val="FFFFFF"/>
                </a:solidFill>
                <a:latin typeface="Arial"/>
                <a:cs typeface="Arial"/>
              </a:rPr>
              <a:t>Where might you assess as a student matriculates</a:t>
            </a:r>
            <a:endParaRPr lang="en-US" sz="32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49777" y="756832"/>
            <a:ext cx="8039103" cy="362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Planned embedded assessments at pre-determined curricular points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2" y="730475"/>
            <a:ext cx="79552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04270"/>
              </p:ext>
            </p:extLst>
          </p:nvPr>
        </p:nvGraphicFramePr>
        <p:xfrm>
          <a:off x="-3" y="1728174"/>
          <a:ext cx="12060623" cy="5129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120"/>
                <a:gridCol w="2475084"/>
                <a:gridCol w="2475084"/>
                <a:gridCol w="2475084"/>
                <a:gridCol w="2500251"/>
              </a:tblGrid>
              <a:tr h="574087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Programmatic SLO:  Students will apply disciplinary conventions to critique a (research article, case study, an artistic performance, a literary piece, a historical analysis, a work of art,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107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 Course Level Outcome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Capstone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Milestones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Milestones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Benchmark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1073065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 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80724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 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</a:tr>
              <a:tr h="10832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 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</a:tr>
              <a:tr h="100110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+mn-lt"/>
                        </a:rPr>
                        <a:t> 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1" dirty="0">
                        <a:effectLst/>
                        <a:latin typeface="+mn-lt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46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6255" y="141888"/>
            <a:ext cx="11256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</a:rPr>
              <a:t>Set some benchmark levels of performance for planned assessment as students progress through the curriculum</a:t>
            </a:r>
            <a:endParaRPr lang="en-US" sz="3600" dirty="0">
              <a:solidFill>
                <a:prstClr val="white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792606"/>
              </p:ext>
            </p:extLst>
          </p:nvPr>
        </p:nvGraphicFramePr>
        <p:xfrm>
          <a:off x="0" y="1681360"/>
          <a:ext cx="12029090" cy="517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818"/>
                <a:gridCol w="2405818"/>
                <a:gridCol w="2405818"/>
                <a:gridCol w="2405818"/>
                <a:gridCol w="2405818"/>
              </a:tblGrid>
              <a:tr h="1229993">
                <a:tc gridSpan="5"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Programmatic SLO: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6149">
                <a:tc>
                  <a:txBody>
                    <a:bodyPr/>
                    <a:lstStyle/>
                    <a:p>
                      <a:r>
                        <a:rPr lang="en-US" dirty="0" smtClean="0"/>
                        <a:t>Curricular</a:t>
                      </a:r>
                      <a:r>
                        <a:rPr lang="en-US" baseline="0" dirty="0" smtClean="0"/>
                        <a:t> point/Expected Level of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Planned</a:t>
                      </a:r>
                      <a:r>
                        <a:rPr lang="en-US" baseline="0" dirty="0" smtClean="0"/>
                        <a:t>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Findings relative to Expectations</a:t>
                      </a:r>
                      <a:r>
                        <a:rPr lang="en-US" baseline="0" dirty="0" smtClean="0"/>
                        <a:t> or Benchmarks (metric)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Intervention</a:t>
                      </a:r>
                      <a:r>
                        <a:rPr lang="en-US" baseline="0" dirty="0" smtClean="0"/>
                        <a:t> or Innovation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Reassess:</a:t>
                      </a:r>
                      <a:r>
                        <a:rPr lang="en-US" baseline="0" dirty="0" smtClean="0"/>
                        <a:t> Assessment of Intervention or Innovation</a:t>
                      </a:r>
                      <a:endParaRPr lang="en-US" dirty="0"/>
                    </a:p>
                  </a:txBody>
                  <a:tcPr/>
                </a:tc>
              </a:tr>
              <a:tr h="9461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Benchmark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478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Milestone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478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Milestone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478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Capstone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759233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652</Words>
  <Application>Microsoft Office PowerPoint</Application>
  <PresentationFormat>Widescreen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2_Custom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Indiana University-Purdue University Fort Wayne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Kent Johnson</dc:creator>
  <cp:lastModifiedBy>Kent Johnson</cp:lastModifiedBy>
  <cp:revision>13</cp:revision>
  <cp:lastPrinted>2016-09-20T15:08:41Z</cp:lastPrinted>
  <dcterms:created xsi:type="dcterms:W3CDTF">2016-09-20T12:20:34Z</dcterms:created>
  <dcterms:modified xsi:type="dcterms:W3CDTF">2016-09-20T15:09:56Z</dcterms:modified>
</cp:coreProperties>
</file>